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3"/>
  </p:notesMasterIdLst>
  <p:sldIdLst>
    <p:sldId id="256" r:id="rId2"/>
    <p:sldId id="257" r:id="rId3"/>
    <p:sldId id="258" r:id="rId4"/>
    <p:sldId id="259" r:id="rId5"/>
    <p:sldId id="260" r:id="rId6"/>
    <p:sldId id="261" r:id="rId7"/>
    <p:sldId id="262" r:id="rId8"/>
    <p:sldId id="263" r:id="rId9"/>
    <p:sldId id="470" r:id="rId10"/>
    <p:sldId id="264" r:id="rId11"/>
    <p:sldId id="265" r:id="rId12"/>
    <p:sldId id="266" r:id="rId13"/>
    <p:sldId id="471"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7" r:id="rId34"/>
    <p:sldId id="286" r:id="rId35"/>
    <p:sldId id="288" r:id="rId36"/>
    <p:sldId id="473" r:id="rId37"/>
    <p:sldId id="290" r:id="rId38"/>
    <p:sldId id="291" r:id="rId39"/>
    <p:sldId id="472" r:id="rId40"/>
    <p:sldId id="292" r:id="rId41"/>
    <p:sldId id="293" r:id="rId42"/>
    <p:sldId id="298" r:id="rId43"/>
    <p:sldId id="296" r:id="rId44"/>
    <p:sldId id="294" r:id="rId45"/>
    <p:sldId id="474"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4" r:id="rId61"/>
    <p:sldId id="315" r:id="rId62"/>
    <p:sldId id="475" r:id="rId63"/>
    <p:sldId id="476" r:id="rId64"/>
    <p:sldId id="477" r:id="rId65"/>
    <p:sldId id="478" r:id="rId66"/>
    <p:sldId id="479" r:id="rId67"/>
    <p:sldId id="480" r:id="rId68"/>
    <p:sldId id="316" r:id="rId69"/>
    <p:sldId id="318" r:id="rId70"/>
    <p:sldId id="317" r:id="rId71"/>
    <p:sldId id="319" r:id="rId72"/>
    <p:sldId id="320" r:id="rId73"/>
    <p:sldId id="321" r:id="rId74"/>
    <p:sldId id="357" r:id="rId75"/>
    <p:sldId id="358" r:id="rId76"/>
    <p:sldId id="359" r:id="rId77"/>
    <p:sldId id="360" r:id="rId78"/>
    <p:sldId id="361" r:id="rId79"/>
    <p:sldId id="362" r:id="rId80"/>
    <p:sldId id="363" r:id="rId81"/>
    <p:sldId id="364" r:id="rId82"/>
    <p:sldId id="365" r:id="rId83"/>
    <p:sldId id="366" r:id="rId84"/>
    <p:sldId id="367" r:id="rId85"/>
    <p:sldId id="369" r:id="rId86"/>
    <p:sldId id="370" r:id="rId87"/>
    <p:sldId id="371" r:id="rId88"/>
    <p:sldId id="381" r:id="rId89"/>
    <p:sldId id="382" r:id="rId90"/>
    <p:sldId id="383" r:id="rId91"/>
    <p:sldId id="384" r:id="rId92"/>
    <p:sldId id="385" r:id="rId93"/>
    <p:sldId id="386" r:id="rId94"/>
    <p:sldId id="387" r:id="rId95"/>
    <p:sldId id="481" r:id="rId96"/>
    <p:sldId id="482" r:id="rId97"/>
    <p:sldId id="388" r:id="rId98"/>
    <p:sldId id="389" r:id="rId99"/>
    <p:sldId id="390" r:id="rId100"/>
    <p:sldId id="483" r:id="rId101"/>
    <p:sldId id="484" r:id="rId102"/>
    <p:sldId id="393" r:id="rId103"/>
    <p:sldId id="391" r:id="rId104"/>
    <p:sldId id="394" r:id="rId105"/>
    <p:sldId id="395" r:id="rId106"/>
    <p:sldId id="396" r:id="rId107"/>
    <p:sldId id="397" r:id="rId108"/>
    <p:sldId id="398" r:id="rId109"/>
    <p:sldId id="399" r:id="rId110"/>
    <p:sldId id="400" r:id="rId111"/>
    <p:sldId id="402" r:id="rId112"/>
    <p:sldId id="404" r:id="rId113"/>
    <p:sldId id="403" r:id="rId114"/>
    <p:sldId id="401" r:id="rId115"/>
    <p:sldId id="405" r:id="rId116"/>
    <p:sldId id="406" r:id="rId117"/>
    <p:sldId id="407" r:id="rId118"/>
    <p:sldId id="408" r:id="rId119"/>
    <p:sldId id="409" r:id="rId120"/>
    <p:sldId id="411" r:id="rId121"/>
    <p:sldId id="412" r:id="rId122"/>
    <p:sldId id="413" r:id="rId123"/>
    <p:sldId id="414" r:id="rId124"/>
    <p:sldId id="415" r:id="rId125"/>
    <p:sldId id="416" r:id="rId126"/>
    <p:sldId id="417" r:id="rId127"/>
    <p:sldId id="418" r:id="rId128"/>
    <p:sldId id="419" r:id="rId129"/>
    <p:sldId id="420" r:id="rId130"/>
    <p:sldId id="421" r:id="rId131"/>
    <p:sldId id="422" r:id="rId132"/>
    <p:sldId id="423" r:id="rId133"/>
    <p:sldId id="424" r:id="rId134"/>
    <p:sldId id="425" r:id="rId135"/>
    <p:sldId id="426" r:id="rId136"/>
    <p:sldId id="427" r:id="rId137"/>
    <p:sldId id="428" r:id="rId138"/>
    <p:sldId id="429" r:id="rId139"/>
    <p:sldId id="430" r:id="rId140"/>
    <p:sldId id="485" r:id="rId141"/>
    <p:sldId id="486" r:id="rId142"/>
    <p:sldId id="431" r:id="rId143"/>
    <p:sldId id="432" r:id="rId144"/>
    <p:sldId id="433" r:id="rId145"/>
    <p:sldId id="434" r:id="rId146"/>
    <p:sldId id="435" r:id="rId147"/>
    <p:sldId id="436" r:id="rId148"/>
    <p:sldId id="437" r:id="rId149"/>
    <p:sldId id="438" r:id="rId150"/>
    <p:sldId id="439" r:id="rId151"/>
    <p:sldId id="441" r:id="rId152"/>
    <p:sldId id="442" r:id="rId153"/>
    <p:sldId id="443" r:id="rId154"/>
    <p:sldId id="444" r:id="rId155"/>
    <p:sldId id="445" r:id="rId156"/>
    <p:sldId id="487" r:id="rId157"/>
    <p:sldId id="446" r:id="rId158"/>
    <p:sldId id="448" r:id="rId159"/>
    <p:sldId id="488" r:id="rId160"/>
    <p:sldId id="489" r:id="rId161"/>
    <p:sldId id="447" r:id="rId162"/>
    <p:sldId id="449" r:id="rId163"/>
    <p:sldId id="450" r:id="rId164"/>
    <p:sldId id="451" r:id="rId165"/>
    <p:sldId id="452" r:id="rId166"/>
    <p:sldId id="454" r:id="rId167"/>
    <p:sldId id="455" r:id="rId168"/>
    <p:sldId id="456" r:id="rId169"/>
    <p:sldId id="457" r:id="rId170"/>
    <p:sldId id="458" r:id="rId171"/>
    <p:sldId id="459" r:id="rId172"/>
    <p:sldId id="464" r:id="rId173"/>
    <p:sldId id="463" r:id="rId174"/>
    <p:sldId id="462" r:id="rId175"/>
    <p:sldId id="461" r:id="rId176"/>
    <p:sldId id="460" r:id="rId177"/>
    <p:sldId id="465" r:id="rId178"/>
    <p:sldId id="466" r:id="rId179"/>
    <p:sldId id="467" r:id="rId180"/>
    <p:sldId id="468" r:id="rId181"/>
    <p:sldId id="469" r:id="rId1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52CC6-020C-4563-92ED-CA06B8F2FB9C}" type="datetimeFigureOut">
              <a:rPr lang="en-IN" smtClean="0"/>
              <a:t>09-05-2024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E3DE6-3AFE-4226-89F5-5C4BDEEF26F3}" type="slidenum">
              <a:rPr lang="en-IN" smtClean="0"/>
              <a:t>‹#›</a:t>
            </a:fld>
            <a:endParaRPr lang="en-IN"/>
          </a:p>
        </p:txBody>
      </p:sp>
    </p:spTree>
    <p:extLst>
      <p:ext uri="{BB962C8B-B14F-4D97-AF65-F5344CB8AC3E}">
        <p14:creationId xmlns:p14="http://schemas.microsoft.com/office/powerpoint/2010/main" val="2970328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b="1" dirty="0"/>
              <a:t>Text Books:</a:t>
            </a:r>
          </a:p>
          <a:p>
            <a:r>
              <a:rPr lang="en-US" sz="1300" dirty="0"/>
              <a:t>1. Data Communication and Networking, </a:t>
            </a:r>
            <a:r>
              <a:rPr lang="en-US" sz="1300" dirty="0" err="1"/>
              <a:t>Behrouz</a:t>
            </a:r>
            <a:r>
              <a:rPr lang="en-US" sz="1300" dirty="0"/>
              <a:t> </a:t>
            </a:r>
            <a:r>
              <a:rPr lang="en-US" sz="1300" dirty="0" err="1"/>
              <a:t>A.Forouzan</a:t>
            </a:r>
            <a:r>
              <a:rPr lang="en-US" sz="1300" dirty="0"/>
              <a:t>, McGraw Hill, 5th Edition, 2008.</a:t>
            </a:r>
          </a:p>
          <a:p>
            <a:r>
              <a:rPr lang="en-US" sz="1300" dirty="0"/>
              <a:t>2. James F. Kurose and Keith W. Ross: Computer Networking: A Top-Down Approach, 6th edition, Addison-Wesley, 2013.</a:t>
            </a:r>
          </a:p>
          <a:p>
            <a:r>
              <a:rPr lang="en-US" sz="1300" dirty="0"/>
              <a:t>3. Forouzan: Data Communications and Networking, 5th edition, McGraw Hill Education 2013.</a:t>
            </a:r>
          </a:p>
          <a:p>
            <a:r>
              <a:rPr lang="en-US" sz="1300" b="1" dirty="0"/>
              <a:t>Reference Books:</a:t>
            </a:r>
          </a:p>
          <a:p>
            <a:r>
              <a:rPr lang="en-US" sz="1300" dirty="0"/>
              <a:t>1. Data and Computer Communication, William Stallings, 8th Edition, Pearson Education, 2007.</a:t>
            </a:r>
          </a:p>
          <a:p>
            <a:r>
              <a:rPr lang="en-US" sz="1300" dirty="0"/>
              <a:t>2. Introduction to Data Communications and Networking – Wayne </a:t>
            </a:r>
            <a:r>
              <a:rPr lang="en-US" sz="1300" dirty="0" err="1"/>
              <a:t>Tomasi</a:t>
            </a:r>
            <a:r>
              <a:rPr lang="en-US" sz="1300" dirty="0"/>
              <a:t>, Pearson Education, 2005.</a:t>
            </a:r>
          </a:p>
          <a:p>
            <a:r>
              <a:rPr lang="en-US" sz="1300" dirty="0"/>
              <a:t>3. Larry L. Peterson and Bruce S Davie: Computer Networks: A Systems Approach, Fifth Edition, Elsevier, 2011.</a:t>
            </a:r>
          </a:p>
          <a:p>
            <a:r>
              <a:rPr lang="en-US" sz="1300" dirty="0"/>
              <a:t>4. </a:t>
            </a:r>
            <a:r>
              <a:rPr lang="en-US" sz="1300" dirty="0" err="1"/>
              <a:t>Tanenbaum</a:t>
            </a:r>
            <a:r>
              <a:rPr lang="en-US" sz="1300" dirty="0"/>
              <a:t>: Computer Networks, 4th Ed, Pearson Education/PHI, 2003.</a:t>
            </a:r>
          </a:p>
          <a:p>
            <a:r>
              <a:rPr lang="en-US" sz="1300" dirty="0"/>
              <a:t>5. William Stallings: Data and Computer Communications, 8th Edition, Pearson Education, 2012.</a:t>
            </a:r>
            <a:endParaRPr lang="en-US" dirty="0"/>
          </a:p>
        </p:txBody>
      </p:sp>
      <p:sp>
        <p:nvSpPr>
          <p:cNvPr id="4" name="Slide Number Placeholder 3"/>
          <p:cNvSpPr>
            <a:spLocks noGrp="1"/>
          </p:cNvSpPr>
          <p:nvPr>
            <p:ph type="sldNum" sz="quarter" idx="10"/>
          </p:nvPr>
        </p:nvSpPr>
        <p:spPr/>
        <p:txBody>
          <a:bodyPr/>
          <a:lstStyle/>
          <a:p>
            <a:fld id="{1B5DD572-C993-48CE-B837-79040D94BC8A}" type="slidenum">
              <a:rPr lang="en-US" smtClean="0"/>
              <a:pPr/>
              <a:t>4</a:t>
            </a:fld>
            <a:endParaRPr lang="en-US"/>
          </a:p>
        </p:txBody>
      </p:sp>
    </p:spTree>
    <p:extLst>
      <p:ext uri="{BB962C8B-B14F-4D97-AF65-F5344CB8AC3E}">
        <p14:creationId xmlns:p14="http://schemas.microsoft.com/office/powerpoint/2010/main" val="1120200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18788" name="Slide Number Placeholder 3"/>
          <p:cNvSpPr>
            <a:spLocks noGrp="1"/>
          </p:cNvSpPr>
          <p:nvPr>
            <p:ph type="sldNum" sz="quarter" idx="5"/>
          </p:nvPr>
        </p:nvSpPr>
        <p:spPr>
          <a:noFill/>
        </p:spPr>
        <p:txBody>
          <a:bodyPr/>
          <a:lstStyle/>
          <a:p>
            <a:fld id="{B34DC0C5-6F9B-4BD8-AB24-F3A9CB0DD2E4}" type="slidenum">
              <a:rPr lang="en-US" smtClean="0"/>
              <a:pPr/>
              <a:t>108</a:t>
            </a:fld>
            <a:endParaRPr lang="en-US"/>
          </a:p>
        </p:txBody>
      </p:sp>
    </p:spTree>
    <p:extLst>
      <p:ext uri="{BB962C8B-B14F-4D97-AF65-F5344CB8AC3E}">
        <p14:creationId xmlns:p14="http://schemas.microsoft.com/office/powerpoint/2010/main" val="46706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19812" name="Slide Number Placeholder 3"/>
          <p:cNvSpPr>
            <a:spLocks noGrp="1"/>
          </p:cNvSpPr>
          <p:nvPr>
            <p:ph type="sldNum" sz="quarter" idx="5"/>
          </p:nvPr>
        </p:nvSpPr>
        <p:spPr>
          <a:noFill/>
        </p:spPr>
        <p:txBody>
          <a:bodyPr/>
          <a:lstStyle/>
          <a:p>
            <a:fld id="{BD632851-F978-4C84-A192-8341DF324A28}" type="slidenum">
              <a:rPr lang="en-US" smtClean="0"/>
              <a:pPr/>
              <a:t>109</a:t>
            </a:fld>
            <a:endParaRPr lang="en-US"/>
          </a:p>
        </p:txBody>
      </p:sp>
    </p:spTree>
    <p:extLst>
      <p:ext uri="{BB962C8B-B14F-4D97-AF65-F5344CB8AC3E}">
        <p14:creationId xmlns:p14="http://schemas.microsoft.com/office/powerpoint/2010/main" val="499795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21860" name="Slide Number Placeholder 3"/>
          <p:cNvSpPr>
            <a:spLocks noGrp="1"/>
          </p:cNvSpPr>
          <p:nvPr>
            <p:ph type="sldNum" sz="quarter" idx="5"/>
          </p:nvPr>
        </p:nvSpPr>
        <p:spPr>
          <a:noFill/>
        </p:spPr>
        <p:txBody>
          <a:bodyPr/>
          <a:lstStyle/>
          <a:p>
            <a:fld id="{28C002AC-744E-4148-9001-450D7698DEBE}" type="slidenum">
              <a:rPr lang="en-US" smtClean="0"/>
              <a:pPr/>
              <a:t>111</a:t>
            </a:fld>
            <a:endParaRPr lang="en-US"/>
          </a:p>
        </p:txBody>
      </p:sp>
    </p:spTree>
    <p:extLst>
      <p:ext uri="{BB962C8B-B14F-4D97-AF65-F5344CB8AC3E}">
        <p14:creationId xmlns:p14="http://schemas.microsoft.com/office/powerpoint/2010/main" val="2625598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24932" name="Slide Number Placeholder 3"/>
          <p:cNvSpPr>
            <a:spLocks noGrp="1"/>
          </p:cNvSpPr>
          <p:nvPr>
            <p:ph type="sldNum" sz="quarter" idx="5"/>
          </p:nvPr>
        </p:nvSpPr>
        <p:spPr>
          <a:noFill/>
        </p:spPr>
        <p:txBody>
          <a:bodyPr/>
          <a:lstStyle/>
          <a:p>
            <a:fld id="{BBA317FB-24E1-486B-9B52-3271C6756FD5}" type="slidenum">
              <a:rPr lang="en-US" smtClean="0"/>
              <a:pPr/>
              <a:t>113</a:t>
            </a:fld>
            <a:endParaRPr lang="en-US"/>
          </a:p>
        </p:txBody>
      </p:sp>
    </p:spTree>
    <p:extLst>
      <p:ext uri="{BB962C8B-B14F-4D97-AF65-F5344CB8AC3E}">
        <p14:creationId xmlns:p14="http://schemas.microsoft.com/office/powerpoint/2010/main" val="996862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minutes (recall earlier delay versus arrival rate curve from Chapter 1)</a:t>
            </a:r>
          </a:p>
        </p:txBody>
      </p:sp>
      <p:sp>
        <p:nvSpPr>
          <p:cNvPr id="4" name="Slide Number Placeholder 3"/>
          <p:cNvSpPr>
            <a:spLocks noGrp="1"/>
          </p:cNvSpPr>
          <p:nvPr>
            <p:ph type="sldNum" sz="quarter" idx="5"/>
          </p:nvPr>
        </p:nvSpPr>
        <p:spPr/>
        <p:txBody>
          <a:bodyPr/>
          <a:lstStyle/>
          <a:p>
            <a:pPr defTabSz="966612">
              <a:defRPr/>
            </a:pPr>
            <a:fld id="{3D91EEAC-CFEF-9647-876F-EABC6B8338D7}" type="slidenum">
              <a:rPr lang="en-US" smtClean="0">
                <a:solidFill>
                  <a:prstClr val="black"/>
                </a:solidFill>
                <a:latin typeface="Calibri" panose="020F0502020204030204"/>
              </a:rPr>
              <a:pPr defTabSz="966612">
                <a:defRPr/>
              </a:pPr>
              <a:t>122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56507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66612">
              <a:defRPr/>
            </a:pPr>
            <a:fld id="{3D91EEAC-CFEF-9647-876F-EABC6B8338D7}" type="slidenum">
              <a:rPr lang="en-US" smtClean="0">
                <a:solidFill>
                  <a:prstClr val="black"/>
                </a:solidFill>
                <a:latin typeface="Calibri" panose="020F0502020204030204"/>
              </a:rPr>
              <a:pPr defTabSz="966612">
                <a:defRPr/>
              </a:pPr>
              <a:t>123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28014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66612">
              <a:defRPr/>
            </a:pPr>
            <a:fld id="{3D91EEAC-CFEF-9647-876F-EABC6B8338D7}" type="slidenum">
              <a:rPr lang="en-US" smtClean="0">
                <a:solidFill>
                  <a:prstClr val="black"/>
                </a:solidFill>
                <a:latin typeface="Calibri" panose="020F0502020204030204"/>
              </a:rPr>
              <a:pPr defTabSz="966612">
                <a:defRPr/>
              </a:pPr>
              <a:t>124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997069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66612">
              <a:defRPr/>
            </a:pPr>
            <a:fld id="{3D91EEAC-CFEF-9647-876F-EABC6B8338D7}" type="slidenum">
              <a:rPr lang="en-US" smtClean="0">
                <a:solidFill>
                  <a:prstClr val="black"/>
                </a:solidFill>
                <a:latin typeface="Calibri" panose="020F0502020204030204"/>
              </a:rPr>
              <a:pPr defTabSz="966612">
                <a:defRPr/>
              </a:pPr>
              <a:t>125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058300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43364" name="Slide Number Placeholder 3"/>
          <p:cNvSpPr>
            <a:spLocks noGrp="1"/>
          </p:cNvSpPr>
          <p:nvPr>
            <p:ph type="sldNum" sz="quarter" idx="5"/>
          </p:nvPr>
        </p:nvSpPr>
        <p:spPr>
          <a:noFill/>
        </p:spPr>
        <p:txBody>
          <a:bodyPr/>
          <a:lstStyle/>
          <a:p>
            <a:fld id="{C1F4771D-FDAE-420E-A33D-B267A922F78E}" type="slidenum">
              <a:rPr lang="en-US" smtClean="0"/>
              <a:pPr/>
              <a:t>147</a:t>
            </a:fld>
            <a:endParaRPr lang="en-US"/>
          </a:p>
        </p:txBody>
      </p:sp>
    </p:spTree>
    <p:extLst>
      <p:ext uri="{BB962C8B-B14F-4D97-AF65-F5344CB8AC3E}">
        <p14:creationId xmlns:p14="http://schemas.microsoft.com/office/powerpoint/2010/main" val="2070712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44388" name="Slide Number Placeholder 3"/>
          <p:cNvSpPr>
            <a:spLocks noGrp="1"/>
          </p:cNvSpPr>
          <p:nvPr>
            <p:ph type="sldNum" sz="quarter" idx="5"/>
          </p:nvPr>
        </p:nvSpPr>
        <p:spPr>
          <a:noFill/>
        </p:spPr>
        <p:txBody>
          <a:bodyPr/>
          <a:lstStyle/>
          <a:p>
            <a:fld id="{11671CE3-DEC8-40BF-9E67-E94934B6C8A6}" type="slidenum">
              <a:rPr lang="en-US" smtClean="0"/>
              <a:pPr/>
              <a:t>148</a:t>
            </a:fld>
            <a:endParaRPr lang="en-US"/>
          </a:p>
        </p:txBody>
      </p:sp>
    </p:spTree>
    <p:extLst>
      <p:ext uri="{BB962C8B-B14F-4D97-AF65-F5344CB8AC3E}">
        <p14:creationId xmlns:p14="http://schemas.microsoft.com/office/powerpoint/2010/main" val="195997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183C90-2369-4627-8988-53630B89BA15}"/>
              </a:ext>
            </a:extLst>
          </p:cNvPr>
          <p:cNvSpPr>
            <a:spLocks noGrp="1" noChangeArrowheads="1"/>
          </p:cNvSpPr>
          <p:nvPr>
            <p:ph type="sldNum" sz="quarter" idx="5"/>
          </p:nvPr>
        </p:nvSpPr>
        <p:spPr>
          <a:extLst>
            <a:ext uri="{FAA26D3D-D897-4be2-8F04-BA451C77F1D7}">
              <ma14:placeholderFlag xmlns:ma14="http://schemas.microsoft.com/office/mac/drawingml/2011/main" xmlns="" val="1"/>
            </a:ext>
          </a:extLst>
        </p:spPr>
        <p:txBody>
          <a:bodyPr/>
          <a:lstStyle/>
          <a:p>
            <a:pPr>
              <a:defRPr/>
            </a:pPr>
            <a:r>
              <a:rPr lang="en-US" altLang="en-US" dirty="0"/>
              <a:t>Data and Computer Communications</a:t>
            </a:r>
            <a:r>
              <a:rPr lang="en-US" altLang="en-US" b="1" dirty="0">
                <a:latin typeface="Arial" charset="0"/>
              </a:rPr>
              <a:t> </a:t>
            </a:r>
            <a:fld id="{CF443D3A-5BCE-4AD2-91D3-FCFA97C58874}" type="slidenum">
              <a:rPr lang="en-US" altLang="en-US" b="1" i="0">
                <a:latin typeface="Arial" charset="0"/>
              </a:rPr>
              <a:pPr>
                <a:defRPr/>
              </a:pPr>
              <a:t>61</a:t>
            </a:fld>
            <a:r>
              <a:rPr lang="en-US" altLang="en-US" b="1" i="0" dirty="0">
                <a:latin typeface="Arial" charset="0"/>
              </a:rPr>
              <a:t>/18</a:t>
            </a:r>
            <a:endParaRPr lang="en-US" altLang="en-US" b="1" dirty="0">
              <a:latin typeface="Arial" charset="0"/>
            </a:endParaRPr>
          </a:p>
        </p:txBody>
      </p:sp>
      <p:sp>
        <p:nvSpPr>
          <p:cNvPr id="79874" name="Rectangle 2">
            <a:extLst>
              <a:ext uri="{FF2B5EF4-FFF2-40B4-BE49-F238E27FC236}">
                <a16:creationId xmlns:a16="http://schemas.microsoft.com/office/drawing/2014/main" id="{4494A25F-7AC7-48E5-BB85-B315BFF1DD02}"/>
              </a:ext>
            </a:extLst>
          </p:cNvPr>
          <p:cNvSpPr>
            <a:spLocks noGrp="1" noRot="1" noChangeAspect="1" noChangeArrowheads="1"/>
          </p:cNvSpPr>
          <p:nvPr>
            <p:ph type="sldImg"/>
          </p:nvPr>
        </p:nvSpPr>
        <p:spPr>
          <a:xfrm>
            <a:off x="252413" y="777875"/>
            <a:ext cx="6826250" cy="3840163"/>
          </a:xfrm>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9875" name="Rectangle 3">
            <a:extLst>
              <a:ext uri="{FF2B5EF4-FFF2-40B4-BE49-F238E27FC236}">
                <a16:creationId xmlns:a16="http://schemas.microsoft.com/office/drawing/2014/main" id="{4A4B082F-9BC2-4653-B9E1-EFEDFB4921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r>
              <a:rPr lang="en-US" altLang="en-US">
                <a:latin typeface="Times New Roman" panose="02020603050405020304" pitchFamily="18" charset="0"/>
                <a:cs typeface="Angsana New" panose="02020603050405020304" pitchFamily="18" charset="-34"/>
              </a:rPr>
              <a:t>Public carrier circuit have been normally used for connected computers in different sites,. The resulting network is known as a </a:t>
            </a:r>
            <a:r>
              <a:rPr lang="en-US" altLang="en-US" i="1">
                <a:latin typeface="Times New Roman" panose="02020603050405020304" pitchFamily="18" charset="0"/>
                <a:cs typeface="Angsana New" panose="02020603050405020304" pitchFamily="18" charset="-34"/>
              </a:rPr>
              <a:t>Wide Area Network</a:t>
            </a:r>
            <a:r>
              <a:rPr lang="en-US" altLang="en-US">
                <a:latin typeface="Times New Roman" panose="02020603050405020304" pitchFamily="18" charset="0"/>
                <a:cs typeface="Angsana New" panose="02020603050405020304" pitchFamily="18" charset="-34"/>
              </a:rPr>
              <a:t> (WAN). One approach is to lease transmission lines from the public carriers and install a private switching system at each site to create an </a:t>
            </a:r>
            <a:r>
              <a:rPr lang="en-US" altLang="en-US" i="1">
                <a:latin typeface="Times New Roman" panose="02020603050405020304" pitchFamily="18" charset="0"/>
                <a:cs typeface="Angsana New" panose="02020603050405020304" pitchFamily="18" charset="-34"/>
              </a:rPr>
              <a:t>Enterprise Wide Private Network</a:t>
            </a:r>
            <a:r>
              <a:rPr lang="en-US" altLang="en-US">
                <a:latin typeface="Times New Roman" panose="02020603050405020304" pitchFamily="18" charset="0"/>
                <a:cs typeface="Angsana New" panose="02020603050405020304" pitchFamily="18" charset="-34"/>
              </a:rPr>
              <a:t>. Such networks normally incorporate both voice and data communications.</a:t>
            </a:r>
          </a:p>
          <a:p>
            <a:pPr algn="just"/>
            <a:endParaRPr lang="en-US" altLang="en-US">
              <a:latin typeface="Times New Roman" panose="02020603050405020304" pitchFamily="18" charset="0"/>
              <a:cs typeface="Angsana New" panose="02020603050405020304" pitchFamily="18" charset="-34"/>
            </a:endParaRPr>
          </a:p>
          <a:p>
            <a:r>
              <a:rPr lang="en-US" altLang="en-US">
                <a:latin typeface="Times New Roman" panose="02020603050405020304" pitchFamily="18" charset="0"/>
                <a:cs typeface="Angsana New" panose="02020603050405020304" pitchFamily="18" charset="-34"/>
              </a:rPr>
              <a:t>The benefits are such as communication channel is private and online,  several  data transmission rate is provided from low speed to high speed. </a:t>
            </a:r>
          </a:p>
        </p:txBody>
      </p:sp>
    </p:spTree>
    <p:extLst>
      <p:ext uri="{BB962C8B-B14F-4D97-AF65-F5344CB8AC3E}">
        <p14:creationId xmlns:p14="http://schemas.microsoft.com/office/powerpoint/2010/main" val="1346839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45412" name="Slide Number Placeholder 3"/>
          <p:cNvSpPr>
            <a:spLocks noGrp="1"/>
          </p:cNvSpPr>
          <p:nvPr>
            <p:ph type="sldNum" sz="quarter" idx="5"/>
          </p:nvPr>
        </p:nvSpPr>
        <p:spPr>
          <a:noFill/>
        </p:spPr>
        <p:txBody>
          <a:bodyPr/>
          <a:lstStyle/>
          <a:p>
            <a:fld id="{2C4AC98F-820E-4118-AC53-8C4731F48BFC}" type="slidenum">
              <a:rPr lang="en-US" smtClean="0"/>
              <a:pPr/>
              <a:t>149</a:t>
            </a:fld>
            <a:endParaRPr lang="en-US"/>
          </a:p>
        </p:txBody>
      </p:sp>
    </p:spTree>
    <p:extLst>
      <p:ext uri="{BB962C8B-B14F-4D97-AF65-F5344CB8AC3E}">
        <p14:creationId xmlns:p14="http://schemas.microsoft.com/office/powerpoint/2010/main" val="127616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48484" name="Slide Number Placeholder 3"/>
          <p:cNvSpPr>
            <a:spLocks noGrp="1"/>
          </p:cNvSpPr>
          <p:nvPr>
            <p:ph type="sldNum" sz="quarter" idx="5"/>
          </p:nvPr>
        </p:nvSpPr>
        <p:spPr>
          <a:noFill/>
        </p:spPr>
        <p:txBody>
          <a:bodyPr/>
          <a:lstStyle/>
          <a:p>
            <a:fld id="{E1588B7F-8863-4172-975B-353ECDBCB5AC}" type="slidenum">
              <a:rPr lang="en-US" smtClean="0"/>
              <a:pPr/>
              <a:t>151</a:t>
            </a:fld>
            <a:endParaRPr lang="en-US"/>
          </a:p>
        </p:txBody>
      </p:sp>
    </p:spTree>
    <p:extLst>
      <p:ext uri="{BB962C8B-B14F-4D97-AF65-F5344CB8AC3E}">
        <p14:creationId xmlns:p14="http://schemas.microsoft.com/office/powerpoint/2010/main" val="172471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57700" name="Slide Number Placeholder 3"/>
          <p:cNvSpPr>
            <a:spLocks noGrp="1"/>
          </p:cNvSpPr>
          <p:nvPr>
            <p:ph type="sldNum" sz="quarter" idx="5"/>
          </p:nvPr>
        </p:nvSpPr>
        <p:spPr>
          <a:noFill/>
        </p:spPr>
        <p:txBody>
          <a:bodyPr/>
          <a:lstStyle/>
          <a:p>
            <a:fld id="{E57FA8AF-5BDA-484E-A3DB-9184E2FA08A9}" type="slidenum">
              <a:rPr lang="en-US" smtClean="0"/>
              <a:pPr/>
              <a:t>162</a:t>
            </a:fld>
            <a:endParaRPr lang="en-US"/>
          </a:p>
        </p:txBody>
      </p:sp>
    </p:spTree>
    <p:extLst>
      <p:ext uri="{BB962C8B-B14F-4D97-AF65-F5344CB8AC3E}">
        <p14:creationId xmlns:p14="http://schemas.microsoft.com/office/powerpoint/2010/main" val="2513386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58724" name="Slide Number Placeholder 3"/>
          <p:cNvSpPr>
            <a:spLocks noGrp="1"/>
          </p:cNvSpPr>
          <p:nvPr>
            <p:ph type="sldNum" sz="quarter" idx="5"/>
          </p:nvPr>
        </p:nvSpPr>
        <p:spPr>
          <a:noFill/>
        </p:spPr>
        <p:txBody>
          <a:bodyPr/>
          <a:lstStyle/>
          <a:p>
            <a:fld id="{8E82D1BE-97AF-4D9B-8B83-D553FB04D906}" type="slidenum">
              <a:rPr lang="en-US" smtClean="0"/>
              <a:pPr/>
              <a:t>163</a:t>
            </a:fld>
            <a:endParaRPr lang="en-US"/>
          </a:p>
        </p:txBody>
      </p:sp>
    </p:spTree>
    <p:extLst>
      <p:ext uri="{BB962C8B-B14F-4D97-AF65-F5344CB8AC3E}">
        <p14:creationId xmlns:p14="http://schemas.microsoft.com/office/powerpoint/2010/main" val="3889548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65892" name="Slide Number Placeholder 3"/>
          <p:cNvSpPr>
            <a:spLocks noGrp="1"/>
          </p:cNvSpPr>
          <p:nvPr>
            <p:ph type="sldNum" sz="quarter" idx="5"/>
          </p:nvPr>
        </p:nvSpPr>
        <p:spPr>
          <a:noFill/>
        </p:spPr>
        <p:txBody>
          <a:bodyPr/>
          <a:lstStyle/>
          <a:p>
            <a:fld id="{13EE43E9-C9FA-45F1-8917-2B2215832AA0}" type="slidenum">
              <a:rPr lang="en-US" smtClean="0"/>
              <a:pPr/>
              <a:t>172</a:t>
            </a:fld>
            <a:endParaRPr lang="en-US"/>
          </a:p>
        </p:txBody>
      </p:sp>
    </p:spTree>
    <p:extLst>
      <p:ext uri="{BB962C8B-B14F-4D97-AF65-F5344CB8AC3E}">
        <p14:creationId xmlns:p14="http://schemas.microsoft.com/office/powerpoint/2010/main" val="197516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66916" name="Slide Number Placeholder 3"/>
          <p:cNvSpPr>
            <a:spLocks noGrp="1"/>
          </p:cNvSpPr>
          <p:nvPr>
            <p:ph type="sldNum" sz="quarter" idx="5"/>
          </p:nvPr>
        </p:nvSpPr>
        <p:spPr>
          <a:noFill/>
        </p:spPr>
        <p:txBody>
          <a:bodyPr/>
          <a:lstStyle/>
          <a:p>
            <a:fld id="{DD63D949-1CEA-41DE-8426-157E3C88C0FC}" type="slidenum">
              <a:rPr lang="en-US" smtClean="0"/>
              <a:pPr/>
              <a:t>173</a:t>
            </a:fld>
            <a:endParaRPr lang="en-US"/>
          </a:p>
        </p:txBody>
      </p:sp>
    </p:spTree>
    <p:extLst>
      <p:ext uri="{BB962C8B-B14F-4D97-AF65-F5344CB8AC3E}">
        <p14:creationId xmlns:p14="http://schemas.microsoft.com/office/powerpoint/2010/main" val="483310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67940" name="Slide Number Placeholder 3"/>
          <p:cNvSpPr>
            <a:spLocks noGrp="1"/>
          </p:cNvSpPr>
          <p:nvPr>
            <p:ph type="sldNum" sz="quarter" idx="5"/>
          </p:nvPr>
        </p:nvSpPr>
        <p:spPr>
          <a:noFill/>
        </p:spPr>
        <p:txBody>
          <a:bodyPr/>
          <a:lstStyle/>
          <a:p>
            <a:fld id="{4062C253-2241-486D-8412-BBDBC701653F}" type="slidenum">
              <a:rPr lang="en-US" smtClean="0"/>
              <a:pPr/>
              <a:t>174</a:t>
            </a:fld>
            <a:endParaRPr lang="en-US"/>
          </a:p>
        </p:txBody>
      </p:sp>
    </p:spTree>
    <p:extLst>
      <p:ext uri="{BB962C8B-B14F-4D97-AF65-F5344CB8AC3E}">
        <p14:creationId xmlns:p14="http://schemas.microsoft.com/office/powerpoint/2010/main" val="1865278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68964" name="Slide Number Placeholder 3"/>
          <p:cNvSpPr>
            <a:spLocks noGrp="1"/>
          </p:cNvSpPr>
          <p:nvPr>
            <p:ph type="sldNum" sz="quarter" idx="5"/>
          </p:nvPr>
        </p:nvSpPr>
        <p:spPr>
          <a:noFill/>
        </p:spPr>
        <p:txBody>
          <a:bodyPr/>
          <a:lstStyle/>
          <a:p>
            <a:fld id="{1202BE1A-042D-4FF9-A259-551CF7C1918E}" type="slidenum">
              <a:rPr lang="en-US" smtClean="0"/>
              <a:pPr/>
              <a:t>175</a:t>
            </a:fld>
            <a:endParaRPr lang="en-US"/>
          </a:p>
        </p:txBody>
      </p:sp>
    </p:spTree>
    <p:extLst>
      <p:ext uri="{BB962C8B-B14F-4D97-AF65-F5344CB8AC3E}">
        <p14:creationId xmlns:p14="http://schemas.microsoft.com/office/powerpoint/2010/main" val="52534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Let us assume that computer A communicates with computer B. As the figure shows, we have five communicating devices in this communication: source host (computer A), the link-layer switch in link 1, the router, the link-layer switch in link 2,  and the destination host computer B). </a:t>
            </a:r>
          </a:p>
          <a:p>
            <a:endParaRPr lang="en-US" dirty="0"/>
          </a:p>
          <a:p>
            <a:r>
              <a:rPr lang="en-US" dirty="0"/>
              <a:t>Each device is involved with a set of layers depending on the role of the device in the internet. </a:t>
            </a:r>
          </a:p>
          <a:p>
            <a:r>
              <a:rPr lang="en-US" dirty="0"/>
              <a:t>The two hosts are involved in all five layers; the source host needs to create a message in the application layer and send it down the layers so that it is physically sent to the destination host. The destination host needs to receive the communication at the physical layer and then deliver it through the other layers to the application layer.</a:t>
            </a:r>
          </a:p>
          <a:p>
            <a:endParaRPr lang="en-US" dirty="0"/>
          </a:p>
          <a:p>
            <a:r>
              <a:rPr lang="en-US" dirty="0"/>
              <a:t>The router is involved in only three layers; there is no transport or application layer in a router as long as the router is used only for routing. Although a router is always involved in one network layer, it is involved in </a:t>
            </a:r>
            <a:r>
              <a:rPr lang="en-US" i="1" dirty="0"/>
              <a:t>n combinations of link and physical layers </a:t>
            </a:r>
            <a:r>
              <a:rPr lang="en-US" dirty="0"/>
              <a:t>in which </a:t>
            </a:r>
            <a:r>
              <a:rPr lang="en-US" i="1" dirty="0"/>
              <a:t>n is the number of links the router is connected to. The reason is that each </a:t>
            </a:r>
            <a:r>
              <a:rPr lang="en-US" dirty="0"/>
              <a:t>link may use its own data-link or physical protocol. For example, in the above figure, the router is involved in three links, but the message sent from source A to destination B is involved in two links. Each link may be using different link-layer and physical-layer protocols; the router needs to receive a packet from link 1 based on one pair of protocols and deliver it to link 2 based on another pair of protocols.</a:t>
            </a:r>
          </a:p>
          <a:p>
            <a:endParaRPr lang="en-US" dirty="0"/>
          </a:p>
          <a:p>
            <a:r>
              <a:rPr lang="en-US" dirty="0"/>
              <a:t>A link-layer switch in a link, however, is involved only in two layers, data-link and physical. Although each switch in the above figure has two different connections, the connections are in the same link, which uses only one set of protocols. This means that, unlike a router, a link-layer switch is involved only in one data-link and one physical layer.</a:t>
            </a:r>
          </a:p>
        </p:txBody>
      </p:sp>
      <p:sp>
        <p:nvSpPr>
          <p:cNvPr id="4" name="Slide Number Placeholder 3"/>
          <p:cNvSpPr>
            <a:spLocks noGrp="1"/>
          </p:cNvSpPr>
          <p:nvPr>
            <p:ph type="sldNum" sz="quarter" idx="10"/>
          </p:nvPr>
        </p:nvSpPr>
        <p:spPr/>
        <p:txBody>
          <a:bodyPr/>
          <a:lstStyle/>
          <a:p>
            <a:fld id="{1B5DD572-C993-48CE-B837-79040D94BC8A}" type="slidenum">
              <a:rPr lang="en-US" smtClean="0"/>
              <a:pPr/>
              <a:t>70</a:t>
            </a:fld>
            <a:endParaRPr lang="en-US"/>
          </a:p>
        </p:txBody>
      </p:sp>
    </p:spTree>
    <p:extLst>
      <p:ext uri="{BB962C8B-B14F-4D97-AF65-F5344CB8AC3E}">
        <p14:creationId xmlns:p14="http://schemas.microsoft.com/office/powerpoint/2010/main" val="1381436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05476" name="Slide Number Placeholder 3"/>
          <p:cNvSpPr>
            <a:spLocks noGrp="1"/>
          </p:cNvSpPr>
          <p:nvPr>
            <p:ph type="sldNum" sz="quarter" idx="5"/>
          </p:nvPr>
        </p:nvSpPr>
        <p:spPr>
          <a:noFill/>
        </p:spPr>
        <p:txBody>
          <a:bodyPr/>
          <a:lstStyle/>
          <a:p>
            <a:fld id="{148BACD1-3FC0-4F02-A38B-9F14AF0BFA9B}" type="slidenum">
              <a:rPr lang="en-US" smtClean="0"/>
              <a:pPr/>
              <a:t>97</a:t>
            </a:fld>
            <a:endParaRPr lang="en-US"/>
          </a:p>
        </p:txBody>
      </p:sp>
    </p:spTree>
    <p:extLst>
      <p:ext uri="{BB962C8B-B14F-4D97-AF65-F5344CB8AC3E}">
        <p14:creationId xmlns:p14="http://schemas.microsoft.com/office/powerpoint/2010/main" val="2856142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11620" name="Slide Number Placeholder 3"/>
          <p:cNvSpPr>
            <a:spLocks noGrp="1"/>
          </p:cNvSpPr>
          <p:nvPr>
            <p:ph type="sldNum" sz="quarter" idx="5"/>
          </p:nvPr>
        </p:nvSpPr>
        <p:spPr>
          <a:noFill/>
        </p:spPr>
        <p:txBody>
          <a:bodyPr/>
          <a:lstStyle/>
          <a:p>
            <a:fld id="{D8F28E07-C07C-4E81-BFD7-08F533AADC5D}" type="slidenum">
              <a:rPr lang="en-US" smtClean="0"/>
              <a:pPr/>
              <a:t>98</a:t>
            </a:fld>
            <a:endParaRPr lang="en-US"/>
          </a:p>
        </p:txBody>
      </p:sp>
    </p:spTree>
    <p:extLst>
      <p:ext uri="{BB962C8B-B14F-4D97-AF65-F5344CB8AC3E}">
        <p14:creationId xmlns:p14="http://schemas.microsoft.com/office/powerpoint/2010/main" val="290338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12644" name="Slide Number Placeholder 3"/>
          <p:cNvSpPr>
            <a:spLocks noGrp="1"/>
          </p:cNvSpPr>
          <p:nvPr>
            <p:ph type="sldNum" sz="quarter" idx="5"/>
          </p:nvPr>
        </p:nvSpPr>
        <p:spPr>
          <a:noFill/>
        </p:spPr>
        <p:txBody>
          <a:bodyPr/>
          <a:lstStyle/>
          <a:p>
            <a:fld id="{78334DA0-F077-479C-BE59-6D46E3164C85}" type="slidenum">
              <a:rPr lang="en-US" smtClean="0"/>
              <a:pPr/>
              <a:t>102</a:t>
            </a:fld>
            <a:endParaRPr lang="en-US"/>
          </a:p>
        </p:txBody>
      </p:sp>
    </p:spTree>
    <p:extLst>
      <p:ext uri="{BB962C8B-B14F-4D97-AF65-F5344CB8AC3E}">
        <p14:creationId xmlns:p14="http://schemas.microsoft.com/office/powerpoint/2010/main" val="357476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15716" name="Slide Number Placeholder 3"/>
          <p:cNvSpPr>
            <a:spLocks noGrp="1"/>
          </p:cNvSpPr>
          <p:nvPr>
            <p:ph type="sldNum" sz="quarter" idx="5"/>
          </p:nvPr>
        </p:nvSpPr>
        <p:spPr>
          <a:noFill/>
        </p:spPr>
        <p:txBody>
          <a:bodyPr/>
          <a:lstStyle/>
          <a:p>
            <a:fld id="{F260DD50-0A19-4FF2-BC8C-EEE749ABAE5E}" type="slidenum">
              <a:rPr lang="en-US" smtClean="0"/>
              <a:pPr/>
              <a:t>105</a:t>
            </a:fld>
            <a:endParaRPr lang="en-US"/>
          </a:p>
        </p:txBody>
      </p:sp>
    </p:spTree>
    <p:extLst>
      <p:ext uri="{BB962C8B-B14F-4D97-AF65-F5344CB8AC3E}">
        <p14:creationId xmlns:p14="http://schemas.microsoft.com/office/powerpoint/2010/main" val="976933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16740" name="Slide Number Placeholder 3"/>
          <p:cNvSpPr>
            <a:spLocks noGrp="1"/>
          </p:cNvSpPr>
          <p:nvPr>
            <p:ph type="sldNum" sz="quarter" idx="5"/>
          </p:nvPr>
        </p:nvSpPr>
        <p:spPr>
          <a:noFill/>
        </p:spPr>
        <p:txBody>
          <a:bodyPr/>
          <a:lstStyle/>
          <a:p>
            <a:fld id="{7ABD6F00-4970-443D-8459-DE2E09DB044A}" type="slidenum">
              <a:rPr lang="en-US" smtClean="0"/>
              <a:pPr/>
              <a:t>106</a:t>
            </a:fld>
            <a:endParaRPr lang="en-US"/>
          </a:p>
        </p:txBody>
      </p:sp>
    </p:spTree>
    <p:extLst>
      <p:ext uri="{BB962C8B-B14F-4D97-AF65-F5344CB8AC3E}">
        <p14:creationId xmlns:p14="http://schemas.microsoft.com/office/powerpoint/2010/main" val="2140738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p:spPr>
        <p:txBody>
          <a:bodyPr/>
          <a:lstStyle/>
          <a:p>
            <a:endParaRPr lang="en-US">
              <a:ea typeface="ＭＳ Ｐゴシック" pitchFamily="34" charset="-128"/>
            </a:endParaRPr>
          </a:p>
        </p:txBody>
      </p:sp>
      <p:sp>
        <p:nvSpPr>
          <p:cNvPr id="117764" name="Slide Number Placeholder 3"/>
          <p:cNvSpPr>
            <a:spLocks noGrp="1"/>
          </p:cNvSpPr>
          <p:nvPr>
            <p:ph type="sldNum" sz="quarter" idx="5"/>
          </p:nvPr>
        </p:nvSpPr>
        <p:spPr>
          <a:noFill/>
        </p:spPr>
        <p:txBody>
          <a:bodyPr/>
          <a:lstStyle/>
          <a:p>
            <a:fld id="{67E1277E-3423-4CF7-BC65-FA499A8D7C4E}" type="slidenum">
              <a:rPr lang="en-US" smtClean="0"/>
              <a:pPr/>
              <a:t>107</a:t>
            </a:fld>
            <a:endParaRPr lang="en-US"/>
          </a:p>
        </p:txBody>
      </p:sp>
    </p:spTree>
    <p:extLst>
      <p:ext uri="{BB962C8B-B14F-4D97-AF65-F5344CB8AC3E}">
        <p14:creationId xmlns:p14="http://schemas.microsoft.com/office/powerpoint/2010/main" val="4024527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5/9/2024</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6D22F896-40B5-4ADD-8801-0D06FADFA095}" type="slidenum">
              <a:rPr lang="en-US" dirty="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994400" y="1600200"/>
            <a:ext cx="5080000" cy="46482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fld id="{CE830FB3-71F4-4AC7-AA15-624A0D278E1F}" type="datetime1">
              <a:rPr lang="en-US"/>
              <a:pPr>
                <a:defRPr/>
              </a:pPr>
              <a:t>5/9/2024</a:t>
            </a:fld>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xfrm>
            <a:off x="11099801" y="6462714"/>
            <a:ext cx="901700" cy="276225"/>
          </a:xfrm>
          <a:prstGeom prst="rect">
            <a:avLst/>
          </a:prstGeom>
          <a:ln/>
        </p:spPr>
        <p:txBody>
          <a:bodyPr/>
          <a:lstStyle>
            <a:lvl1pPr>
              <a:defRPr/>
            </a:lvl1pPr>
          </a:lstStyle>
          <a:p>
            <a:pPr>
              <a:defRPr/>
            </a:pPr>
            <a:r>
              <a:rPr lang="en-US"/>
              <a:t>2-</a:t>
            </a:r>
            <a:fld id="{96C828BE-0F86-4E53-A763-875C6776FE70}" type="slidenum">
              <a:rPr lang="en-US"/>
              <a:pPr>
                <a:defRPr/>
              </a:pPr>
              <a:t>‹#›</a:t>
            </a:fld>
            <a:endParaRPr lang="en-US"/>
          </a:p>
        </p:txBody>
      </p:sp>
    </p:spTree>
    <p:extLst>
      <p:ext uri="{BB962C8B-B14F-4D97-AF65-F5344CB8AC3E}">
        <p14:creationId xmlns:p14="http://schemas.microsoft.com/office/powerpoint/2010/main" val="1514424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48A87A34-81AB-432B-8DAE-1953F412C126}" type="datetimeFigureOut">
              <a:rPr lang="en-US" dirty="0"/>
              <a:pPr/>
              <a:t>5/9/2024</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48A87A34-81AB-432B-8DAE-1953F412C126}" type="datetimeFigureOut">
              <a:rPr lang="en-US" dirty="0"/>
              <a:pPr/>
              <a:t>5/9/2024</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6D22F896-40B5-4ADD-8801-0D06FADFA095}" type="slidenum">
              <a:rPr lang="en-US" dirty="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5/9/2024</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www.exotiquecuisine.com/"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7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www.someschool.edu/index.html"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mailto:bob@yahoo.com"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83.emf"/><Relationship Id="rId4" Type="http://schemas.openxmlformats.org/officeDocument/2006/relationships/oleObject" Target="../embeddings/oleObject1.bin"/></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slideLayout" Target="../slideLayouts/slideLayout6.xml"/><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5861" y="945912"/>
            <a:ext cx="10681251" cy="3152751"/>
          </a:xfrm>
        </p:spPr>
        <p:txBody>
          <a:bodyPr>
            <a:normAutofit/>
          </a:bodyPr>
          <a:lstStyle/>
          <a:p>
            <a:r>
              <a:rPr lang="en-US" sz="4400" b="1" dirty="0">
                <a:solidFill>
                  <a:schemeClr val="accent1">
                    <a:lumMod val="75000"/>
                  </a:schemeClr>
                </a:solidFill>
              </a:rPr>
              <a:t>Data Communication and Networking</a:t>
            </a:r>
            <a:r>
              <a:rPr lang="en-US" sz="4400" dirty="0">
                <a:solidFill>
                  <a:schemeClr val="accent1">
                    <a:lumMod val="75000"/>
                  </a:schemeClr>
                </a:solidFill>
              </a:rPr>
              <a:t/>
            </a:r>
            <a:br>
              <a:rPr lang="en-US" sz="4400" dirty="0">
                <a:solidFill>
                  <a:schemeClr val="accent1">
                    <a:lumMod val="75000"/>
                  </a:schemeClr>
                </a:solidFill>
              </a:rPr>
            </a:br>
            <a:r>
              <a:rPr lang="en-US" sz="4400" dirty="0">
                <a:solidFill>
                  <a:schemeClr val="accent1">
                    <a:lumMod val="75000"/>
                  </a:schemeClr>
                </a:solidFill>
              </a:rPr>
              <a:t/>
            </a:r>
            <a:br>
              <a:rPr lang="en-US" sz="4400" dirty="0">
                <a:solidFill>
                  <a:schemeClr val="accent1">
                    <a:lumMod val="75000"/>
                  </a:schemeClr>
                </a:solidFill>
              </a:rPr>
            </a:br>
            <a:r>
              <a:rPr lang="en-US" sz="2400" dirty="0"/>
              <a:t>Course Code : CS44</a:t>
            </a:r>
            <a:br>
              <a:rPr lang="en-US" sz="2400" dirty="0"/>
            </a:br>
            <a:r>
              <a:rPr lang="en-US" sz="2400" dirty="0"/>
              <a:t>Credits : 3:0:0</a:t>
            </a:r>
            <a:endParaRPr lang="en-IN" sz="2400" dirty="0"/>
          </a:p>
        </p:txBody>
      </p:sp>
      <p:sp>
        <p:nvSpPr>
          <p:cNvPr id="3" name="Subtitle 2"/>
          <p:cNvSpPr>
            <a:spLocks noGrp="1"/>
          </p:cNvSpPr>
          <p:nvPr>
            <p:ph type="subTitle" idx="1"/>
          </p:nvPr>
        </p:nvSpPr>
        <p:spPr>
          <a:xfrm>
            <a:off x="6798833" y="4442908"/>
            <a:ext cx="5303520" cy="1548117"/>
          </a:xfrm>
        </p:spPr>
        <p:txBody>
          <a:bodyPr>
            <a:normAutofit lnSpcReduction="10000"/>
          </a:bodyPr>
          <a:lstStyle/>
          <a:p>
            <a:r>
              <a:rPr lang="en-US" dirty="0">
                <a:solidFill>
                  <a:schemeClr val="accent2">
                    <a:lumMod val="75000"/>
                  </a:schemeClr>
                </a:solidFill>
              </a:rPr>
              <a:t>Nandini S B</a:t>
            </a:r>
          </a:p>
          <a:p>
            <a:r>
              <a:rPr lang="en-US" dirty="0">
                <a:solidFill>
                  <a:schemeClr val="accent2">
                    <a:lumMod val="75000"/>
                  </a:schemeClr>
                </a:solidFill>
              </a:rPr>
              <a:t>Department of Computer Science and Engineering</a:t>
            </a:r>
            <a:br>
              <a:rPr lang="en-US" dirty="0">
                <a:solidFill>
                  <a:schemeClr val="accent2">
                    <a:lumMod val="75000"/>
                  </a:schemeClr>
                </a:solidFill>
              </a:rPr>
            </a:br>
            <a:r>
              <a:rPr lang="en-US" dirty="0">
                <a:solidFill>
                  <a:schemeClr val="accent2">
                    <a:lumMod val="75000"/>
                  </a:schemeClr>
                </a:solidFill>
              </a:rPr>
              <a:t>RIT, Bangalore</a:t>
            </a:r>
          </a:p>
          <a:p>
            <a:endParaRPr lang="en-IN" dirty="0"/>
          </a:p>
        </p:txBody>
      </p:sp>
    </p:spTree>
    <p:extLst>
      <p:ext uri="{BB962C8B-B14F-4D97-AF65-F5344CB8AC3E}">
        <p14:creationId xmlns:p14="http://schemas.microsoft.com/office/powerpoint/2010/main" val="1802966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E5CF67-924B-B26F-C02D-0456068C59C4}"/>
              </a:ext>
            </a:extLst>
          </p:cNvPr>
          <p:cNvSpPr>
            <a:spLocks noGrp="1"/>
          </p:cNvSpPr>
          <p:nvPr>
            <p:ph idx="1"/>
          </p:nvPr>
        </p:nvSpPr>
        <p:spPr>
          <a:xfrm>
            <a:off x="1130270" y="1073426"/>
            <a:ext cx="9603275" cy="4392919"/>
          </a:xfrm>
        </p:spPr>
        <p:txBody>
          <a:bodyPr/>
          <a:lstStyle/>
          <a:p>
            <a:pPr algn="just"/>
            <a:r>
              <a:rPr lang="en-US" dirty="0"/>
              <a:t>The effectiveness of a data communications system depends on four fundamental characteristics:</a:t>
            </a:r>
          </a:p>
          <a:p>
            <a:pPr lvl="1" algn="just"/>
            <a:r>
              <a:rPr lang="en-US" dirty="0"/>
              <a:t>Delivery: deliver data to the correct destination</a:t>
            </a:r>
          </a:p>
          <a:p>
            <a:pPr lvl="1" algn="just"/>
            <a:r>
              <a:rPr lang="en-US" dirty="0"/>
              <a:t>Accuracy: deliver the data accurately</a:t>
            </a:r>
          </a:p>
          <a:p>
            <a:pPr lvl="1" algn="just"/>
            <a:r>
              <a:rPr lang="en-US" dirty="0"/>
              <a:t>Timeliness: deliver data in a timely manner</a:t>
            </a:r>
          </a:p>
          <a:p>
            <a:pPr lvl="1" algn="just"/>
            <a:r>
              <a:rPr lang="en-US" dirty="0"/>
              <a:t>Jitter:  the variation in the packet arrival time</a:t>
            </a:r>
            <a:endParaRPr lang="en-IN" dirty="0"/>
          </a:p>
        </p:txBody>
      </p:sp>
    </p:spTree>
    <p:extLst>
      <p:ext uri="{BB962C8B-B14F-4D97-AF65-F5344CB8AC3E}">
        <p14:creationId xmlns:p14="http://schemas.microsoft.com/office/powerpoint/2010/main" val="9347063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C914C-CC6D-F56B-AC6D-46A4AA343287}"/>
              </a:ext>
            </a:extLst>
          </p:cNvPr>
          <p:cNvSpPr>
            <a:spLocks noGrp="1"/>
          </p:cNvSpPr>
          <p:nvPr>
            <p:ph idx="1"/>
          </p:nvPr>
        </p:nvSpPr>
        <p:spPr>
          <a:xfrm>
            <a:off x="1130270" y="1007165"/>
            <a:ext cx="9603275" cy="4459180"/>
          </a:xfrm>
        </p:spPr>
        <p:txBody>
          <a:bodyPr/>
          <a:lstStyle/>
          <a:p>
            <a:pPr marL="0" indent="0">
              <a:buNone/>
            </a:pPr>
            <a:r>
              <a:rPr lang="en-US" dirty="0"/>
              <a:t>Overview of HTTP:</a:t>
            </a:r>
          </a:p>
          <a:p>
            <a:r>
              <a:rPr lang="en-US" dirty="0" err="1"/>
              <a:t>HyperText</a:t>
            </a:r>
            <a:r>
              <a:rPr lang="en-US" dirty="0"/>
              <a:t> Transfer Protocol.</a:t>
            </a:r>
          </a:p>
          <a:p>
            <a:r>
              <a:rPr lang="en-US" dirty="0"/>
              <a:t>It is defined in [RFC 1945], [RFC 7230] and [RFC 7540].</a:t>
            </a:r>
          </a:p>
          <a:p>
            <a:r>
              <a:rPr lang="en-US" dirty="0"/>
              <a:t>HTTP is implemented in two programs: a client program and a server program.</a:t>
            </a:r>
          </a:p>
          <a:p>
            <a:endParaRPr lang="en-US" dirty="0"/>
          </a:p>
          <a:p>
            <a:endParaRPr lang="en-IN" dirty="0"/>
          </a:p>
        </p:txBody>
      </p:sp>
    </p:spTree>
    <p:extLst>
      <p:ext uri="{BB962C8B-B14F-4D97-AF65-F5344CB8AC3E}">
        <p14:creationId xmlns:p14="http://schemas.microsoft.com/office/powerpoint/2010/main" val="15936546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5ACFF0-B064-2E8E-19A1-AF06152629AB}"/>
              </a:ext>
            </a:extLst>
          </p:cNvPr>
          <p:cNvSpPr>
            <a:spLocks noGrp="1"/>
          </p:cNvSpPr>
          <p:nvPr>
            <p:ph idx="1"/>
          </p:nvPr>
        </p:nvSpPr>
        <p:spPr>
          <a:xfrm>
            <a:off x="1130270" y="1060174"/>
            <a:ext cx="9603275" cy="4406171"/>
          </a:xfrm>
        </p:spPr>
        <p:txBody>
          <a:bodyPr/>
          <a:lstStyle/>
          <a:p>
            <a:pPr marL="0" indent="0">
              <a:buNone/>
            </a:pPr>
            <a:r>
              <a:rPr lang="en-US" dirty="0"/>
              <a:t>Some web terminology:</a:t>
            </a:r>
          </a:p>
          <a:p>
            <a:r>
              <a:rPr lang="en-US" dirty="0"/>
              <a:t>Web page</a:t>
            </a:r>
          </a:p>
          <a:p>
            <a:r>
              <a:rPr lang="en-US" dirty="0"/>
              <a:t>Object</a:t>
            </a:r>
          </a:p>
          <a:p>
            <a:r>
              <a:rPr lang="en-US" dirty="0"/>
              <a:t>Base HTML file</a:t>
            </a:r>
          </a:p>
          <a:p>
            <a:r>
              <a:rPr lang="en-US" dirty="0"/>
              <a:t>URL</a:t>
            </a:r>
          </a:p>
          <a:p>
            <a:r>
              <a:rPr lang="en-IN" dirty="0"/>
              <a:t>Web browser</a:t>
            </a:r>
          </a:p>
          <a:p>
            <a:r>
              <a:rPr lang="en-IN" dirty="0"/>
              <a:t>Web Servers</a:t>
            </a:r>
          </a:p>
        </p:txBody>
      </p:sp>
    </p:spTree>
    <p:extLst>
      <p:ext uri="{BB962C8B-B14F-4D97-AF65-F5344CB8AC3E}">
        <p14:creationId xmlns:p14="http://schemas.microsoft.com/office/powerpoint/2010/main" val="41312648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28676" name="Rectangle 2"/>
          <p:cNvSpPr>
            <a:spLocks noGrp="1" noChangeArrowheads="1"/>
          </p:cNvSpPr>
          <p:nvPr>
            <p:ph type="title"/>
          </p:nvPr>
        </p:nvSpPr>
        <p:spPr>
          <a:xfrm>
            <a:off x="1019068" y="871786"/>
            <a:ext cx="7772400" cy="892175"/>
          </a:xfrm>
        </p:spPr>
        <p:txBody>
          <a:bodyPr/>
          <a:lstStyle/>
          <a:p>
            <a:r>
              <a:rPr lang="en-US" dirty="0">
                <a:ea typeface="ＭＳ Ｐゴシック" pitchFamily="34" charset="-128"/>
              </a:rPr>
              <a:t>Web and HTTP</a:t>
            </a:r>
          </a:p>
        </p:txBody>
      </p:sp>
      <p:sp>
        <p:nvSpPr>
          <p:cNvPr id="28677" name="Rectangle 3"/>
          <p:cNvSpPr>
            <a:spLocks noGrp="1" noChangeArrowheads="1"/>
          </p:cNvSpPr>
          <p:nvPr>
            <p:ph type="body" idx="1"/>
          </p:nvPr>
        </p:nvSpPr>
        <p:spPr>
          <a:xfrm>
            <a:off x="1291633" y="1360488"/>
            <a:ext cx="10064001" cy="4648200"/>
          </a:xfrm>
        </p:spPr>
        <p:txBody>
          <a:bodyPr/>
          <a:lstStyle/>
          <a:p>
            <a:pPr>
              <a:buFont typeface="Wingdings" pitchFamily="2" charset="2"/>
              <a:buNone/>
            </a:pPr>
            <a:r>
              <a:rPr lang="en-US" sz="3200" i="1" dirty="0">
                <a:ea typeface="ＭＳ Ｐゴシック" pitchFamily="34" charset="-128"/>
              </a:rPr>
              <a:t>First, a review…</a:t>
            </a:r>
          </a:p>
          <a:p>
            <a:r>
              <a:rPr lang="en-US" i="1" dirty="0">
                <a:solidFill>
                  <a:srgbClr val="CC0000"/>
                </a:solidFill>
                <a:ea typeface="ＭＳ Ｐゴシック" pitchFamily="34" charset="-128"/>
              </a:rPr>
              <a:t>web page</a:t>
            </a:r>
            <a:r>
              <a:rPr lang="en-US" dirty="0">
                <a:ea typeface="ＭＳ Ｐゴシック" pitchFamily="34" charset="-128"/>
              </a:rPr>
              <a:t> consists of </a:t>
            </a:r>
            <a:r>
              <a:rPr lang="en-US" i="1" dirty="0">
                <a:solidFill>
                  <a:srgbClr val="CC0000"/>
                </a:solidFill>
                <a:ea typeface="ＭＳ Ｐゴシック" pitchFamily="34" charset="-128"/>
              </a:rPr>
              <a:t>objects</a:t>
            </a:r>
          </a:p>
          <a:p>
            <a:r>
              <a:rPr lang="en-US" dirty="0">
                <a:ea typeface="ＭＳ Ｐゴシック" pitchFamily="34" charset="-128"/>
              </a:rPr>
              <a:t>object can be HTML file, JPEG image, Java applet, audio file,…</a:t>
            </a:r>
          </a:p>
          <a:p>
            <a:r>
              <a:rPr lang="en-US" dirty="0">
                <a:ea typeface="ＭＳ Ｐゴシック" pitchFamily="34" charset="-128"/>
              </a:rPr>
              <a:t>web page consists of </a:t>
            </a:r>
            <a:r>
              <a:rPr lang="en-US" i="1" dirty="0">
                <a:solidFill>
                  <a:srgbClr val="CC0000"/>
                </a:solidFill>
                <a:ea typeface="ＭＳ Ｐゴシック" pitchFamily="34" charset="-128"/>
              </a:rPr>
              <a:t>base HTML-file</a:t>
            </a:r>
            <a:r>
              <a:rPr lang="en-US" dirty="0">
                <a:ea typeface="ＭＳ Ｐゴシック" pitchFamily="34" charset="-128"/>
              </a:rPr>
              <a:t> which includes </a:t>
            </a:r>
            <a:r>
              <a:rPr lang="en-US" i="1" dirty="0">
                <a:solidFill>
                  <a:srgbClr val="CC0000"/>
                </a:solidFill>
                <a:ea typeface="ＭＳ Ｐゴシック" pitchFamily="34" charset="-128"/>
              </a:rPr>
              <a:t>several referenced objects</a:t>
            </a:r>
          </a:p>
          <a:p>
            <a:r>
              <a:rPr lang="en-US" dirty="0">
                <a:ea typeface="ＭＳ Ｐゴシック" pitchFamily="34" charset="-128"/>
              </a:rPr>
              <a:t>each object is addressable by a </a:t>
            </a:r>
            <a:r>
              <a:rPr lang="en-US" i="1" dirty="0">
                <a:solidFill>
                  <a:srgbClr val="CC0000"/>
                </a:solidFill>
                <a:ea typeface="ＭＳ Ｐゴシック" pitchFamily="34" charset="-128"/>
              </a:rPr>
              <a:t>URL, </a:t>
            </a:r>
            <a:r>
              <a:rPr lang="en-US" dirty="0">
                <a:ea typeface="ＭＳ Ｐゴシック" pitchFamily="34" charset="-128"/>
              </a:rPr>
              <a:t>e.g.,</a:t>
            </a:r>
          </a:p>
          <a:p>
            <a:pPr>
              <a:buFont typeface="Wingdings" pitchFamily="2" charset="2"/>
              <a:buNone/>
            </a:pPr>
            <a:endParaRPr lang="en-US" dirty="0">
              <a:ea typeface="ＭＳ Ｐゴシック" pitchFamily="34" charset="-128"/>
            </a:endParaRPr>
          </a:p>
        </p:txBody>
      </p:sp>
      <p:grpSp>
        <p:nvGrpSpPr>
          <p:cNvPr id="2" name="Group 10"/>
          <p:cNvGrpSpPr>
            <a:grpSpLocks/>
          </p:cNvGrpSpPr>
          <p:nvPr/>
        </p:nvGrpSpPr>
        <p:grpSpPr bwMode="auto">
          <a:xfrm>
            <a:off x="1871073" y="4525026"/>
            <a:ext cx="6920395" cy="1816880"/>
            <a:chOff x="249" y="2478"/>
            <a:chExt cx="4277" cy="2025"/>
          </a:xfrm>
        </p:grpSpPr>
        <p:sp>
          <p:nvSpPr>
            <p:cNvPr id="28680" name="Text Box 5"/>
            <p:cNvSpPr txBox="1">
              <a:spLocks noChangeArrowheads="1"/>
            </p:cNvSpPr>
            <p:nvPr/>
          </p:nvSpPr>
          <p:spPr bwMode="auto">
            <a:xfrm>
              <a:off x="249" y="2478"/>
              <a:ext cx="4102" cy="515"/>
            </a:xfrm>
            <a:prstGeom prst="rect">
              <a:avLst/>
            </a:prstGeom>
            <a:noFill/>
            <a:ln w="9525">
              <a:noFill/>
              <a:miter lim="800000"/>
              <a:headEnd/>
              <a:tailEnd/>
            </a:ln>
          </p:spPr>
          <p:txBody>
            <a:bodyPr wrap="none">
              <a:spAutoFit/>
            </a:bodyPr>
            <a:lstStyle/>
            <a:p>
              <a:pPr>
                <a:spcBef>
                  <a:spcPct val="0"/>
                </a:spcBef>
                <a:buClrTx/>
                <a:buSzTx/>
                <a:buFontTx/>
                <a:buNone/>
              </a:pPr>
              <a:r>
                <a:rPr lang="en-US" sz="2400" dirty="0">
                  <a:latin typeface="Courier New" pitchFamily="49" charset="0"/>
                </a:rPr>
                <a:t>www.someschool.edu/someDept/pic.gif</a:t>
              </a:r>
            </a:p>
          </p:txBody>
        </p:sp>
        <p:sp>
          <p:nvSpPr>
            <p:cNvPr id="28681" name="AutoShape 6"/>
            <p:cNvSpPr>
              <a:spLocks/>
            </p:cNvSpPr>
            <p:nvPr/>
          </p:nvSpPr>
          <p:spPr bwMode="auto">
            <a:xfrm rot="16200000">
              <a:off x="1158" y="2144"/>
              <a:ext cx="276" cy="1975"/>
            </a:xfrm>
            <a:prstGeom prst="leftBrace">
              <a:avLst>
                <a:gd name="adj1" fmla="val 304532"/>
                <a:gd name="adj2" fmla="val 50000"/>
              </a:avLst>
            </a:prstGeom>
            <a:noFill/>
            <a:ln w="9525">
              <a:solidFill>
                <a:schemeClr val="tx1"/>
              </a:solidFill>
              <a:round/>
              <a:headEnd/>
              <a:tailEnd/>
            </a:ln>
          </p:spPr>
          <p:txBody>
            <a:bodyPr vert="eaVert" wrap="none" anchor="ctr"/>
            <a:lstStyle/>
            <a:p>
              <a:endParaRPr lang="en-US" sz="2400">
                <a:latin typeface="Comic Sans MS" pitchFamily="66" charset="0"/>
              </a:endParaRPr>
            </a:p>
          </p:txBody>
        </p:sp>
        <p:sp>
          <p:nvSpPr>
            <p:cNvPr id="28682" name="AutoShape 7"/>
            <p:cNvSpPr>
              <a:spLocks/>
            </p:cNvSpPr>
            <p:nvPr/>
          </p:nvSpPr>
          <p:spPr bwMode="auto">
            <a:xfrm rot="16200000">
              <a:off x="3456" y="2016"/>
              <a:ext cx="57" cy="2083"/>
            </a:xfrm>
            <a:prstGeom prst="leftBrace">
              <a:avLst>
                <a:gd name="adj1" fmla="val 304532"/>
                <a:gd name="adj2" fmla="val 50000"/>
              </a:avLst>
            </a:prstGeom>
            <a:noFill/>
            <a:ln w="9525">
              <a:solidFill>
                <a:schemeClr val="tx1"/>
              </a:solidFill>
              <a:round/>
              <a:headEnd/>
              <a:tailEnd/>
            </a:ln>
          </p:spPr>
          <p:txBody>
            <a:bodyPr vert="eaVert" wrap="none" anchor="ctr"/>
            <a:lstStyle/>
            <a:p>
              <a:endParaRPr lang="en-US" sz="2400">
                <a:latin typeface="Comic Sans MS" pitchFamily="66" charset="0"/>
              </a:endParaRPr>
            </a:p>
          </p:txBody>
        </p:sp>
        <p:sp>
          <p:nvSpPr>
            <p:cNvPr id="28683" name="Text Box 8"/>
            <p:cNvSpPr txBox="1">
              <a:spLocks noChangeArrowheads="1"/>
            </p:cNvSpPr>
            <p:nvPr/>
          </p:nvSpPr>
          <p:spPr bwMode="auto">
            <a:xfrm>
              <a:off x="322" y="3165"/>
              <a:ext cx="1979" cy="1338"/>
            </a:xfrm>
            <a:prstGeom prst="rect">
              <a:avLst/>
            </a:prstGeom>
            <a:noFill/>
            <a:ln w="9525">
              <a:noFill/>
              <a:miter lim="800000"/>
              <a:headEnd/>
              <a:tailEnd/>
            </a:ln>
          </p:spPr>
          <p:txBody>
            <a:bodyPr>
              <a:spAutoFit/>
            </a:bodyPr>
            <a:lstStyle/>
            <a:p>
              <a:pPr>
                <a:spcBef>
                  <a:spcPct val="0"/>
                </a:spcBef>
                <a:buClrTx/>
                <a:buSzTx/>
                <a:buFontTx/>
                <a:buNone/>
              </a:pPr>
              <a:r>
                <a:rPr lang="en-US" sz="2400" dirty="0"/>
                <a:t>host name of server that houses the object</a:t>
              </a:r>
            </a:p>
          </p:txBody>
        </p:sp>
        <p:sp>
          <p:nvSpPr>
            <p:cNvPr id="28684" name="Text Box 9"/>
            <p:cNvSpPr txBox="1">
              <a:spLocks noChangeArrowheads="1"/>
            </p:cNvSpPr>
            <p:nvPr/>
          </p:nvSpPr>
          <p:spPr bwMode="auto">
            <a:xfrm>
              <a:off x="2436" y="3253"/>
              <a:ext cx="2052" cy="515"/>
            </a:xfrm>
            <a:prstGeom prst="rect">
              <a:avLst/>
            </a:prstGeom>
            <a:noFill/>
            <a:ln w="9525">
              <a:noFill/>
              <a:miter lim="800000"/>
              <a:headEnd/>
              <a:tailEnd/>
            </a:ln>
          </p:spPr>
          <p:txBody>
            <a:bodyPr wrap="none">
              <a:spAutoFit/>
            </a:bodyPr>
            <a:lstStyle/>
            <a:p>
              <a:pPr>
                <a:spcBef>
                  <a:spcPct val="0"/>
                </a:spcBef>
                <a:buClrTx/>
                <a:buSzTx/>
                <a:buFontTx/>
                <a:buNone/>
              </a:pPr>
              <a:r>
                <a:rPr lang="en-US" sz="2400" dirty="0"/>
                <a:t>path</a:t>
              </a:r>
              <a:r>
                <a:rPr lang="en-US" sz="2400" dirty="0">
                  <a:latin typeface="Comic Sans MS" pitchFamily="66" charset="0"/>
                </a:rPr>
                <a:t> </a:t>
              </a:r>
              <a:r>
                <a:rPr lang="en-US" sz="2400" dirty="0"/>
                <a:t>name of object</a:t>
              </a:r>
            </a:p>
          </p:txBody>
        </p:sp>
      </p:grpSp>
    </p:spTree>
    <p:extLst>
      <p:ext uri="{BB962C8B-B14F-4D97-AF65-F5344CB8AC3E}">
        <p14:creationId xmlns:p14="http://schemas.microsoft.com/office/powerpoint/2010/main" val="26482846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p:cNvGrpSpPr>
            <a:grpSpLocks/>
          </p:cNvGrpSpPr>
          <p:nvPr/>
        </p:nvGrpSpPr>
        <p:grpSpPr bwMode="auto">
          <a:xfrm>
            <a:off x="2496857" y="973587"/>
            <a:ext cx="1066800" cy="1079500"/>
            <a:chOff x="-44" y="1473"/>
            <a:chExt cx="981" cy="1105"/>
          </a:xfrm>
        </p:grpSpPr>
        <p:pic>
          <p:nvPicPr>
            <p:cNvPr id="5"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6" name="Freeform 46"/>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7" name="Text Box 7"/>
          <p:cNvSpPr txBox="1">
            <a:spLocks noChangeArrowheads="1"/>
          </p:cNvSpPr>
          <p:nvPr/>
        </p:nvSpPr>
        <p:spPr bwMode="auto">
          <a:xfrm>
            <a:off x="2382663" y="2156641"/>
            <a:ext cx="1656223" cy="584775"/>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a:t>PC running</a:t>
            </a:r>
          </a:p>
          <a:p>
            <a:pPr algn="ctr">
              <a:spcBef>
                <a:spcPct val="0"/>
              </a:spcBef>
              <a:buClrTx/>
              <a:buSzTx/>
              <a:buFontTx/>
              <a:buNone/>
            </a:pPr>
            <a:r>
              <a:rPr lang="en-US" sz="1600" dirty="0"/>
              <a:t>Firefox browser</a:t>
            </a:r>
            <a:endParaRPr lang="en-US" sz="2400" dirty="0"/>
          </a:p>
        </p:txBody>
      </p:sp>
      <p:grpSp>
        <p:nvGrpSpPr>
          <p:cNvPr id="8" name="Group 47"/>
          <p:cNvGrpSpPr>
            <a:grpSpLocks/>
          </p:cNvGrpSpPr>
          <p:nvPr/>
        </p:nvGrpSpPr>
        <p:grpSpPr bwMode="auto">
          <a:xfrm>
            <a:off x="6403192" y="2053087"/>
            <a:ext cx="695325" cy="1282700"/>
            <a:chOff x="4140" y="429"/>
            <a:chExt cx="1425" cy="2396"/>
          </a:xfrm>
        </p:grpSpPr>
        <p:sp>
          <p:nvSpPr>
            <p:cNvPr id="9" name="Freeform 48"/>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10" name="Rectangle 49"/>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11" name="Freeform 50"/>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12" name="Freeform 51"/>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3" name="Rectangle 52"/>
            <p:cNvSpPr>
              <a:spLocks noChangeArrowheads="1"/>
            </p:cNvSpPr>
            <p:nvPr/>
          </p:nvSpPr>
          <p:spPr bwMode="auto">
            <a:xfrm>
              <a:off x="4212" y="693"/>
              <a:ext cx="595"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4" name="Group 53"/>
            <p:cNvGrpSpPr>
              <a:grpSpLocks/>
            </p:cNvGrpSpPr>
            <p:nvPr/>
          </p:nvGrpSpPr>
          <p:grpSpPr bwMode="auto">
            <a:xfrm>
              <a:off x="4749" y="668"/>
              <a:ext cx="581" cy="145"/>
              <a:chOff x="614" y="2568"/>
              <a:chExt cx="725" cy="139"/>
            </a:xfrm>
          </p:grpSpPr>
          <p:sp>
            <p:nvSpPr>
              <p:cNvPr id="39" name="AutoShape 54"/>
              <p:cNvSpPr>
                <a:spLocks noChangeArrowheads="1"/>
              </p:cNvSpPr>
              <p:nvPr/>
            </p:nvSpPr>
            <p:spPr bwMode="auto">
              <a:xfrm>
                <a:off x="613" y="2569"/>
                <a:ext cx="727" cy="134"/>
              </a:xfrm>
              <a:prstGeom prst="roundRect">
                <a:avLst>
                  <a:gd name="adj" fmla="val 50000"/>
                </a:avLst>
              </a:prstGeom>
              <a:solidFill>
                <a:schemeClr val="tx1"/>
              </a:solidFill>
              <a:ln w="9525">
                <a:noFill/>
                <a:round/>
                <a:headEnd/>
                <a:tailEnd/>
              </a:ln>
            </p:spPr>
            <p:txBody>
              <a:bodyPr wrap="none" anchor="ctr"/>
              <a:lstStyle/>
              <a:p>
                <a:endParaRPr lang="en-US"/>
              </a:p>
            </p:txBody>
          </p:sp>
          <p:sp>
            <p:nvSpPr>
              <p:cNvPr id="40" name="AutoShape 55"/>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5" name="Rectangle 56"/>
            <p:cNvSpPr>
              <a:spLocks noChangeArrowheads="1"/>
            </p:cNvSpPr>
            <p:nvPr/>
          </p:nvSpPr>
          <p:spPr bwMode="auto">
            <a:xfrm>
              <a:off x="4225" y="1019"/>
              <a:ext cx="595"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6" name="Group 57"/>
            <p:cNvGrpSpPr>
              <a:grpSpLocks/>
            </p:cNvGrpSpPr>
            <p:nvPr/>
          </p:nvGrpSpPr>
          <p:grpSpPr bwMode="auto">
            <a:xfrm>
              <a:off x="4747" y="994"/>
              <a:ext cx="581" cy="134"/>
              <a:chOff x="614" y="2568"/>
              <a:chExt cx="725" cy="139"/>
            </a:xfrm>
          </p:grpSpPr>
          <p:sp>
            <p:nvSpPr>
              <p:cNvPr id="37" name="AutoShape 58"/>
              <p:cNvSpPr>
                <a:spLocks noChangeArrowheads="1"/>
              </p:cNvSpPr>
              <p:nvPr/>
            </p:nvSpPr>
            <p:spPr bwMode="auto">
              <a:xfrm>
                <a:off x="616" y="2569"/>
                <a:ext cx="723" cy="138"/>
              </a:xfrm>
              <a:prstGeom prst="roundRect">
                <a:avLst>
                  <a:gd name="adj" fmla="val 50000"/>
                </a:avLst>
              </a:prstGeom>
              <a:solidFill>
                <a:schemeClr val="tx1"/>
              </a:solidFill>
              <a:ln w="9525">
                <a:noFill/>
                <a:round/>
                <a:headEnd/>
                <a:tailEnd/>
              </a:ln>
            </p:spPr>
            <p:txBody>
              <a:bodyPr wrap="none" anchor="ctr"/>
              <a:lstStyle/>
              <a:p>
                <a:endParaRPr lang="en-US"/>
              </a:p>
            </p:txBody>
          </p:sp>
          <p:sp>
            <p:nvSpPr>
              <p:cNvPr id="38" name="AutoShape 59"/>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7" name="Rectangle 60"/>
            <p:cNvSpPr>
              <a:spLocks noChangeArrowheads="1"/>
            </p:cNvSpPr>
            <p:nvPr/>
          </p:nvSpPr>
          <p:spPr bwMode="auto">
            <a:xfrm>
              <a:off x="4218" y="1357"/>
              <a:ext cx="595"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 name="Rectangle 61"/>
            <p:cNvSpPr>
              <a:spLocks noChangeArrowheads="1"/>
            </p:cNvSpPr>
            <p:nvPr/>
          </p:nvSpPr>
          <p:spPr bwMode="auto">
            <a:xfrm>
              <a:off x="4228" y="1654"/>
              <a:ext cx="595"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9" name="Group 62"/>
            <p:cNvGrpSpPr>
              <a:grpSpLocks/>
            </p:cNvGrpSpPr>
            <p:nvPr/>
          </p:nvGrpSpPr>
          <p:grpSpPr bwMode="auto">
            <a:xfrm>
              <a:off x="4735" y="1627"/>
              <a:ext cx="582" cy="151"/>
              <a:chOff x="614" y="2568"/>
              <a:chExt cx="725" cy="139"/>
            </a:xfrm>
          </p:grpSpPr>
          <p:sp>
            <p:nvSpPr>
              <p:cNvPr id="35" name="AutoShape 63"/>
              <p:cNvSpPr>
                <a:spLocks noChangeArrowheads="1"/>
              </p:cNvSpPr>
              <p:nvPr/>
            </p:nvSpPr>
            <p:spPr bwMode="auto">
              <a:xfrm>
                <a:off x="614" y="2568"/>
                <a:ext cx="725" cy="139"/>
              </a:xfrm>
              <a:prstGeom prst="roundRect">
                <a:avLst>
                  <a:gd name="adj" fmla="val 50000"/>
                </a:avLst>
              </a:prstGeom>
              <a:solidFill>
                <a:schemeClr val="tx1"/>
              </a:solidFill>
              <a:ln w="9525">
                <a:noFill/>
                <a:round/>
                <a:headEnd/>
                <a:tailEnd/>
              </a:ln>
            </p:spPr>
            <p:txBody>
              <a:bodyPr wrap="none" anchor="ctr"/>
              <a:lstStyle/>
              <a:p>
                <a:endParaRPr lang="en-US"/>
              </a:p>
            </p:txBody>
          </p:sp>
          <p:sp>
            <p:nvSpPr>
              <p:cNvPr id="36" name="AutoShape 64"/>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20" name="Freeform 65"/>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21" name="Group 66"/>
            <p:cNvGrpSpPr>
              <a:grpSpLocks/>
            </p:cNvGrpSpPr>
            <p:nvPr/>
          </p:nvGrpSpPr>
          <p:grpSpPr bwMode="auto">
            <a:xfrm>
              <a:off x="4739" y="1327"/>
              <a:ext cx="582" cy="139"/>
              <a:chOff x="614" y="2568"/>
              <a:chExt cx="725" cy="139"/>
            </a:xfrm>
          </p:grpSpPr>
          <p:sp>
            <p:nvSpPr>
              <p:cNvPr id="33" name="AutoShape 67"/>
              <p:cNvSpPr>
                <a:spLocks noChangeArrowheads="1"/>
              </p:cNvSpPr>
              <p:nvPr/>
            </p:nvSpPr>
            <p:spPr bwMode="auto">
              <a:xfrm>
                <a:off x="614" y="2568"/>
                <a:ext cx="725" cy="139"/>
              </a:xfrm>
              <a:prstGeom prst="roundRect">
                <a:avLst>
                  <a:gd name="adj" fmla="val 50000"/>
                </a:avLst>
              </a:prstGeom>
              <a:solidFill>
                <a:schemeClr val="tx1"/>
              </a:solidFill>
              <a:ln w="9525">
                <a:noFill/>
                <a:round/>
                <a:headEnd/>
                <a:tailEnd/>
              </a:ln>
            </p:spPr>
            <p:txBody>
              <a:bodyPr wrap="none" anchor="ctr"/>
              <a:lstStyle/>
              <a:p>
                <a:endParaRPr lang="en-US"/>
              </a:p>
            </p:txBody>
          </p:sp>
          <p:sp>
            <p:nvSpPr>
              <p:cNvPr id="34" name="AutoShape 68"/>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22" name="Rectangle 69"/>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23" name="Freeform 70"/>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24" name="Freeform 71"/>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25" name="Oval 72"/>
            <p:cNvSpPr>
              <a:spLocks noChangeArrowheads="1"/>
            </p:cNvSpPr>
            <p:nvPr/>
          </p:nvSpPr>
          <p:spPr bwMode="auto">
            <a:xfrm>
              <a:off x="5516" y="2611"/>
              <a:ext cx="49" cy="95"/>
            </a:xfrm>
            <a:prstGeom prst="ellipse">
              <a:avLst/>
            </a:prstGeom>
            <a:solidFill>
              <a:srgbClr val="333333"/>
            </a:solidFill>
            <a:ln w="9525">
              <a:noFill/>
              <a:round/>
              <a:headEnd/>
              <a:tailEnd/>
            </a:ln>
          </p:spPr>
          <p:txBody>
            <a:bodyPr wrap="none" anchor="ctr"/>
            <a:lstStyle/>
            <a:p>
              <a:endParaRPr lang="en-US"/>
            </a:p>
          </p:txBody>
        </p:sp>
        <p:sp>
          <p:nvSpPr>
            <p:cNvPr id="26" name="Freeform 73"/>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27" name="AutoShape 74"/>
            <p:cNvSpPr>
              <a:spLocks noChangeArrowheads="1"/>
            </p:cNvSpPr>
            <p:nvPr/>
          </p:nvSpPr>
          <p:spPr bwMode="auto">
            <a:xfrm>
              <a:off x="4140" y="2677"/>
              <a:ext cx="1201"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28" name="AutoShape 75"/>
            <p:cNvSpPr>
              <a:spLocks noChangeArrowheads="1"/>
            </p:cNvSpPr>
            <p:nvPr/>
          </p:nvSpPr>
          <p:spPr bwMode="auto">
            <a:xfrm>
              <a:off x="4205" y="2712"/>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29" name="Oval 76"/>
            <p:cNvSpPr>
              <a:spLocks noChangeArrowheads="1"/>
            </p:cNvSpPr>
            <p:nvPr/>
          </p:nvSpPr>
          <p:spPr bwMode="auto">
            <a:xfrm>
              <a:off x="4309" y="2383"/>
              <a:ext cx="156" cy="142"/>
            </a:xfrm>
            <a:prstGeom prst="ellipse">
              <a:avLst/>
            </a:prstGeom>
            <a:solidFill>
              <a:srgbClr val="33CC33"/>
            </a:solidFill>
            <a:ln w="9525">
              <a:noFill/>
              <a:round/>
              <a:headEnd/>
              <a:tailEnd/>
            </a:ln>
          </p:spPr>
          <p:txBody>
            <a:bodyPr wrap="none" anchor="ctr"/>
            <a:lstStyle/>
            <a:p>
              <a:endParaRPr lang="en-US"/>
            </a:p>
          </p:txBody>
        </p:sp>
        <p:sp>
          <p:nvSpPr>
            <p:cNvPr id="30" name="Oval 77"/>
            <p:cNvSpPr>
              <a:spLocks noChangeArrowheads="1"/>
            </p:cNvSpPr>
            <p:nvPr/>
          </p:nvSpPr>
          <p:spPr bwMode="auto">
            <a:xfrm>
              <a:off x="4485" y="2383"/>
              <a:ext cx="163" cy="145"/>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31" name="Oval 78"/>
            <p:cNvSpPr>
              <a:spLocks noChangeArrowheads="1"/>
            </p:cNvSpPr>
            <p:nvPr/>
          </p:nvSpPr>
          <p:spPr bwMode="auto">
            <a:xfrm>
              <a:off x="4661" y="2380"/>
              <a:ext cx="159" cy="142"/>
            </a:xfrm>
            <a:prstGeom prst="ellipse">
              <a:avLst/>
            </a:prstGeom>
            <a:solidFill>
              <a:srgbClr val="33CC33"/>
            </a:solidFill>
            <a:ln w="9525">
              <a:noFill/>
              <a:round/>
              <a:headEnd/>
              <a:tailEnd/>
            </a:ln>
          </p:spPr>
          <p:txBody>
            <a:bodyPr wrap="none" anchor="ctr"/>
            <a:lstStyle/>
            <a:p>
              <a:endParaRPr lang="en-US"/>
            </a:p>
          </p:txBody>
        </p:sp>
        <p:sp>
          <p:nvSpPr>
            <p:cNvPr id="32" name="Rectangle 79"/>
            <p:cNvSpPr>
              <a:spLocks noChangeArrowheads="1"/>
            </p:cNvSpPr>
            <p:nvPr/>
          </p:nvSpPr>
          <p:spPr bwMode="auto">
            <a:xfrm>
              <a:off x="5061" y="1835"/>
              <a:ext cx="88" cy="762"/>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41" name="Group 36"/>
          <p:cNvGrpSpPr>
            <a:grpSpLocks/>
          </p:cNvGrpSpPr>
          <p:nvPr/>
        </p:nvGrpSpPr>
        <p:grpSpPr bwMode="auto">
          <a:xfrm>
            <a:off x="3836038" y="1884267"/>
            <a:ext cx="1971675" cy="904875"/>
            <a:chOff x="4141" y="394"/>
            <a:chExt cx="1242" cy="570"/>
          </a:xfrm>
        </p:grpSpPr>
        <p:sp>
          <p:nvSpPr>
            <p:cNvPr id="42" name="Line 20"/>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p:spPr>
          <p:txBody>
            <a:bodyPr wrap="none" anchor="ctr"/>
            <a:lstStyle/>
            <a:p>
              <a:endParaRPr lang="en-US"/>
            </a:p>
          </p:txBody>
        </p:sp>
        <p:sp>
          <p:nvSpPr>
            <p:cNvPr id="43" name="Text Box 26"/>
            <p:cNvSpPr txBox="1">
              <a:spLocks noChangeArrowheads="1"/>
            </p:cNvSpPr>
            <p:nvPr/>
          </p:nvSpPr>
          <p:spPr bwMode="auto">
            <a:xfrm rot="1411598">
              <a:off x="4304" y="706"/>
              <a:ext cx="1011" cy="212"/>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a:solidFill>
                    <a:srgbClr val="CC0000"/>
                  </a:solidFill>
                </a:rPr>
                <a:t>HTTP response</a:t>
              </a:r>
              <a:endParaRPr lang="en-US" sz="2400" dirty="0">
                <a:solidFill>
                  <a:srgbClr val="CC0000"/>
                </a:solidFill>
              </a:endParaRPr>
            </a:p>
          </p:txBody>
        </p:sp>
      </p:grpSp>
      <p:grpSp>
        <p:nvGrpSpPr>
          <p:cNvPr id="44" name="Group 35"/>
          <p:cNvGrpSpPr>
            <a:grpSpLocks/>
          </p:cNvGrpSpPr>
          <p:nvPr/>
        </p:nvGrpSpPr>
        <p:grpSpPr bwMode="auto">
          <a:xfrm>
            <a:off x="3978244" y="1587682"/>
            <a:ext cx="2101850" cy="946150"/>
            <a:chOff x="3640" y="1346"/>
            <a:chExt cx="1324" cy="596"/>
          </a:xfrm>
        </p:grpSpPr>
        <p:sp>
          <p:nvSpPr>
            <p:cNvPr id="45" name="Line 19"/>
            <p:cNvSpPr>
              <a:spLocks noChangeShapeType="1"/>
            </p:cNvSpPr>
            <p:nvPr/>
          </p:nvSpPr>
          <p:spPr bwMode="auto">
            <a:xfrm>
              <a:off x="3640" y="1346"/>
              <a:ext cx="1324" cy="596"/>
            </a:xfrm>
            <a:prstGeom prst="line">
              <a:avLst/>
            </a:prstGeom>
            <a:noFill/>
            <a:ln w="28575">
              <a:solidFill>
                <a:srgbClr val="CC0000"/>
              </a:solidFill>
              <a:round/>
              <a:headEnd/>
              <a:tailEnd type="triangle" w="med" len="med"/>
            </a:ln>
          </p:spPr>
          <p:txBody>
            <a:bodyPr wrap="none" anchor="ctr"/>
            <a:lstStyle/>
            <a:p>
              <a:endParaRPr lang="en-US"/>
            </a:p>
          </p:txBody>
        </p:sp>
        <p:sp>
          <p:nvSpPr>
            <p:cNvPr id="46" name="Text Box 24"/>
            <p:cNvSpPr txBox="1">
              <a:spLocks noChangeArrowheads="1"/>
            </p:cNvSpPr>
            <p:nvPr/>
          </p:nvSpPr>
          <p:spPr bwMode="auto">
            <a:xfrm rot="1422049">
              <a:off x="3860" y="1445"/>
              <a:ext cx="912" cy="212"/>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a:solidFill>
                    <a:srgbClr val="CC0000"/>
                  </a:solidFill>
                </a:rPr>
                <a:t>HTTP request</a:t>
              </a:r>
              <a:endParaRPr lang="en-US" sz="2400" dirty="0">
                <a:solidFill>
                  <a:srgbClr val="CC0000"/>
                </a:solidFill>
              </a:endParaRPr>
            </a:p>
          </p:txBody>
        </p:sp>
      </p:grpSp>
      <p:sp>
        <p:nvSpPr>
          <p:cNvPr id="47" name="Text Box 9"/>
          <p:cNvSpPr txBox="1">
            <a:spLocks noChangeArrowheads="1"/>
          </p:cNvSpPr>
          <p:nvPr/>
        </p:nvSpPr>
        <p:spPr bwMode="auto">
          <a:xfrm>
            <a:off x="6107665" y="3470696"/>
            <a:ext cx="1532792" cy="1077218"/>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a:t>server </a:t>
            </a:r>
          </a:p>
          <a:p>
            <a:pPr algn="ctr">
              <a:spcBef>
                <a:spcPct val="0"/>
              </a:spcBef>
              <a:buClrTx/>
              <a:buSzTx/>
              <a:buFontTx/>
              <a:buNone/>
            </a:pPr>
            <a:r>
              <a:rPr lang="en-US" sz="1600" dirty="0"/>
              <a:t>running</a:t>
            </a:r>
          </a:p>
          <a:p>
            <a:pPr algn="ctr">
              <a:spcBef>
                <a:spcPct val="0"/>
              </a:spcBef>
              <a:buClrTx/>
              <a:buSzTx/>
              <a:buFontTx/>
              <a:buNone/>
            </a:pPr>
            <a:r>
              <a:rPr lang="en-US" sz="1600" dirty="0"/>
              <a:t>Apache Web</a:t>
            </a:r>
          </a:p>
          <a:p>
            <a:pPr algn="ctr">
              <a:spcBef>
                <a:spcPct val="0"/>
              </a:spcBef>
              <a:buClrTx/>
              <a:buSzTx/>
              <a:buFontTx/>
              <a:buNone/>
            </a:pPr>
            <a:r>
              <a:rPr lang="en-US" sz="1600" dirty="0"/>
              <a:t>server</a:t>
            </a:r>
            <a:endParaRPr lang="en-US" sz="2400" dirty="0"/>
          </a:p>
        </p:txBody>
      </p:sp>
      <p:pic>
        <p:nvPicPr>
          <p:cNvPr id="48" name="Picture 43" descr="iphone_stylized_small"/>
          <p:cNvPicPr>
            <a:picLocks noChangeAspect="1" noChangeArrowheads="1"/>
          </p:cNvPicPr>
          <p:nvPr/>
        </p:nvPicPr>
        <p:blipFill>
          <a:blip r:embed="rId3"/>
          <a:srcRect/>
          <a:stretch>
            <a:fillRect/>
          </a:stretch>
        </p:blipFill>
        <p:spPr bwMode="auto">
          <a:xfrm>
            <a:off x="2896098" y="4318524"/>
            <a:ext cx="382587" cy="917575"/>
          </a:xfrm>
          <a:prstGeom prst="rect">
            <a:avLst/>
          </a:prstGeom>
          <a:noFill/>
          <a:ln w="9525">
            <a:noFill/>
            <a:miter lim="800000"/>
            <a:headEnd/>
            <a:tailEnd/>
          </a:ln>
        </p:spPr>
      </p:pic>
      <p:grpSp>
        <p:nvGrpSpPr>
          <p:cNvPr id="49" name="Group 37"/>
          <p:cNvGrpSpPr>
            <a:grpSpLocks/>
          </p:cNvGrpSpPr>
          <p:nvPr/>
        </p:nvGrpSpPr>
        <p:grpSpPr bwMode="auto">
          <a:xfrm rot="-3183056">
            <a:off x="3739404" y="3629260"/>
            <a:ext cx="2101850" cy="946150"/>
            <a:chOff x="3640" y="1346"/>
            <a:chExt cx="1324" cy="596"/>
          </a:xfrm>
        </p:grpSpPr>
        <p:sp>
          <p:nvSpPr>
            <p:cNvPr id="50" name="Line 19"/>
            <p:cNvSpPr>
              <a:spLocks noChangeShapeType="1"/>
            </p:cNvSpPr>
            <p:nvPr/>
          </p:nvSpPr>
          <p:spPr bwMode="auto">
            <a:xfrm>
              <a:off x="3640" y="1346"/>
              <a:ext cx="1324" cy="596"/>
            </a:xfrm>
            <a:prstGeom prst="line">
              <a:avLst/>
            </a:prstGeom>
            <a:noFill/>
            <a:ln w="28575">
              <a:solidFill>
                <a:srgbClr val="CC0000"/>
              </a:solidFill>
              <a:round/>
              <a:headEnd/>
              <a:tailEnd type="triangle" w="med" len="med"/>
            </a:ln>
          </p:spPr>
          <p:txBody>
            <a:bodyPr wrap="none" anchor="ctr"/>
            <a:lstStyle/>
            <a:p>
              <a:endParaRPr lang="en-US"/>
            </a:p>
          </p:txBody>
        </p:sp>
        <p:sp>
          <p:nvSpPr>
            <p:cNvPr id="51" name="Text Box 24"/>
            <p:cNvSpPr txBox="1">
              <a:spLocks noChangeArrowheads="1"/>
            </p:cNvSpPr>
            <p:nvPr/>
          </p:nvSpPr>
          <p:spPr bwMode="auto">
            <a:xfrm rot="1422049">
              <a:off x="3860" y="1445"/>
              <a:ext cx="912" cy="212"/>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a:solidFill>
                    <a:srgbClr val="CC0000"/>
                  </a:solidFill>
                </a:rPr>
                <a:t>HTTP request</a:t>
              </a:r>
              <a:endParaRPr lang="en-US" sz="2400" dirty="0">
                <a:solidFill>
                  <a:srgbClr val="CC0000"/>
                </a:solidFill>
              </a:endParaRPr>
            </a:p>
          </p:txBody>
        </p:sp>
      </p:grpSp>
      <p:grpSp>
        <p:nvGrpSpPr>
          <p:cNvPr id="52" name="Group 40"/>
          <p:cNvGrpSpPr>
            <a:grpSpLocks/>
          </p:cNvGrpSpPr>
          <p:nvPr/>
        </p:nvGrpSpPr>
        <p:grpSpPr bwMode="auto">
          <a:xfrm rot="-3264937">
            <a:off x="3872666" y="4044882"/>
            <a:ext cx="1971675" cy="904875"/>
            <a:chOff x="4141" y="394"/>
            <a:chExt cx="1242" cy="570"/>
          </a:xfrm>
        </p:grpSpPr>
        <p:sp>
          <p:nvSpPr>
            <p:cNvPr id="53" name="Line 20"/>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p:spPr>
          <p:txBody>
            <a:bodyPr wrap="none" anchor="ctr"/>
            <a:lstStyle/>
            <a:p>
              <a:endParaRPr lang="en-US"/>
            </a:p>
          </p:txBody>
        </p:sp>
        <p:sp>
          <p:nvSpPr>
            <p:cNvPr id="54" name="Text Box 26"/>
            <p:cNvSpPr txBox="1">
              <a:spLocks noChangeArrowheads="1"/>
            </p:cNvSpPr>
            <p:nvPr/>
          </p:nvSpPr>
          <p:spPr bwMode="auto">
            <a:xfrm rot="1411598">
              <a:off x="4304" y="706"/>
              <a:ext cx="1011" cy="212"/>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a:solidFill>
                    <a:srgbClr val="CC0000"/>
                  </a:solidFill>
                </a:rPr>
                <a:t>HTTP response</a:t>
              </a:r>
              <a:endParaRPr lang="en-US" sz="2400" dirty="0">
                <a:solidFill>
                  <a:srgbClr val="CC0000"/>
                </a:solidFill>
              </a:endParaRPr>
            </a:p>
          </p:txBody>
        </p:sp>
      </p:grpSp>
      <p:sp>
        <p:nvSpPr>
          <p:cNvPr id="55" name="Text Box 23"/>
          <p:cNvSpPr txBox="1">
            <a:spLocks noChangeArrowheads="1"/>
          </p:cNvSpPr>
          <p:nvPr/>
        </p:nvSpPr>
        <p:spPr bwMode="auto">
          <a:xfrm>
            <a:off x="2356986" y="5308474"/>
            <a:ext cx="1681871" cy="584775"/>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err="1"/>
              <a:t>iphone</a:t>
            </a:r>
            <a:r>
              <a:rPr lang="en-US" sz="1600" dirty="0"/>
              <a:t> running</a:t>
            </a:r>
          </a:p>
          <a:p>
            <a:pPr algn="ctr">
              <a:spcBef>
                <a:spcPct val="0"/>
              </a:spcBef>
              <a:buClrTx/>
              <a:buSzTx/>
              <a:buFontTx/>
              <a:buNone/>
            </a:pPr>
            <a:r>
              <a:rPr lang="en-US" sz="1600" dirty="0"/>
              <a:t>Safari browser</a:t>
            </a:r>
            <a:endParaRPr lang="en-US" sz="2400" dirty="0"/>
          </a:p>
        </p:txBody>
      </p:sp>
      <p:sp>
        <p:nvSpPr>
          <p:cNvPr id="56" name="TextBox 55"/>
          <p:cNvSpPr txBox="1"/>
          <p:nvPr/>
        </p:nvSpPr>
        <p:spPr>
          <a:xfrm>
            <a:off x="3780545" y="5796741"/>
            <a:ext cx="4856284" cy="369332"/>
          </a:xfrm>
          <a:prstGeom prst="rect">
            <a:avLst/>
          </a:prstGeom>
          <a:noFill/>
        </p:spPr>
        <p:txBody>
          <a:bodyPr wrap="square" rtlCol="0">
            <a:spAutoFit/>
          </a:bodyPr>
          <a:lstStyle/>
          <a:p>
            <a:r>
              <a:rPr lang="en-IN" dirty="0"/>
              <a:t>HTTP request-response </a:t>
            </a:r>
            <a:r>
              <a:rPr lang="en-IN" dirty="0" err="1"/>
              <a:t>behavior</a:t>
            </a:r>
            <a:r>
              <a:rPr lang="en-US" dirty="0"/>
              <a:t> </a:t>
            </a:r>
            <a:endParaRPr lang="en-IN" dirty="0"/>
          </a:p>
        </p:txBody>
      </p:sp>
    </p:spTree>
    <p:extLst>
      <p:ext uri="{BB962C8B-B14F-4D97-AF65-F5344CB8AC3E}">
        <p14:creationId xmlns:p14="http://schemas.microsoft.com/office/powerpoint/2010/main" val="165442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righ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71369"/>
            <a:ext cx="9603275" cy="4594976"/>
          </a:xfrm>
        </p:spPr>
        <p:txBody>
          <a:bodyPr>
            <a:normAutofit/>
          </a:bodyPr>
          <a:lstStyle/>
          <a:p>
            <a:r>
              <a:rPr lang="en-US" dirty="0"/>
              <a:t>HTTP uses TCP as its underlying transport protocol. The HTTP client first initiates a TCP connection with the server.</a:t>
            </a:r>
          </a:p>
          <a:p>
            <a:r>
              <a:rPr lang="en-US" dirty="0"/>
              <a:t>Server processes access TCP through their socket interfaces. </a:t>
            </a:r>
          </a:p>
          <a:p>
            <a:r>
              <a:rPr lang="en-US" dirty="0"/>
              <a:t>TCP provides a reliable data transfer service to HTTP.</a:t>
            </a:r>
          </a:p>
          <a:p>
            <a:r>
              <a:rPr lang="en-US" dirty="0"/>
              <a:t>It is important to note that the server sends requested files to clients without storing any state information about the client.</a:t>
            </a:r>
          </a:p>
          <a:p>
            <a:r>
              <a:rPr lang="en-IN" dirty="0"/>
              <a:t>Because an HTTP server maintains </a:t>
            </a:r>
            <a:r>
              <a:rPr lang="en-US" dirty="0"/>
              <a:t>no information about the clients, HTTP is said to be a </a:t>
            </a:r>
            <a:r>
              <a:rPr lang="en-US" b="1" dirty="0"/>
              <a:t>stateless protocol.</a:t>
            </a:r>
            <a:endParaRPr lang="en-IN" b="1" dirty="0"/>
          </a:p>
        </p:txBody>
      </p:sp>
    </p:spTree>
    <p:extLst>
      <p:ext uri="{BB962C8B-B14F-4D97-AF65-F5344CB8AC3E}">
        <p14:creationId xmlns:p14="http://schemas.microsoft.com/office/powerpoint/2010/main" val="32466191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31748" name="Rectangle 2"/>
          <p:cNvSpPr>
            <a:spLocks noGrp="1" noChangeArrowheads="1"/>
          </p:cNvSpPr>
          <p:nvPr>
            <p:ph type="title"/>
          </p:nvPr>
        </p:nvSpPr>
        <p:spPr/>
        <p:txBody>
          <a:bodyPr/>
          <a:lstStyle/>
          <a:p>
            <a:r>
              <a:rPr lang="en-US" dirty="0">
                <a:ea typeface="ＭＳ Ｐゴシック" pitchFamily="34" charset="-128"/>
              </a:rPr>
              <a:t>Non-Persistent and Persistent Connections</a:t>
            </a:r>
          </a:p>
        </p:txBody>
      </p:sp>
      <p:sp>
        <p:nvSpPr>
          <p:cNvPr id="8" name="Rectangle 3">
            <a:extLst>
              <a:ext uri="{FF2B5EF4-FFF2-40B4-BE49-F238E27FC236}">
                <a16:creationId xmlns:a16="http://schemas.microsoft.com/office/drawing/2014/main" id="{D0F92E26-A453-3745-8C0F-BF92C1E3A8B6}"/>
              </a:ext>
            </a:extLst>
          </p:cNvPr>
          <p:cNvSpPr txBox="1">
            <a:spLocks noChangeArrowheads="1"/>
          </p:cNvSpPr>
          <p:nvPr/>
        </p:nvSpPr>
        <p:spPr>
          <a:xfrm>
            <a:off x="2322691" y="3505200"/>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defRPr/>
            </a:pPr>
            <a:endParaRPr lang="en-US" altLang="en-US" dirty="0">
              <a:solidFill>
                <a:prstClr val="black"/>
              </a:solidFill>
              <a:latin typeface="Calibri"/>
              <a:ea typeface="ＭＳ Ｐゴシック" panose="020B0600070205080204" pitchFamily="34" charset="-128"/>
            </a:endParaRPr>
          </a:p>
        </p:txBody>
      </p:sp>
      <p:sp>
        <p:nvSpPr>
          <p:cNvPr id="9" name="Rectangle 4">
            <a:extLst>
              <a:ext uri="{FF2B5EF4-FFF2-40B4-BE49-F238E27FC236}">
                <a16:creationId xmlns:a16="http://schemas.microsoft.com/office/drawing/2014/main" id="{7E46F3CB-B7A2-6C4C-B085-55F383976BB8}"/>
              </a:ext>
            </a:extLst>
          </p:cNvPr>
          <p:cNvSpPr txBox="1">
            <a:spLocks noChangeArrowheads="1"/>
          </p:cNvSpPr>
          <p:nvPr/>
        </p:nvSpPr>
        <p:spPr>
          <a:xfrm>
            <a:off x="8305216" y="3505200"/>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defRPr/>
            </a:pPr>
            <a:endParaRPr lang="en-US" altLang="en-US" dirty="0">
              <a:solidFill>
                <a:prstClr val="black"/>
              </a:solidFill>
              <a:latin typeface="Calibri"/>
              <a:ea typeface="ＭＳ Ｐゴシック" panose="020B0600070205080204" pitchFamily="34" charset="-128"/>
            </a:endParaRPr>
          </a:p>
        </p:txBody>
      </p:sp>
      <p:sp>
        <p:nvSpPr>
          <p:cNvPr id="10" name="Content Placeholder 9"/>
          <p:cNvSpPr>
            <a:spLocks noGrp="1"/>
          </p:cNvSpPr>
          <p:nvPr>
            <p:ph sz="half" idx="2"/>
          </p:nvPr>
        </p:nvSpPr>
        <p:spPr>
          <a:xfrm>
            <a:off x="6091535" y="1865032"/>
            <a:ext cx="4645152" cy="3287094"/>
          </a:xfrm>
        </p:spPr>
        <p:txBody>
          <a:bodyPr>
            <a:normAutofit lnSpcReduction="10000"/>
          </a:bodyPr>
          <a:lstStyle/>
          <a:p>
            <a:pPr marL="352425" indent="-222250">
              <a:buClr>
                <a:srgbClr val="0000A3"/>
              </a:buClr>
              <a:buSzTx/>
              <a:buNone/>
              <a:defRPr/>
            </a:pPr>
            <a:r>
              <a:rPr lang="en-US" altLang="en-US" i="1" dirty="0">
                <a:solidFill>
                  <a:srgbClr val="CC0000"/>
                </a:solidFill>
                <a:ea typeface="ＭＳ Ｐゴシック" panose="020B0600070205080204" pitchFamily="34" charset="-128"/>
              </a:rPr>
              <a:t>Persistent HTTP</a:t>
            </a:r>
          </a:p>
          <a:p>
            <a:pPr marL="352425" indent="-222250">
              <a:buClr>
                <a:srgbClr val="0000A3"/>
              </a:buClr>
              <a:buSzTx/>
              <a:buFont typeface="Wingdings" pitchFamily="2" charset="2"/>
              <a:buChar char="§"/>
              <a:defRPr/>
            </a:pPr>
            <a:r>
              <a:rPr lang="en-US" altLang="en-US" dirty="0">
                <a:solidFill>
                  <a:prstClr val="black"/>
                </a:solidFill>
                <a:ea typeface="ＭＳ Ｐゴシック" panose="020B0600070205080204" pitchFamily="34" charset="-128"/>
              </a:rPr>
              <a:t>TCP connection opened to a server</a:t>
            </a:r>
          </a:p>
          <a:p>
            <a:pPr marL="352425" indent="-222250">
              <a:buClr>
                <a:srgbClr val="0000A3"/>
              </a:buClr>
              <a:buSzTx/>
              <a:buFont typeface="Wingdings" pitchFamily="2" charset="2"/>
              <a:buChar char="§"/>
              <a:defRPr/>
            </a:pPr>
            <a:r>
              <a:rPr lang="en-US" altLang="en-US" dirty="0">
                <a:solidFill>
                  <a:prstClr val="black"/>
                </a:solidFill>
                <a:ea typeface="ＭＳ Ｐゴシック" panose="020B0600070205080204" pitchFamily="34" charset="-128"/>
              </a:rPr>
              <a:t>multiple objects can be sent over </a:t>
            </a:r>
            <a:r>
              <a:rPr lang="en-US" altLang="en-US" i="1" dirty="0">
                <a:solidFill>
                  <a:prstClr val="black"/>
                </a:solidFill>
                <a:ea typeface="ＭＳ Ｐゴシック" panose="020B0600070205080204" pitchFamily="34" charset="-128"/>
              </a:rPr>
              <a:t>single</a:t>
            </a:r>
            <a:r>
              <a:rPr lang="en-US" altLang="en-US" dirty="0">
                <a:solidFill>
                  <a:prstClr val="black"/>
                </a:solidFill>
                <a:ea typeface="ＭＳ Ｐゴシック" panose="020B0600070205080204" pitchFamily="34" charset="-128"/>
              </a:rPr>
              <a:t> TCP connection between client, and that server</a:t>
            </a:r>
          </a:p>
          <a:p>
            <a:pPr marL="352425" indent="-222250">
              <a:buClr>
                <a:srgbClr val="0000A3"/>
              </a:buClr>
              <a:buSzTx/>
              <a:buFont typeface="Wingdings" pitchFamily="2" charset="2"/>
              <a:buChar char="§"/>
              <a:defRPr/>
            </a:pPr>
            <a:r>
              <a:rPr lang="en-US" altLang="en-US" dirty="0">
                <a:solidFill>
                  <a:prstClr val="black"/>
                </a:solidFill>
                <a:ea typeface="ＭＳ Ｐゴシック" panose="020B0600070205080204" pitchFamily="34" charset="-128"/>
              </a:rPr>
              <a:t>TCP connection closed</a:t>
            </a:r>
          </a:p>
          <a:p>
            <a:pPr marL="352425" indent="-222250">
              <a:buClr>
                <a:srgbClr val="0000A3"/>
              </a:buClr>
              <a:buSzTx/>
              <a:buFont typeface="Wingdings" pitchFamily="2" charset="2"/>
              <a:buChar char="§"/>
              <a:defRPr/>
            </a:pPr>
            <a:endParaRPr lang="en-US" altLang="en-US" dirty="0">
              <a:solidFill>
                <a:prstClr val="black"/>
              </a:solidFill>
              <a:ea typeface="ＭＳ Ｐゴシック" panose="020B0600070205080204" pitchFamily="34" charset="-128"/>
            </a:endParaRPr>
          </a:p>
          <a:p>
            <a:pPr marL="352425" indent="-222250">
              <a:buClr>
                <a:srgbClr val="0000A3"/>
              </a:buClr>
              <a:buSzTx/>
              <a:buNone/>
              <a:defRPr/>
            </a:pPr>
            <a:endParaRPr lang="en-US" altLang="en-US" dirty="0">
              <a:solidFill>
                <a:prstClr val="black"/>
              </a:solidFill>
              <a:ea typeface="ＭＳ Ｐゴシック" panose="020B0600070205080204" pitchFamily="34" charset="-128"/>
            </a:endParaRPr>
          </a:p>
          <a:p>
            <a:endParaRPr lang="en-US" dirty="0"/>
          </a:p>
        </p:txBody>
      </p:sp>
      <p:sp>
        <p:nvSpPr>
          <p:cNvPr id="11" name="Content Placeholder 10"/>
          <p:cNvSpPr>
            <a:spLocks noGrp="1"/>
          </p:cNvSpPr>
          <p:nvPr>
            <p:ph sz="half" idx="1"/>
          </p:nvPr>
        </p:nvSpPr>
        <p:spPr>
          <a:xfrm>
            <a:off x="1130270" y="1858274"/>
            <a:ext cx="4645152" cy="3293852"/>
          </a:xfrm>
        </p:spPr>
        <p:txBody>
          <a:bodyPr>
            <a:normAutofit lnSpcReduction="10000"/>
          </a:bodyPr>
          <a:lstStyle/>
          <a:p>
            <a:pPr marL="352425" indent="-222250">
              <a:buClr>
                <a:srgbClr val="0000A3"/>
              </a:buClr>
              <a:buSzTx/>
              <a:buNone/>
              <a:defRPr/>
            </a:pPr>
            <a:r>
              <a:rPr lang="en-US" altLang="en-US" i="1" dirty="0">
                <a:solidFill>
                  <a:srgbClr val="CC0000"/>
                </a:solidFill>
                <a:ea typeface="ＭＳ Ｐゴシック" panose="020B0600070205080204" pitchFamily="34" charset="-128"/>
              </a:rPr>
              <a:t>Non-persistent HTTP</a:t>
            </a:r>
          </a:p>
          <a:p>
            <a:pPr marL="644525" indent="-514350">
              <a:buClr>
                <a:srgbClr val="0000A3"/>
              </a:buClr>
              <a:buSzTx/>
              <a:buFont typeface="+mj-lt"/>
              <a:buAutoNum type="arabicPeriod"/>
              <a:defRPr/>
            </a:pPr>
            <a:r>
              <a:rPr lang="en-US" altLang="en-US" dirty="0">
                <a:solidFill>
                  <a:prstClr val="black"/>
                </a:solidFill>
                <a:ea typeface="ＭＳ Ｐゴシック" panose="020B0600070205080204" pitchFamily="34" charset="-128"/>
              </a:rPr>
              <a:t>TCP connection opened</a:t>
            </a:r>
          </a:p>
          <a:p>
            <a:pPr marL="644525" indent="-514350">
              <a:buClr>
                <a:srgbClr val="0000A3"/>
              </a:buClr>
              <a:buSzTx/>
              <a:buFont typeface="+mj-lt"/>
              <a:buAutoNum type="arabicPeriod"/>
              <a:defRPr/>
            </a:pPr>
            <a:r>
              <a:rPr lang="en-US" altLang="en-US" dirty="0">
                <a:solidFill>
                  <a:prstClr val="black"/>
                </a:solidFill>
                <a:ea typeface="ＭＳ Ｐゴシック" panose="020B0600070205080204" pitchFamily="34" charset="-128"/>
              </a:rPr>
              <a:t>at most one object sent over TCP connection</a:t>
            </a:r>
          </a:p>
          <a:p>
            <a:pPr marL="644525" indent="-514350">
              <a:buClr>
                <a:srgbClr val="0000A3"/>
              </a:buClr>
              <a:buSzTx/>
              <a:buFont typeface="+mj-lt"/>
              <a:buAutoNum type="arabicPeriod"/>
              <a:defRPr/>
            </a:pPr>
            <a:r>
              <a:rPr lang="en-US" altLang="en-US" dirty="0">
                <a:solidFill>
                  <a:prstClr val="black"/>
                </a:solidFill>
                <a:ea typeface="ＭＳ Ｐゴシック" panose="020B0600070205080204" pitchFamily="34" charset="-128"/>
              </a:rPr>
              <a:t>TCP connection closed</a:t>
            </a:r>
          </a:p>
          <a:p>
            <a:pPr marL="130175" indent="0">
              <a:spcBef>
                <a:spcPts val="2200"/>
              </a:spcBef>
              <a:buClr>
                <a:srgbClr val="0000A3"/>
              </a:buClr>
              <a:buSzTx/>
              <a:buNone/>
              <a:defRPr/>
            </a:pPr>
            <a:r>
              <a:rPr lang="en-US" altLang="en-US" dirty="0">
                <a:solidFill>
                  <a:prstClr val="black"/>
                </a:solidFill>
                <a:ea typeface="ＭＳ Ｐゴシック" panose="020B0600070205080204" pitchFamily="34" charset="-128"/>
              </a:rPr>
              <a:t>downloading multiple objects required multiple connections</a:t>
            </a:r>
          </a:p>
          <a:p>
            <a:endParaRPr lang="en-US" dirty="0"/>
          </a:p>
        </p:txBody>
      </p:sp>
    </p:spTree>
    <p:extLst>
      <p:ext uri="{BB962C8B-B14F-4D97-AF65-F5344CB8AC3E}">
        <p14:creationId xmlns:p14="http://schemas.microsoft.com/office/powerpoint/2010/main" val="24367065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32773" name="Line 11"/>
          <p:cNvSpPr>
            <a:spLocks noChangeShapeType="1"/>
          </p:cNvSpPr>
          <p:nvPr/>
        </p:nvSpPr>
        <p:spPr bwMode="auto">
          <a:xfrm>
            <a:off x="2000250" y="2095500"/>
            <a:ext cx="0" cy="4495800"/>
          </a:xfrm>
          <a:prstGeom prst="line">
            <a:avLst/>
          </a:prstGeom>
          <a:noFill/>
          <a:ln w="19050">
            <a:solidFill>
              <a:schemeClr val="bg2"/>
            </a:solidFill>
            <a:round/>
            <a:headEnd/>
            <a:tailEnd type="triangle" w="med" len="med"/>
          </a:ln>
        </p:spPr>
        <p:txBody>
          <a:bodyPr wrap="none" anchor="ctr"/>
          <a:lstStyle/>
          <a:p>
            <a:endParaRPr lang="en-US"/>
          </a:p>
        </p:txBody>
      </p:sp>
      <p:sp>
        <p:nvSpPr>
          <p:cNvPr id="32774" name="Rectangle 13"/>
          <p:cNvSpPr>
            <a:spLocks noChangeArrowheads="1"/>
          </p:cNvSpPr>
          <p:nvPr/>
        </p:nvSpPr>
        <p:spPr bwMode="auto">
          <a:xfrm>
            <a:off x="1762126" y="6019801"/>
            <a:ext cx="657225" cy="295275"/>
          </a:xfrm>
          <a:prstGeom prst="rect">
            <a:avLst/>
          </a:prstGeom>
          <a:solidFill>
            <a:schemeClr val="bg1"/>
          </a:solidFill>
          <a:ln w="9525">
            <a:noFill/>
            <a:miter lim="800000"/>
            <a:headEnd/>
            <a:tailEnd/>
          </a:ln>
        </p:spPr>
        <p:txBody>
          <a:bodyPr wrap="none" anchor="ctr"/>
          <a:lstStyle/>
          <a:p>
            <a:endParaRPr lang="en-US" sz="2400">
              <a:latin typeface="Comic Sans MS" pitchFamily="66" charset="0"/>
            </a:endParaRPr>
          </a:p>
        </p:txBody>
      </p:sp>
      <p:sp>
        <p:nvSpPr>
          <p:cNvPr id="32775" name="Rectangle 2"/>
          <p:cNvSpPr>
            <a:spLocks noGrp="1" noChangeArrowheads="1"/>
          </p:cNvSpPr>
          <p:nvPr>
            <p:ph type="title"/>
          </p:nvPr>
        </p:nvSpPr>
        <p:spPr>
          <a:xfrm>
            <a:off x="1130270" y="764111"/>
            <a:ext cx="7772400" cy="866775"/>
          </a:xfrm>
        </p:spPr>
        <p:txBody>
          <a:bodyPr/>
          <a:lstStyle/>
          <a:p>
            <a:r>
              <a:rPr lang="en-US" sz="4000" dirty="0">
                <a:ea typeface="ＭＳ Ｐゴシック" pitchFamily="34" charset="-128"/>
              </a:rPr>
              <a:t>Non-persistent HTTP</a:t>
            </a:r>
            <a:endParaRPr lang="en-US" dirty="0">
              <a:ea typeface="ＭＳ Ｐゴシック" pitchFamily="34" charset="-128"/>
            </a:endParaRPr>
          </a:p>
        </p:txBody>
      </p:sp>
      <p:sp>
        <p:nvSpPr>
          <p:cNvPr id="32776" name="Rectangle 3"/>
          <p:cNvSpPr>
            <a:spLocks noGrp="1" noChangeArrowheads="1"/>
          </p:cNvSpPr>
          <p:nvPr>
            <p:ph type="body" sz="half" idx="1"/>
          </p:nvPr>
        </p:nvSpPr>
        <p:spPr>
          <a:xfrm>
            <a:off x="1507333" y="1330544"/>
            <a:ext cx="7942262" cy="466725"/>
          </a:xfrm>
        </p:spPr>
        <p:txBody>
          <a:bodyPr>
            <a:normAutofit fontScale="92500" lnSpcReduction="10000"/>
          </a:bodyPr>
          <a:lstStyle/>
          <a:p>
            <a:pPr>
              <a:buFont typeface="Wingdings" pitchFamily="2" charset="2"/>
              <a:buNone/>
            </a:pPr>
            <a:r>
              <a:rPr lang="en-US" sz="2400" dirty="0">
                <a:ea typeface="ＭＳ Ｐゴシック" pitchFamily="34" charset="-128"/>
              </a:rPr>
              <a:t>suppose user enters URL:</a:t>
            </a:r>
          </a:p>
        </p:txBody>
      </p:sp>
      <p:sp>
        <p:nvSpPr>
          <p:cNvPr id="53256" name="Rectangle 4"/>
          <p:cNvSpPr>
            <a:spLocks noGrp="1" noChangeArrowheads="1"/>
          </p:cNvSpPr>
          <p:nvPr>
            <p:ph type="body" sz="half" idx="2"/>
          </p:nvPr>
        </p:nvSpPr>
        <p:spPr>
          <a:xfrm>
            <a:off x="1495426" y="2047280"/>
            <a:ext cx="3943350" cy="1905000"/>
          </a:xfrm>
        </p:spPr>
        <p:txBody>
          <a:bodyPr>
            <a:normAutofit lnSpcReduction="10000"/>
          </a:bodyPr>
          <a:lstStyle/>
          <a:p>
            <a:pPr>
              <a:buFont typeface="Wingdings" pitchFamily="2" charset="2"/>
              <a:buNone/>
            </a:pPr>
            <a:r>
              <a:rPr lang="en-US" dirty="0">
                <a:solidFill>
                  <a:srgbClr val="CC0000"/>
                </a:solidFill>
                <a:ea typeface="ＭＳ Ｐゴシック" pitchFamily="34" charset="-128"/>
              </a:rPr>
              <a:t>1a</a:t>
            </a:r>
            <a:r>
              <a:rPr lang="en-US" dirty="0">
                <a:solidFill>
                  <a:srgbClr val="FF0000"/>
                </a:solidFill>
                <a:ea typeface="ＭＳ Ｐゴシック" pitchFamily="34" charset="-128"/>
              </a:rPr>
              <a:t>.</a:t>
            </a:r>
            <a:r>
              <a:rPr lang="en-US" dirty="0">
                <a:ea typeface="ＭＳ Ｐゴシック" pitchFamily="34" charset="-128"/>
              </a:rPr>
              <a:t> HTTP client initiates TCP connection to HTTP server (process) at www.someSchool.edu on port 80</a:t>
            </a:r>
          </a:p>
        </p:txBody>
      </p:sp>
      <p:sp>
        <p:nvSpPr>
          <p:cNvPr id="53257" name="Rectangle 5"/>
          <p:cNvSpPr>
            <a:spLocks noChangeArrowheads="1"/>
          </p:cNvSpPr>
          <p:nvPr/>
        </p:nvSpPr>
        <p:spPr bwMode="auto">
          <a:xfrm>
            <a:off x="1495426" y="3870821"/>
            <a:ext cx="3810000" cy="1076325"/>
          </a:xfrm>
          <a:prstGeom prst="rect">
            <a:avLst/>
          </a:prstGeom>
          <a:noFill/>
          <a:ln w="9525">
            <a:noFill/>
            <a:miter lim="800000"/>
            <a:headEnd/>
            <a:tailEnd/>
          </a:ln>
        </p:spPr>
        <p:txBody>
          <a:bodyPr/>
          <a:lstStyle/>
          <a:p>
            <a:pPr marL="342900" indent="-342900"/>
            <a:r>
              <a:rPr lang="en-US" dirty="0">
                <a:solidFill>
                  <a:srgbClr val="CC0000"/>
                </a:solidFill>
                <a:latin typeface="Gill Sans MT" pitchFamily="34" charset="0"/>
              </a:rPr>
              <a:t>2</a:t>
            </a:r>
            <a:r>
              <a:rPr lang="en-US" dirty="0">
                <a:solidFill>
                  <a:srgbClr val="FF0000"/>
                </a:solidFill>
                <a:latin typeface="Gill Sans MT" pitchFamily="34" charset="0"/>
              </a:rPr>
              <a:t>.</a:t>
            </a:r>
            <a:r>
              <a:rPr lang="en-US" dirty="0">
                <a:latin typeface="Gill Sans MT" pitchFamily="34" charset="0"/>
              </a:rPr>
              <a:t> HTTP client sends HTTP </a:t>
            </a:r>
            <a:r>
              <a:rPr lang="en-US" i="1" dirty="0">
                <a:solidFill>
                  <a:srgbClr val="000099"/>
                </a:solidFill>
                <a:latin typeface="Gill Sans MT" pitchFamily="34" charset="0"/>
              </a:rPr>
              <a:t>request message</a:t>
            </a:r>
            <a:r>
              <a:rPr lang="en-US" dirty="0">
                <a:latin typeface="Gill Sans MT" pitchFamily="34" charset="0"/>
              </a:rPr>
              <a:t> (containing URL) into TCP connection socket. Message indicates that client wants object </a:t>
            </a:r>
            <a:r>
              <a:rPr lang="en-US" dirty="0" err="1">
                <a:latin typeface="Gill Sans MT" pitchFamily="34" charset="0"/>
              </a:rPr>
              <a:t>someDepartment</a:t>
            </a:r>
            <a:r>
              <a:rPr lang="en-US" dirty="0">
                <a:latin typeface="Gill Sans MT" pitchFamily="34" charset="0"/>
              </a:rPr>
              <a:t>/</a:t>
            </a:r>
            <a:r>
              <a:rPr lang="en-US" dirty="0" err="1">
                <a:latin typeface="Gill Sans MT" pitchFamily="34" charset="0"/>
              </a:rPr>
              <a:t>home.index</a:t>
            </a:r>
            <a:endParaRPr lang="en-US" dirty="0">
              <a:latin typeface="Gill Sans MT" pitchFamily="34" charset="0"/>
            </a:endParaRPr>
          </a:p>
        </p:txBody>
      </p:sp>
      <p:sp>
        <p:nvSpPr>
          <p:cNvPr id="53258" name="Rectangle 6"/>
          <p:cNvSpPr>
            <a:spLocks noChangeArrowheads="1"/>
          </p:cNvSpPr>
          <p:nvPr/>
        </p:nvSpPr>
        <p:spPr bwMode="auto">
          <a:xfrm>
            <a:off x="6731322" y="2146404"/>
            <a:ext cx="3810000" cy="1504950"/>
          </a:xfrm>
          <a:prstGeom prst="rect">
            <a:avLst/>
          </a:prstGeom>
          <a:noFill/>
          <a:ln w="9525">
            <a:noFill/>
            <a:miter lim="800000"/>
            <a:headEnd/>
            <a:tailEnd/>
          </a:ln>
        </p:spPr>
        <p:txBody>
          <a:bodyPr/>
          <a:lstStyle/>
          <a:p>
            <a:pPr marL="342900" indent="-342900"/>
            <a:r>
              <a:rPr lang="en-US" dirty="0">
                <a:solidFill>
                  <a:srgbClr val="CC0000"/>
                </a:solidFill>
                <a:latin typeface="Gill Sans MT" pitchFamily="34" charset="0"/>
              </a:rPr>
              <a:t>1b</a:t>
            </a:r>
            <a:r>
              <a:rPr lang="en-US" dirty="0">
                <a:solidFill>
                  <a:srgbClr val="FF0000"/>
                </a:solidFill>
                <a:latin typeface="Gill Sans MT" pitchFamily="34" charset="0"/>
              </a:rPr>
              <a:t>.</a:t>
            </a:r>
            <a:r>
              <a:rPr lang="en-US" dirty="0">
                <a:latin typeface="Gill Sans MT" pitchFamily="34" charset="0"/>
              </a:rPr>
              <a:t> HTTP server at host www.someSchool.edu waiting for TCP connection at port 80.  </a:t>
            </a:r>
            <a:r>
              <a:rPr lang="ja-JP" altLang="en-US" dirty="0">
                <a:latin typeface="Gill Sans MT" pitchFamily="34" charset="0"/>
              </a:rPr>
              <a:t>“</a:t>
            </a:r>
            <a:r>
              <a:rPr lang="en-US" altLang="ja-JP" dirty="0">
                <a:latin typeface="Gill Sans MT" pitchFamily="34" charset="0"/>
              </a:rPr>
              <a:t>accepts</a:t>
            </a:r>
            <a:r>
              <a:rPr lang="ja-JP" altLang="en-US" dirty="0">
                <a:latin typeface="Gill Sans MT" pitchFamily="34" charset="0"/>
              </a:rPr>
              <a:t>”</a:t>
            </a:r>
            <a:r>
              <a:rPr lang="en-US" altLang="ja-JP" dirty="0">
                <a:latin typeface="Gill Sans MT" pitchFamily="34" charset="0"/>
              </a:rPr>
              <a:t> connection, notifying client</a:t>
            </a:r>
            <a:endParaRPr lang="en-US" dirty="0">
              <a:latin typeface="Gill Sans MT" pitchFamily="34" charset="0"/>
            </a:endParaRPr>
          </a:p>
        </p:txBody>
      </p:sp>
      <p:sp>
        <p:nvSpPr>
          <p:cNvPr id="53259" name="Rectangle 7"/>
          <p:cNvSpPr>
            <a:spLocks noChangeArrowheads="1"/>
          </p:cNvSpPr>
          <p:nvPr/>
        </p:nvSpPr>
        <p:spPr bwMode="auto">
          <a:xfrm>
            <a:off x="6731322" y="4297044"/>
            <a:ext cx="3810000" cy="1800225"/>
          </a:xfrm>
          <a:prstGeom prst="rect">
            <a:avLst/>
          </a:prstGeom>
          <a:noFill/>
          <a:ln w="9525">
            <a:noFill/>
            <a:miter lim="800000"/>
            <a:headEnd/>
            <a:tailEnd/>
          </a:ln>
        </p:spPr>
        <p:txBody>
          <a:bodyPr/>
          <a:lstStyle/>
          <a:p>
            <a:pPr marL="342900" indent="-342900"/>
            <a:r>
              <a:rPr lang="en-US" dirty="0">
                <a:solidFill>
                  <a:srgbClr val="CC0000"/>
                </a:solidFill>
                <a:latin typeface="Gill Sans MT" pitchFamily="34" charset="0"/>
              </a:rPr>
              <a:t>3</a:t>
            </a:r>
            <a:r>
              <a:rPr lang="en-US" dirty="0">
                <a:solidFill>
                  <a:srgbClr val="FF0000"/>
                </a:solidFill>
                <a:latin typeface="Gill Sans MT" pitchFamily="34" charset="0"/>
              </a:rPr>
              <a:t>.</a:t>
            </a:r>
            <a:r>
              <a:rPr lang="en-US" dirty="0">
                <a:latin typeface="Gill Sans MT" pitchFamily="34" charset="0"/>
              </a:rPr>
              <a:t> HTTP server receives request message, forms </a:t>
            </a:r>
            <a:r>
              <a:rPr lang="en-US" i="1" dirty="0">
                <a:solidFill>
                  <a:srgbClr val="000099"/>
                </a:solidFill>
                <a:latin typeface="Gill Sans MT" pitchFamily="34" charset="0"/>
              </a:rPr>
              <a:t>response message</a:t>
            </a:r>
            <a:r>
              <a:rPr lang="en-US" dirty="0">
                <a:latin typeface="Gill Sans MT" pitchFamily="34" charset="0"/>
              </a:rPr>
              <a:t> containing requested object, and sends message into its socket</a:t>
            </a:r>
          </a:p>
        </p:txBody>
      </p:sp>
      <p:sp>
        <p:nvSpPr>
          <p:cNvPr id="53261" name="Line 9"/>
          <p:cNvSpPr>
            <a:spLocks noChangeShapeType="1"/>
          </p:cNvSpPr>
          <p:nvPr/>
        </p:nvSpPr>
        <p:spPr bwMode="auto">
          <a:xfrm>
            <a:off x="5262562" y="4202292"/>
            <a:ext cx="1311277" cy="492036"/>
          </a:xfrm>
          <a:prstGeom prst="line">
            <a:avLst/>
          </a:prstGeom>
          <a:noFill/>
          <a:ln w="38100">
            <a:solidFill>
              <a:srgbClr val="CC0000"/>
            </a:solidFill>
            <a:round/>
            <a:headEnd/>
            <a:tailEnd type="triangle" w="med" len="med"/>
          </a:ln>
        </p:spPr>
        <p:txBody>
          <a:bodyPr wrap="none" anchor="ctr"/>
          <a:lstStyle/>
          <a:p>
            <a:endParaRPr lang="en-US"/>
          </a:p>
        </p:txBody>
      </p:sp>
      <p:sp>
        <p:nvSpPr>
          <p:cNvPr id="53262" name="Line 10"/>
          <p:cNvSpPr>
            <a:spLocks noChangeShapeType="1"/>
          </p:cNvSpPr>
          <p:nvPr/>
        </p:nvSpPr>
        <p:spPr bwMode="auto">
          <a:xfrm flipH="1">
            <a:off x="5152911" y="4944340"/>
            <a:ext cx="1381239" cy="252817"/>
          </a:xfrm>
          <a:prstGeom prst="line">
            <a:avLst/>
          </a:prstGeom>
          <a:noFill/>
          <a:ln w="38100">
            <a:solidFill>
              <a:srgbClr val="CC0000"/>
            </a:solidFill>
            <a:round/>
            <a:headEnd/>
            <a:tailEnd type="triangle" w="med" len="med"/>
          </a:ln>
        </p:spPr>
        <p:txBody>
          <a:bodyPr wrap="none" anchor="ctr"/>
          <a:lstStyle/>
          <a:p>
            <a:endParaRPr lang="en-US"/>
          </a:p>
        </p:txBody>
      </p:sp>
      <p:sp>
        <p:nvSpPr>
          <p:cNvPr id="32783" name="Text Box 12"/>
          <p:cNvSpPr txBox="1">
            <a:spLocks noChangeArrowheads="1"/>
          </p:cNvSpPr>
          <p:nvPr/>
        </p:nvSpPr>
        <p:spPr bwMode="auto">
          <a:xfrm>
            <a:off x="1769806" y="5942013"/>
            <a:ext cx="676788" cy="369332"/>
          </a:xfrm>
          <a:prstGeom prst="rect">
            <a:avLst/>
          </a:prstGeom>
          <a:noFill/>
          <a:ln w="9525">
            <a:solidFill>
              <a:schemeClr val="bg1"/>
            </a:solidFill>
            <a:miter lim="800000"/>
            <a:headEnd/>
            <a:tailEnd/>
          </a:ln>
        </p:spPr>
        <p:txBody>
          <a:bodyPr wrap="none">
            <a:spAutoFit/>
          </a:bodyPr>
          <a:lstStyle/>
          <a:p>
            <a:pPr algn="ctr">
              <a:spcBef>
                <a:spcPct val="0"/>
              </a:spcBef>
              <a:buClrTx/>
              <a:buSzTx/>
              <a:buFontTx/>
              <a:buNone/>
            </a:pPr>
            <a:r>
              <a:rPr lang="en-US">
                <a:solidFill>
                  <a:schemeClr val="bg2"/>
                </a:solidFill>
              </a:rPr>
              <a:t>time</a:t>
            </a:r>
          </a:p>
        </p:txBody>
      </p:sp>
      <p:sp>
        <p:nvSpPr>
          <p:cNvPr id="53260" name="Line 8"/>
          <p:cNvSpPr>
            <a:spLocks noChangeShapeType="1"/>
          </p:cNvSpPr>
          <p:nvPr/>
        </p:nvSpPr>
        <p:spPr bwMode="auto">
          <a:xfrm>
            <a:off x="5478464" y="2248101"/>
            <a:ext cx="1095375" cy="523875"/>
          </a:xfrm>
          <a:prstGeom prst="line">
            <a:avLst/>
          </a:prstGeom>
          <a:noFill/>
          <a:ln w="38100">
            <a:solidFill>
              <a:srgbClr val="CC0000"/>
            </a:solidFill>
            <a:round/>
            <a:headEnd/>
            <a:tailEnd type="triangle" w="med" len="med"/>
          </a:ln>
        </p:spPr>
        <p:txBody>
          <a:bodyPr wrap="none" anchor="ctr"/>
          <a:lstStyle/>
          <a:p>
            <a:endParaRPr lang="en-US"/>
          </a:p>
        </p:txBody>
      </p:sp>
      <p:sp>
        <p:nvSpPr>
          <p:cNvPr id="53264" name="Line 14"/>
          <p:cNvSpPr>
            <a:spLocks noChangeShapeType="1"/>
          </p:cNvSpPr>
          <p:nvPr/>
        </p:nvSpPr>
        <p:spPr bwMode="auto">
          <a:xfrm flipH="1">
            <a:off x="5438776" y="2895701"/>
            <a:ext cx="1095375" cy="523875"/>
          </a:xfrm>
          <a:prstGeom prst="line">
            <a:avLst/>
          </a:prstGeom>
          <a:noFill/>
          <a:ln w="38100">
            <a:solidFill>
              <a:srgbClr val="CC0000"/>
            </a:solidFill>
            <a:round/>
            <a:headEnd/>
            <a:tailEnd type="triangle" w="med" len="med"/>
          </a:ln>
        </p:spPr>
        <p:txBody>
          <a:bodyPr wrap="none" anchor="ctr"/>
          <a:lstStyle/>
          <a:p>
            <a:endParaRPr lang="en-US"/>
          </a:p>
        </p:txBody>
      </p:sp>
      <p:sp>
        <p:nvSpPr>
          <p:cNvPr id="32786" name="Text Box 15"/>
          <p:cNvSpPr txBox="1">
            <a:spLocks noChangeArrowheads="1"/>
          </p:cNvSpPr>
          <p:nvPr/>
        </p:nvSpPr>
        <p:spPr bwMode="auto">
          <a:xfrm>
            <a:off x="8485951" y="1191446"/>
            <a:ext cx="2055371" cy="923330"/>
          </a:xfrm>
          <a:prstGeom prst="rect">
            <a:avLst/>
          </a:prstGeom>
          <a:noFill/>
          <a:ln w="9525">
            <a:noFill/>
            <a:miter lim="800000"/>
            <a:headEnd/>
            <a:tailEnd/>
          </a:ln>
        </p:spPr>
        <p:txBody>
          <a:bodyPr wrap="none">
            <a:spAutoFit/>
          </a:bodyPr>
          <a:lstStyle/>
          <a:p>
            <a:pPr algn="ctr">
              <a:spcBef>
                <a:spcPct val="0"/>
              </a:spcBef>
              <a:buClrTx/>
              <a:buSzTx/>
              <a:buFontTx/>
              <a:buNone/>
            </a:pPr>
            <a:r>
              <a:rPr lang="en-US" dirty="0"/>
              <a:t>(contains text, </a:t>
            </a:r>
          </a:p>
          <a:p>
            <a:pPr algn="ctr">
              <a:spcBef>
                <a:spcPct val="0"/>
              </a:spcBef>
              <a:buClrTx/>
              <a:buSzTx/>
              <a:buFontTx/>
              <a:buNone/>
            </a:pPr>
            <a:r>
              <a:rPr lang="en-US" dirty="0"/>
              <a:t>references to 10 </a:t>
            </a:r>
          </a:p>
          <a:p>
            <a:pPr algn="ctr">
              <a:spcBef>
                <a:spcPct val="0"/>
              </a:spcBef>
              <a:buClrTx/>
              <a:buSzTx/>
              <a:buFontTx/>
              <a:buNone/>
            </a:pPr>
            <a:r>
              <a:rPr lang="en-US" dirty="0"/>
              <a:t>jpeg images)</a:t>
            </a:r>
            <a:endParaRPr lang="en-US" sz="2400" dirty="0">
              <a:latin typeface="Times New Roman" pitchFamily="18" charset="0"/>
            </a:endParaRPr>
          </a:p>
        </p:txBody>
      </p:sp>
      <p:sp>
        <p:nvSpPr>
          <p:cNvPr id="32787" name="Rectangle 3"/>
          <p:cNvSpPr>
            <a:spLocks noChangeArrowheads="1"/>
          </p:cNvSpPr>
          <p:nvPr/>
        </p:nvSpPr>
        <p:spPr bwMode="auto">
          <a:xfrm>
            <a:off x="1762126" y="1686929"/>
            <a:ext cx="7942263" cy="466725"/>
          </a:xfrm>
          <a:prstGeom prst="rect">
            <a:avLst/>
          </a:prstGeom>
          <a:noFill/>
          <a:ln w="9525">
            <a:noFill/>
            <a:miter lim="800000"/>
            <a:headEnd/>
            <a:tailEnd/>
          </a:ln>
        </p:spPr>
        <p:txBody>
          <a:bodyPr/>
          <a:lstStyle/>
          <a:p>
            <a:pPr marL="342900" indent="-342900">
              <a:lnSpc>
                <a:spcPct val="85000"/>
              </a:lnSpc>
              <a:buClr>
                <a:srgbClr val="000099"/>
              </a:buClr>
              <a:buSzPct val="65000"/>
            </a:pPr>
            <a:r>
              <a:rPr lang="en-US" b="1" dirty="0">
                <a:latin typeface="Courier New" pitchFamily="49" charset="0"/>
              </a:rPr>
              <a:t>www.someSchool.edu/someDepartment/home.index</a:t>
            </a:r>
          </a:p>
        </p:txBody>
      </p:sp>
    </p:spTree>
    <p:extLst>
      <p:ext uri="{BB962C8B-B14F-4D97-AF65-F5344CB8AC3E}">
        <p14:creationId xmlns:p14="http://schemas.microsoft.com/office/powerpoint/2010/main" val="3909138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256">
                                            <p:txEl>
                                              <p:pRg st="0" end="0"/>
                                            </p:txEl>
                                          </p:spTgt>
                                        </p:tgtEl>
                                        <p:attrNameLst>
                                          <p:attrName>style.visibility</p:attrName>
                                        </p:attrNameLst>
                                      </p:cBhvr>
                                      <p:to>
                                        <p:strVal val="visible"/>
                                      </p:to>
                                    </p:set>
                                    <p:animEffect transition="in" filter="dissolve">
                                      <p:cBhvr>
                                        <p:cTn id="7" dur="500"/>
                                        <p:tgtEl>
                                          <p:spTgt spid="53256">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260"/>
                                        </p:tgtEl>
                                        <p:attrNameLst>
                                          <p:attrName>style.visibility</p:attrName>
                                        </p:attrNameLst>
                                      </p:cBhvr>
                                      <p:to>
                                        <p:strVal val="visible"/>
                                      </p:to>
                                    </p:set>
                                    <p:animEffect transition="in" filter="wipe(left)">
                                      <p:cBhvr>
                                        <p:cTn id="11" dur="500"/>
                                        <p:tgtEl>
                                          <p:spTgt spid="53260"/>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3258"/>
                                        </p:tgtEl>
                                        <p:attrNameLst>
                                          <p:attrName>style.visibility</p:attrName>
                                        </p:attrNameLst>
                                      </p:cBhvr>
                                      <p:to>
                                        <p:strVal val="visible"/>
                                      </p:to>
                                    </p:set>
                                    <p:animEffect transition="in" filter="dissolve">
                                      <p:cBhvr>
                                        <p:cTn id="15" dur="500"/>
                                        <p:tgtEl>
                                          <p:spTgt spid="53258"/>
                                        </p:tgtEl>
                                      </p:cBhvr>
                                    </p:animEffect>
                                  </p:childTnLst>
                                </p:cTn>
                              </p:par>
                            </p:childTnLst>
                          </p:cTn>
                        </p:par>
                        <p:par>
                          <p:cTn id="16" fill="hold" nodeType="afterGroup">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3264"/>
                                        </p:tgtEl>
                                        <p:attrNameLst>
                                          <p:attrName>style.visibility</p:attrName>
                                        </p:attrNameLst>
                                      </p:cBhvr>
                                      <p:to>
                                        <p:strVal val="visible"/>
                                      </p:to>
                                    </p:set>
                                    <p:animEffect transition="in" filter="wipe(right)">
                                      <p:cBhvr>
                                        <p:cTn id="19" dur="500"/>
                                        <p:tgtEl>
                                          <p:spTgt spid="5326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3257"/>
                                        </p:tgtEl>
                                        <p:attrNameLst>
                                          <p:attrName>style.visibility</p:attrName>
                                        </p:attrNameLst>
                                      </p:cBhvr>
                                      <p:to>
                                        <p:strVal val="visible"/>
                                      </p:to>
                                    </p:set>
                                    <p:animEffect transition="in" filter="dissolve">
                                      <p:cBhvr>
                                        <p:cTn id="24" dur="500"/>
                                        <p:tgtEl>
                                          <p:spTgt spid="53257"/>
                                        </p:tgtEl>
                                      </p:cBhvr>
                                    </p:animEffect>
                                  </p:childTnLst>
                                </p:cTn>
                              </p:par>
                            </p:childTnLst>
                          </p:cTn>
                        </p:par>
                        <p:par>
                          <p:cTn id="25" fill="hold" nodeType="afterGroup">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53261"/>
                                        </p:tgtEl>
                                        <p:attrNameLst>
                                          <p:attrName>style.visibility</p:attrName>
                                        </p:attrNameLst>
                                      </p:cBhvr>
                                      <p:to>
                                        <p:strVal val="visible"/>
                                      </p:to>
                                    </p:set>
                                    <p:animEffect transition="in" filter="wipe(left)">
                                      <p:cBhvr>
                                        <p:cTn id="28" dur="500"/>
                                        <p:tgtEl>
                                          <p:spTgt spid="53261"/>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53259"/>
                                        </p:tgtEl>
                                        <p:attrNameLst>
                                          <p:attrName>style.visibility</p:attrName>
                                        </p:attrNameLst>
                                      </p:cBhvr>
                                      <p:to>
                                        <p:strVal val="visible"/>
                                      </p:to>
                                    </p:set>
                                    <p:animEffect transition="in" filter="dissolve">
                                      <p:cBhvr>
                                        <p:cTn id="32" dur="500"/>
                                        <p:tgtEl>
                                          <p:spTgt spid="53259"/>
                                        </p:tgtEl>
                                      </p:cBhvr>
                                    </p:animEffect>
                                  </p:childTnLst>
                                </p:cTn>
                              </p:par>
                            </p:childTnLst>
                          </p:cTn>
                        </p:par>
                        <p:par>
                          <p:cTn id="33" fill="hold" nodeType="afterGroup">
                            <p:stCondLst>
                              <p:cond delay="1500"/>
                            </p:stCondLst>
                            <p:childTnLst>
                              <p:par>
                                <p:cTn id="34" presetID="22" presetClass="entr" presetSubtype="2" fill="hold" grpId="0" nodeType="afterEffect">
                                  <p:stCondLst>
                                    <p:cond delay="0"/>
                                  </p:stCondLst>
                                  <p:childTnLst>
                                    <p:set>
                                      <p:cBhvr>
                                        <p:cTn id="35" dur="1" fill="hold">
                                          <p:stCondLst>
                                            <p:cond delay="0"/>
                                          </p:stCondLst>
                                        </p:cTn>
                                        <p:tgtEl>
                                          <p:spTgt spid="53262"/>
                                        </p:tgtEl>
                                        <p:attrNameLst>
                                          <p:attrName>style.visibility</p:attrName>
                                        </p:attrNameLst>
                                      </p:cBhvr>
                                      <p:to>
                                        <p:strVal val="visible"/>
                                      </p:to>
                                    </p:set>
                                    <p:animEffect transition="in" filter="wipe(right)">
                                      <p:cBhvr>
                                        <p:cTn id="36" dur="500"/>
                                        <p:tgtEl>
                                          <p:spTgt spid="53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build="p"/>
      <p:bldP spid="53257" grpId="0"/>
      <p:bldP spid="53258" grpId="0"/>
      <p:bldP spid="53259" grpId="0"/>
      <p:bldP spid="53261" grpId="0" animBg="1"/>
      <p:bldP spid="53262" grpId="0" animBg="1"/>
      <p:bldP spid="53260" grpId="0" animBg="1"/>
      <p:bldP spid="5326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33797" name="Rectangle 4"/>
          <p:cNvSpPr>
            <a:spLocks noGrp="1" noChangeArrowheads="1"/>
          </p:cNvSpPr>
          <p:nvPr>
            <p:ph type="title"/>
          </p:nvPr>
        </p:nvSpPr>
        <p:spPr>
          <a:xfrm>
            <a:off x="1237130" y="761268"/>
            <a:ext cx="7772400" cy="866775"/>
          </a:xfrm>
        </p:spPr>
        <p:txBody>
          <a:bodyPr/>
          <a:lstStyle/>
          <a:p>
            <a:r>
              <a:rPr lang="en-US" sz="4000" dirty="0">
                <a:ea typeface="ＭＳ Ｐゴシック" pitchFamily="34" charset="-128"/>
              </a:rPr>
              <a:t>Non-persistent HTTP (cont.)</a:t>
            </a:r>
            <a:endParaRPr lang="en-US" dirty="0">
              <a:ea typeface="ＭＳ Ｐゴシック" pitchFamily="34" charset="-128"/>
            </a:endParaRPr>
          </a:p>
        </p:txBody>
      </p:sp>
      <p:sp>
        <p:nvSpPr>
          <p:cNvPr id="54277" name="Rectangle 6"/>
          <p:cNvSpPr>
            <a:spLocks noGrp="1" noChangeArrowheads="1"/>
          </p:cNvSpPr>
          <p:nvPr>
            <p:ph type="body" sz="half" idx="2"/>
          </p:nvPr>
        </p:nvSpPr>
        <p:spPr>
          <a:xfrm>
            <a:off x="2000250" y="1806907"/>
            <a:ext cx="3810000" cy="1533525"/>
          </a:xfrm>
        </p:spPr>
        <p:txBody>
          <a:bodyPr>
            <a:normAutofit fontScale="92500" lnSpcReduction="20000"/>
          </a:bodyPr>
          <a:lstStyle/>
          <a:p>
            <a:pPr>
              <a:buFont typeface="Wingdings" pitchFamily="2" charset="2"/>
              <a:buNone/>
            </a:pPr>
            <a:r>
              <a:rPr lang="en-US" dirty="0">
                <a:solidFill>
                  <a:srgbClr val="CC0000"/>
                </a:solidFill>
                <a:ea typeface="ＭＳ Ｐゴシック" pitchFamily="34" charset="-128"/>
              </a:rPr>
              <a:t>5</a:t>
            </a:r>
            <a:r>
              <a:rPr lang="en-US" sz="1800" dirty="0">
                <a:solidFill>
                  <a:srgbClr val="CC0000"/>
                </a:solidFill>
                <a:ea typeface="ＭＳ Ｐゴシック" pitchFamily="34" charset="-128"/>
              </a:rPr>
              <a:t>.</a:t>
            </a:r>
            <a:r>
              <a:rPr lang="en-US" sz="1800" dirty="0">
                <a:ea typeface="ＭＳ Ｐゴシック" pitchFamily="34" charset="-128"/>
              </a:rPr>
              <a:t> HTTP client receives response message containing html file, displays html.  Parsing html file, finds 10 referenced jpeg  objects</a:t>
            </a:r>
            <a:endParaRPr lang="en-US" dirty="0">
              <a:ea typeface="ＭＳ Ｐゴシック" pitchFamily="34" charset="-128"/>
            </a:endParaRPr>
          </a:p>
        </p:txBody>
      </p:sp>
      <p:sp>
        <p:nvSpPr>
          <p:cNvPr id="54278" name="Rectangle 7"/>
          <p:cNvSpPr>
            <a:spLocks noChangeArrowheads="1"/>
          </p:cNvSpPr>
          <p:nvPr/>
        </p:nvSpPr>
        <p:spPr bwMode="auto">
          <a:xfrm>
            <a:off x="2194688" y="3504629"/>
            <a:ext cx="3810000" cy="666750"/>
          </a:xfrm>
          <a:prstGeom prst="rect">
            <a:avLst/>
          </a:prstGeom>
          <a:noFill/>
          <a:ln w="9525">
            <a:noFill/>
            <a:miter lim="800000"/>
            <a:headEnd/>
            <a:tailEnd/>
          </a:ln>
        </p:spPr>
        <p:txBody>
          <a:bodyPr/>
          <a:lstStyle/>
          <a:p>
            <a:pPr marL="342900" indent="-342900"/>
            <a:r>
              <a:rPr lang="en-US" dirty="0">
                <a:solidFill>
                  <a:srgbClr val="CC0000"/>
                </a:solidFill>
                <a:latin typeface="Gill Sans MT" pitchFamily="34" charset="0"/>
              </a:rPr>
              <a:t>6.</a:t>
            </a:r>
            <a:r>
              <a:rPr lang="en-US" dirty="0">
                <a:latin typeface="Gill Sans MT" pitchFamily="34" charset="0"/>
              </a:rPr>
              <a:t> Steps 1-5 repeated for each of 10 jpeg objects</a:t>
            </a:r>
          </a:p>
        </p:txBody>
      </p:sp>
      <p:sp>
        <p:nvSpPr>
          <p:cNvPr id="54279" name="Rectangle 8"/>
          <p:cNvSpPr>
            <a:spLocks noChangeArrowheads="1"/>
          </p:cNvSpPr>
          <p:nvPr/>
        </p:nvSpPr>
        <p:spPr bwMode="auto">
          <a:xfrm>
            <a:off x="6556375" y="1387475"/>
            <a:ext cx="3810000" cy="733425"/>
          </a:xfrm>
          <a:prstGeom prst="rect">
            <a:avLst/>
          </a:prstGeom>
          <a:noFill/>
          <a:ln w="9525">
            <a:noFill/>
            <a:miter lim="800000"/>
            <a:headEnd/>
            <a:tailEnd/>
          </a:ln>
        </p:spPr>
        <p:txBody>
          <a:bodyPr/>
          <a:lstStyle/>
          <a:p>
            <a:pPr marL="342900" indent="-342900"/>
            <a:r>
              <a:rPr lang="en-US" dirty="0">
                <a:solidFill>
                  <a:srgbClr val="CC0000"/>
                </a:solidFill>
                <a:latin typeface="Gill Sans MT" pitchFamily="34" charset="0"/>
              </a:rPr>
              <a:t>4.</a:t>
            </a:r>
            <a:r>
              <a:rPr lang="en-US" dirty="0">
                <a:latin typeface="Gill Sans MT" pitchFamily="34" charset="0"/>
              </a:rPr>
              <a:t> HTTP server closes TCP connection. </a:t>
            </a:r>
          </a:p>
        </p:txBody>
      </p:sp>
      <p:sp>
        <p:nvSpPr>
          <p:cNvPr id="33801" name="Line 2"/>
          <p:cNvSpPr>
            <a:spLocks noChangeShapeType="1"/>
          </p:cNvSpPr>
          <p:nvPr/>
        </p:nvSpPr>
        <p:spPr bwMode="auto">
          <a:xfrm>
            <a:off x="2066925" y="1519238"/>
            <a:ext cx="0" cy="2571750"/>
          </a:xfrm>
          <a:prstGeom prst="line">
            <a:avLst/>
          </a:prstGeom>
          <a:noFill/>
          <a:ln w="19050">
            <a:solidFill>
              <a:srgbClr val="969696"/>
            </a:solidFill>
            <a:round/>
            <a:headEnd/>
            <a:tailEnd type="triangle" w="med" len="med"/>
          </a:ln>
        </p:spPr>
        <p:txBody>
          <a:bodyPr wrap="none" anchor="ctr"/>
          <a:lstStyle/>
          <a:p>
            <a:endParaRPr lang="en-US"/>
          </a:p>
        </p:txBody>
      </p:sp>
      <p:sp>
        <p:nvSpPr>
          <p:cNvPr id="33802" name="Rectangle 3"/>
          <p:cNvSpPr>
            <a:spLocks noChangeArrowheads="1"/>
          </p:cNvSpPr>
          <p:nvPr/>
        </p:nvSpPr>
        <p:spPr bwMode="auto">
          <a:xfrm>
            <a:off x="1828800" y="3519489"/>
            <a:ext cx="342900" cy="295275"/>
          </a:xfrm>
          <a:prstGeom prst="rect">
            <a:avLst/>
          </a:prstGeom>
          <a:solidFill>
            <a:schemeClr val="bg1"/>
          </a:solidFill>
          <a:ln w="9525">
            <a:noFill/>
            <a:miter lim="800000"/>
            <a:headEnd/>
            <a:tailEnd/>
          </a:ln>
        </p:spPr>
        <p:txBody>
          <a:bodyPr wrap="none" anchor="ctr"/>
          <a:lstStyle/>
          <a:p>
            <a:endParaRPr lang="en-US" sz="2400">
              <a:latin typeface="Comic Sans MS" pitchFamily="66" charset="0"/>
            </a:endParaRPr>
          </a:p>
        </p:txBody>
      </p:sp>
      <p:sp>
        <p:nvSpPr>
          <p:cNvPr id="33803" name="Text Box 13"/>
          <p:cNvSpPr txBox="1">
            <a:spLocks noChangeArrowheads="1"/>
          </p:cNvSpPr>
          <p:nvPr/>
        </p:nvSpPr>
        <p:spPr bwMode="auto">
          <a:xfrm>
            <a:off x="1581747" y="3334630"/>
            <a:ext cx="601447" cy="369332"/>
          </a:xfrm>
          <a:prstGeom prst="rect">
            <a:avLst/>
          </a:prstGeom>
          <a:noFill/>
          <a:ln w="9525">
            <a:noFill/>
            <a:miter lim="800000"/>
            <a:headEnd/>
            <a:tailEnd/>
          </a:ln>
        </p:spPr>
        <p:txBody>
          <a:bodyPr wrap="none">
            <a:spAutoFit/>
          </a:bodyPr>
          <a:lstStyle/>
          <a:p>
            <a:pPr algn="ctr">
              <a:spcBef>
                <a:spcPct val="0"/>
              </a:spcBef>
              <a:buClrTx/>
              <a:buSzTx/>
              <a:buFontTx/>
              <a:buNone/>
            </a:pPr>
            <a:r>
              <a:rPr lang="en-US" dirty="0">
                <a:solidFill>
                  <a:schemeClr val="bg2"/>
                </a:solidFill>
                <a:latin typeface="Gill Sans MT" pitchFamily="34" charset="0"/>
              </a:rPr>
              <a:t>time</a:t>
            </a:r>
          </a:p>
        </p:txBody>
      </p:sp>
      <p:sp>
        <p:nvSpPr>
          <p:cNvPr id="54283" name="Line 17"/>
          <p:cNvSpPr>
            <a:spLocks noChangeShapeType="1"/>
          </p:cNvSpPr>
          <p:nvPr/>
        </p:nvSpPr>
        <p:spPr bwMode="auto">
          <a:xfrm flipH="1">
            <a:off x="5461000" y="1597025"/>
            <a:ext cx="1095375" cy="523875"/>
          </a:xfrm>
          <a:prstGeom prst="line">
            <a:avLst/>
          </a:prstGeom>
          <a:noFill/>
          <a:ln w="38100">
            <a:solidFill>
              <a:srgbClr val="CC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731047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79"/>
                                        </p:tgtEl>
                                        <p:attrNameLst>
                                          <p:attrName>style.visibility</p:attrName>
                                        </p:attrNameLst>
                                      </p:cBhvr>
                                      <p:to>
                                        <p:strVal val="visible"/>
                                      </p:to>
                                    </p:set>
                                    <p:animEffect transition="in" filter="dissolve">
                                      <p:cBhvr>
                                        <p:cTn id="7" dur="500"/>
                                        <p:tgtEl>
                                          <p:spTgt spid="54279"/>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4283"/>
                                        </p:tgtEl>
                                        <p:attrNameLst>
                                          <p:attrName>style.visibility</p:attrName>
                                        </p:attrNameLst>
                                      </p:cBhvr>
                                      <p:to>
                                        <p:strVal val="visible"/>
                                      </p:to>
                                    </p:set>
                                    <p:animEffect transition="in" filter="wipe(right)">
                                      <p:cBhvr>
                                        <p:cTn id="11" dur="500"/>
                                        <p:tgtEl>
                                          <p:spTgt spid="5428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4277">
                                            <p:txEl>
                                              <p:pRg st="0" end="0"/>
                                            </p:txEl>
                                          </p:spTgt>
                                        </p:tgtEl>
                                        <p:attrNameLst>
                                          <p:attrName>style.visibility</p:attrName>
                                        </p:attrNameLst>
                                      </p:cBhvr>
                                      <p:to>
                                        <p:strVal val="visible"/>
                                      </p:to>
                                    </p:set>
                                    <p:animEffect transition="in" filter="dissolve">
                                      <p:cBhvr>
                                        <p:cTn id="15" dur="500"/>
                                        <p:tgtEl>
                                          <p:spTgt spid="54277">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54278">
                                            <p:txEl>
                                              <p:pRg st="0" end="0"/>
                                            </p:txEl>
                                          </p:spTgt>
                                        </p:tgtEl>
                                        <p:attrNameLst>
                                          <p:attrName>style.visibility</p:attrName>
                                        </p:attrNameLst>
                                      </p:cBhvr>
                                      <p:to>
                                        <p:strVal val="visible"/>
                                      </p:to>
                                    </p:set>
                                    <p:animEffect transition="in" filter="dissolve">
                                      <p:cBhvr>
                                        <p:cTn id="20" dur="500"/>
                                        <p:tgtEl>
                                          <p:spTgt spid="542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build="p"/>
      <p:bldP spid="54279" grpId="0"/>
      <p:bldP spid="5428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34821" name="Rectangle 2"/>
          <p:cNvSpPr>
            <a:spLocks noGrp="1" noChangeArrowheads="1"/>
          </p:cNvSpPr>
          <p:nvPr>
            <p:ph type="title"/>
          </p:nvPr>
        </p:nvSpPr>
        <p:spPr>
          <a:xfrm>
            <a:off x="1058857" y="592001"/>
            <a:ext cx="8223250" cy="925513"/>
          </a:xfrm>
        </p:spPr>
        <p:txBody>
          <a:bodyPr/>
          <a:lstStyle/>
          <a:p>
            <a:r>
              <a:rPr lang="en-US" sz="3600" dirty="0">
                <a:ea typeface="ＭＳ Ｐゴシック" pitchFamily="34" charset="-128"/>
              </a:rPr>
              <a:t>Non-persistent HTTP: response time</a:t>
            </a:r>
          </a:p>
        </p:txBody>
      </p:sp>
      <p:sp>
        <p:nvSpPr>
          <p:cNvPr id="34822" name="Rectangle 3"/>
          <p:cNvSpPr>
            <a:spLocks noGrp="1" noChangeArrowheads="1"/>
          </p:cNvSpPr>
          <p:nvPr>
            <p:ph type="body" sz="half" idx="1"/>
          </p:nvPr>
        </p:nvSpPr>
        <p:spPr>
          <a:xfrm>
            <a:off x="1642153" y="1227139"/>
            <a:ext cx="4090988" cy="4648200"/>
          </a:xfrm>
        </p:spPr>
        <p:txBody>
          <a:bodyPr>
            <a:normAutofit fontScale="77500" lnSpcReduction="20000"/>
          </a:bodyPr>
          <a:lstStyle/>
          <a:p>
            <a:pPr>
              <a:buFont typeface="Wingdings" pitchFamily="2" charset="2"/>
              <a:buNone/>
            </a:pPr>
            <a:r>
              <a:rPr lang="en-US" sz="2400" dirty="0">
                <a:solidFill>
                  <a:srgbClr val="CC0000"/>
                </a:solidFill>
                <a:ea typeface="ＭＳ Ｐゴシック" pitchFamily="34" charset="-128"/>
              </a:rPr>
              <a:t>RTT (definition):</a:t>
            </a:r>
            <a:r>
              <a:rPr lang="en-US" sz="2400" dirty="0">
                <a:ea typeface="ＭＳ Ｐゴシック" pitchFamily="34" charset="-128"/>
              </a:rPr>
              <a:t> time for a small packet to travel from client to server and back</a:t>
            </a:r>
          </a:p>
          <a:p>
            <a:pPr>
              <a:buFont typeface="Wingdings" pitchFamily="2" charset="2"/>
              <a:buNone/>
            </a:pPr>
            <a:r>
              <a:rPr lang="en-US" sz="2400" dirty="0">
                <a:solidFill>
                  <a:srgbClr val="CC0000"/>
                </a:solidFill>
                <a:ea typeface="ＭＳ Ｐゴシック" pitchFamily="34" charset="-128"/>
              </a:rPr>
              <a:t>HTTP response time:</a:t>
            </a:r>
          </a:p>
          <a:p>
            <a:r>
              <a:rPr lang="en-US" sz="2400" dirty="0">
                <a:ea typeface="ＭＳ Ｐゴシック" pitchFamily="34" charset="-128"/>
              </a:rPr>
              <a:t>one RTT to initiate TCP connection</a:t>
            </a:r>
          </a:p>
          <a:p>
            <a:r>
              <a:rPr lang="en-US" sz="2400" dirty="0">
                <a:ea typeface="ＭＳ Ｐゴシック" pitchFamily="34" charset="-128"/>
              </a:rPr>
              <a:t>one RTT for HTTP request and first few bytes of HTTP response to return</a:t>
            </a:r>
          </a:p>
          <a:p>
            <a:r>
              <a:rPr lang="en-US" sz="2400" dirty="0">
                <a:ea typeface="ＭＳ Ｐゴシック" pitchFamily="34" charset="-128"/>
              </a:rPr>
              <a:t>file transmission time</a:t>
            </a:r>
          </a:p>
          <a:p>
            <a:r>
              <a:rPr lang="en-US" sz="2400" dirty="0">
                <a:ea typeface="ＭＳ Ｐゴシック" pitchFamily="34" charset="-128"/>
              </a:rPr>
              <a:t>non-persistent HTTP response time =   	</a:t>
            </a:r>
          </a:p>
          <a:p>
            <a:pPr lvl="1">
              <a:buFont typeface="Wingdings" pitchFamily="2" charset="2"/>
              <a:buNone/>
            </a:pPr>
            <a:r>
              <a:rPr lang="en-US" dirty="0">
                <a:ea typeface="ＭＳ Ｐゴシック" pitchFamily="34" charset="-128"/>
              </a:rPr>
              <a:t>   2RTT+ file transmission  time</a:t>
            </a:r>
          </a:p>
          <a:p>
            <a:pPr>
              <a:buFont typeface="Wingdings" pitchFamily="2" charset="2"/>
              <a:buNone/>
            </a:pPr>
            <a:endParaRPr lang="en-US" sz="2400" dirty="0">
              <a:ea typeface="ＭＳ Ｐゴシック" pitchFamily="34" charset="-128"/>
            </a:endParaRPr>
          </a:p>
        </p:txBody>
      </p:sp>
      <p:sp>
        <p:nvSpPr>
          <p:cNvPr id="34823" name="Line 15"/>
          <p:cNvSpPr>
            <a:spLocks noChangeShapeType="1"/>
          </p:cNvSpPr>
          <p:nvPr/>
        </p:nvSpPr>
        <p:spPr bwMode="auto">
          <a:xfrm>
            <a:off x="7640638" y="2490788"/>
            <a:ext cx="0" cy="2832100"/>
          </a:xfrm>
          <a:prstGeom prst="line">
            <a:avLst/>
          </a:prstGeom>
          <a:noFill/>
          <a:ln w="9525">
            <a:solidFill>
              <a:srgbClr val="FF0000"/>
            </a:solidFill>
            <a:prstDash val="sysDot"/>
            <a:round/>
            <a:headEnd/>
            <a:tailEnd type="triangle" w="med" len="med"/>
          </a:ln>
        </p:spPr>
        <p:txBody>
          <a:bodyPr wrap="none" anchor="ctr"/>
          <a:lstStyle/>
          <a:p>
            <a:endParaRPr lang="en-US"/>
          </a:p>
        </p:txBody>
      </p:sp>
      <p:sp>
        <p:nvSpPr>
          <p:cNvPr id="34824" name="Line 16"/>
          <p:cNvSpPr>
            <a:spLocks noChangeShapeType="1"/>
          </p:cNvSpPr>
          <p:nvPr/>
        </p:nvSpPr>
        <p:spPr bwMode="auto">
          <a:xfrm>
            <a:off x="9331325" y="2484438"/>
            <a:ext cx="0" cy="2881312"/>
          </a:xfrm>
          <a:prstGeom prst="line">
            <a:avLst/>
          </a:prstGeom>
          <a:noFill/>
          <a:ln w="9525">
            <a:solidFill>
              <a:srgbClr val="FF0000"/>
            </a:solidFill>
            <a:prstDash val="sysDot"/>
            <a:round/>
            <a:headEnd/>
            <a:tailEnd type="triangle" w="med" len="med"/>
          </a:ln>
        </p:spPr>
        <p:txBody>
          <a:bodyPr wrap="none" anchor="ctr"/>
          <a:lstStyle/>
          <a:p>
            <a:endParaRPr lang="en-US"/>
          </a:p>
        </p:txBody>
      </p:sp>
      <p:sp>
        <p:nvSpPr>
          <p:cNvPr id="34825" name="Line 17"/>
          <p:cNvSpPr>
            <a:spLocks noChangeShapeType="1"/>
          </p:cNvSpPr>
          <p:nvPr/>
        </p:nvSpPr>
        <p:spPr bwMode="auto">
          <a:xfrm>
            <a:off x="7654925" y="2722564"/>
            <a:ext cx="1684338" cy="390525"/>
          </a:xfrm>
          <a:prstGeom prst="line">
            <a:avLst/>
          </a:prstGeom>
          <a:noFill/>
          <a:ln w="9525">
            <a:solidFill>
              <a:schemeClr val="tx1"/>
            </a:solidFill>
            <a:round/>
            <a:headEnd/>
            <a:tailEnd type="triangle" w="med" len="med"/>
          </a:ln>
        </p:spPr>
        <p:txBody>
          <a:bodyPr wrap="none" anchor="ctr"/>
          <a:lstStyle/>
          <a:p>
            <a:endParaRPr lang="en-US"/>
          </a:p>
        </p:txBody>
      </p:sp>
      <p:sp>
        <p:nvSpPr>
          <p:cNvPr id="34826" name="Line 18"/>
          <p:cNvSpPr>
            <a:spLocks noChangeShapeType="1"/>
          </p:cNvSpPr>
          <p:nvPr/>
        </p:nvSpPr>
        <p:spPr bwMode="auto">
          <a:xfrm flipH="1">
            <a:off x="7640639" y="3160714"/>
            <a:ext cx="1673225" cy="403225"/>
          </a:xfrm>
          <a:prstGeom prst="line">
            <a:avLst/>
          </a:prstGeom>
          <a:noFill/>
          <a:ln w="9525">
            <a:solidFill>
              <a:schemeClr val="tx1"/>
            </a:solidFill>
            <a:round/>
            <a:headEnd/>
            <a:tailEnd type="triangle" w="med" len="med"/>
          </a:ln>
        </p:spPr>
        <p:txBody>
          <a:bodyPr wrap="none" anchor="ctr"/>
          <a:lstStyle/>
          <a:p>
            <a:endParaRPr lang="en-US"/>
          </a:p>
        </p:txBody>
      </p:sp>
      <p:sp>
        <p:nvSpPr>
          <p:cNvPr id="34827" name="Line 19"/>
          <p:cNvSpPr>
            <a:spLocks noChangeShapeType="1"/>
          </p:cNvSpPr>
          <p:nvPr/>
        </p:nvSpPr>
        <p:spPr bwMode="auto">
          <a:xfrm>
            <a:off x="7648575" y="3668714"/>
            <a:ext cx="1684338" cy="390525"/>
          </a:xfrm>
          <a:prstGeom prst="line">
            <a:avLst/>
          </a:prstGeom>
          <a:noFill/>
          <a:ln w="9525">
            <a:solidFill>
              <a:schemeClr val="tx1"/>
            </a:solidFill>
            <a:round/>
            <a:headEnd/>
            <a:tailEnd type="triangle" w="med" len="med"/>
          </a:ln>
        </p:spPr>
        <p:txBody>
          <a:bodyPr wrap="none" anchor="ctr"/>
          <a:lstStyle/>
          <a:p>
            <a:endParaRPr lang="en-US"/>
          </a:p>
        </p:txBody>
      </p:sp>
      <p:sp>
        <p:nvSpPr>
          <p:cNvPr id="34828" name="Line 20"/>
          <p:cNvSpPr>
            <a:spLocks noChangeShapeType="1"/>
          </p:cNvSpPr>
          <p:nvPr/>
        </p:nvSpPr>
        <p:spPr bwMode="auto">
          <a:xfrm flipH="1">
            <a:off x="7664451" y="4151313"/>
            <a:ext cx="1673225" cy="379412"/>
          </a:xfrm>
          <a:prstGeom prst="line">
            <a:avLst/>
          </a:prstGeom>
          <a:noFill/>
          <a:ln w="127000">
            <a:solidFill>
              <a:schemeClr val="tx1"/>
            </a:solidFill>
            <a:round/>
            <a:headEnd/>
            <a:tailEnd/>
          </a:ln>
        </p:spPr>
        <p:txBody>
          <a:bodyPr wrap="none" anchor="ctr"/>
          <a:lstStyle/>
          <a:p>
            <a:endParaRPr lang="en-US"/>
          </a:p>
        </p:txBody>
      </p:sp>
      <p:sp>
        <p:nvSpPr>
          <p:cNvPr id="34829" name="AutoShape 21"/>
          <p:cNvSpPr>
            <a:spLocks/>
          </p:cNvSpPr>
          <p:nvPr/>
        </p:nvSpPr>
        <p:spPr bwMode="auto">
          <a:xfrm>
            <a:off x="9410701" y="4067176"/>
            <a:ext cx="74613" cy="182563"/>
          </a:xfrm>
          <a:prstGeom prst="rightBrace">
            <a:avLst>
              <a:gd name="adj1" fmla="val 20390"/>
              <a:gd name="adj2" fmla="val 50000"/>
            </a:avLst>
          </a:prstGeom>
          <a:noFill/>
          <a:ln w="9525">
            <a:solidFill>
              <a:schemeClr val="tx1"/>
            </a:solidFill>
            <a:round/>
            <a:headEnd/>
            <a:tailEnd/>
          </a:ln>
        </p:spPr>
        <p:txBody>
          <a:bodyPr wrap="none" anchor="ctr"/>
          <a:lstStyle/>
          <a:p>
            <a:endParaRPr lang="en-US" sz="2400"/>
          </a:p>
        </p:txBody>
      </p:sp>
      <p:sp>
        <p:nvSpPr>
          <p:cNvPr id="34830" name="Text Box 22"/>
          <p:cNvSpPr txBox="1">
            <a:spLocks noChangeArrowheads="1"/>
          </p:cNvSpPr>
          <p:nvPr/>
        </p:nvSpPr>
        <p:spPr bwMode="auto">
          <a:xfrm>
            <a:off x="9440864" y="3763964"/>
            <a:ext cx="1019831" cy="720197"/>
          </a:xfrm>
          <a:prstGeom prst="rect">
            <a:avLst/>
          </a:prstGeom>
          <a:noFill/>
          <a:ln w="9525">
            <a:noFill/>
            <a:miter lim="800000"/>
            <a:headEnd/>
            <a:tailEnd/>
          </a:ln>
        </p:spPr>
        <p:txBody>
          <a:bodyPr wrap="none">
            <a:spAutoFit/>
          </a:bodyPr>
          <a:lstStyle/>
          <a:p>
            <a:pPr>
              <a:lnSpc>
                <a:spcPct val="85000"/>
              </a:lnSpc>
              <a:spcBef>
                <a:spcPct val="0"/>
              </a:spcBef>
              <a:buClrTx/>
              <a:buSzTx/>
              <a:buFontTx/>
              <a:buNone/>
            </a:pPr>
            <a:r>
              <a:rPr lang="en-US" sz="1600">
                <a:solidFill>
                  <a:srgbClr val="CC0000"/>
                </a:solidFill>
              </a:rPr>
              <a:t>time to </a:t>
            </a:r>
          </a:p>
          <a:p>
            <a:pPr>
              <a:lnSpc>
                <a:spcPct val="85000"/>
              </a:lnSpc>
              <a:spcBef>
                <a:spcPct val="0"/>
              </a:spcBef>
              <a:buClrTx/>
              <a:buSzTx/>
              <a:buFontTx/>
              <a:buNone/>
            </a:pPr>
            <a:r>
              <a:rPr lang="en-US" sz="1600">
                <a:solidFill>
                  <a:srgbClr val="CC0000"/>
                </a:solidFill>
              </a:rPr>
              <a:t>transmit </a:t>
            </a:r>
          </a:p>
          <a:p>
            <a:pPr>
              <a:lnSpc>
                <a:spcPct val="85000"/>
              </a:lnSpc>
              <a:spcBef>
                <a:spcPct val="0"/>
              </a:spcBef>
              <a:buClrTx/>
              <a:buSzTx/>
              <a:buFontTx/>
              <a:buNone/>
            </a:pPr>
            <a:r>
              <a:rPr lang="en-US" sz="1600">
                <a:solidFill>
                  <a:srgbClr val="CC0000"/>
                </a:solidFill>
              </a:rPr>
              <a:t>file</a:t>
            </a:r>
          </a:p>
        </p:txBody>
      </p:sp>
      <p:sp>
        <p:nvSpPr>
          <p:cNvPr id="34831" name="Line 23"/>
          <p:cNvSpPr>
            <a:spLocks noChangeShapeType="1"/>
          </p:cNvSpPr>
          <p:nvPr/>
        </p:nvSpPr>
        <p:spPr bwMode="auto">
          <a:xfrm>
            <a:off x="7250114" y="2697164"/>
            <a:ext cx="390525" cy="1587"/>
          </a:xfrm>
          <a:prstGeom prst="line">
            <a:avLst/>
          </a:prstGeom>
          <a:noFill/>
          <a:ln w="9525">
            <a:solidFill>
              <a:schemeClr val="tx1"/>
            </a:solidFill>
            <a:round/>
            <a:headEnd/>
            <a:tailEnd/>
          </a:ln>
        </p:spPr>
        <p:txBody>
          <a:bodyPr wrap="none" anchor="ctr"/>
          <a:lstStyle/>
          <a:p>
            <a:endParaRPr lang="en-US"/>
          </a:p>
        </p:txBody>
      </p:sp>
      <p:sp>
        <p:nvSpPr>
          <p:cNvPr id="34832" name="Text Box 24"/>
          <p:cNvSpPr txBox="1">
            <a:spLocks noChangeArrowheads="1"/>
          </p:cNvSpPr>
          <p:nvPr/>
        </p:nvSpPr>
        <p:spPr bwMode="auto">
          <a:xfrm>
            <a:off x="6119813" y="2409826"/>
            <a:ext cx="1338828" cy="510909"/>
          </a:xfrm>
          <a:prstGeom prst="rect">
            <a:avLst/>
          </a:prstGeom>
          <a:noFill/>
          <a:ln w="9525">
            <a:noFill/>
            <a:miter lim="800000"/>
            <a:headEnd/>
            <a:tailEnd/>
          </a:ln>
        </p:spPr>
        <p:txBody>
          <a:bodyPr wrap="none">
            <a:spAutoFit/>
          </a:bodyPr>
          <a:lstStyle/>
          <a:p>
            <a:pPr>
              <a:lnSpc>
                <a:spcPct val="85000"/>
              </a:lnSpc>
              <a:spcBef>
                <a:spcPct val="0"/>
              </a:spcBef>
              <a:buClrTx/>
              <a:buSzTx/>
              <a:buFontTx/>
              <a:buNone/>
            </a:pPr>
            <a:r>
              <a:rPr lang="en-US" sz="1600">
                <a:solidFill>
                  <a:srgbClr val="CC0000"/>
                </a:solidFill>
              </a:rPr>
              <a:t>initiate TCP</a:t>
            </a:r>
          </a:p>
          <a:p>
            <a:pPr>
              <a:lnSpc>
                <a:spcPct val="85000"/>
              </a:lnSpc>
              <a:spcBef>
                <a:spcPct val="0"/>
              </a:spcBef>
              <a:buClrTx/>
              <a:buSzTx/>
              <a:buFontTx/>
              <a:buNone/>
            </a:pPr>
            <a:r>
              <a:rPr lang="en-US" sz="1600">
                <a:solidFill>
                  <a:srgbClr val="CC0000"/>
                </a:solidFill>
              </a:rPr>
              <a:t>connection</a:t>
            </a:r>
          </a:p>
        </p:txBody>
      </p:sp>
      <p:sp>
        <p:nvSpPr>
          <p:cNvPr id="34833" name="AutoShape 25"/>
          <p:cNvSpPr>
            <a:spLocks/>
          </p:cNvSpPr>
          <p:nvPr/>
        </p:nvSpPr>
        <p:spPr bwMode="auto">
          <a:xfrm>
            <a:off x="7385050" y="2747964"/>
            <a:ext cx="128588" cy="803275"/>
          </a:xfrm>
          <a:prstGeom prst="leftBrace">
            <a:avLst>
              <a:gd name="adj1" fmla="val 52057"/>
              <a:gd name="adj2" fmla="val 50000"/>
            </a:avLst>
          </a:prstGeom>
          <a:noFill/>
          <a:ln w="9525">
            <a:solidFill>
              <a:schemeClr val="tx1"/>
            </a:solidFill>
            <a:round/>
            <a:headEnd/>
            <a:tailEnd/>
          </a:ln>
        </p:spPr>
        <p:txBody>
          <a:bodyPr wrap="none" anchor="ctr"/>
          <a:lstStyle/>
          <a:p>
            <a:pPr>
              <a:lnSpc>
                <a:spcPct val="85000"/>
              </a:lnSpc>
            </a:pPr>
            <a:endParaRPr lang="en-US" sz="2400"/>
          </a:p>
        </p:txBody>
      </p:sp>
      <p:sp>
        <p:nvSpPr>
          <p:cNvPr id="34834" name="Text Box 26"/>
          <p:cNvSpPr txBox="1">
            <a:spLocks noChangeArrowheads="1"/>
          </p:cNvSpPr>
          <p:nvPr/>
        </p:nvSpPr>
        <p:spPr bwMode="auto">
          <a:xfrm>
            <a:off x="6902450" y="2959101"/>
            <a:ext cx="486030" cy="301621"/>
          </a:xfrm>
          <a:prstGeom prst="rect">
            <a:avLst/>
          </a:prstGeom>
          <a:noFill/>
          <a:ln w="9525">
            <a:noFill/>
            <a:miter lim="800000"/>
            <a:headEnd/>
            <a:tailEnd/>
          </a:ln>
        </p:spPr>
        <p:txBody>
          <a:bodyPr wrap="none">
            <a:spAutoFit/>
          </a:bodyPr>
          <a:lstStyle/>
          <a:p>
            <a:pPr>
              <a:lnSpc>
                <a:spcPct val="85000"/>
              </a:lnSpc>
              <a:spcBef>
                <a:spcPct val="0"/>
              </a:spcBef>
              <a:buClrTx/>
              <a:buSzTx/>
              <a:buFontTx/>
              <a:buNone/>
            </a:pPr>
            <a:r>
              <a:rPr lang="en-US" sz="1600"/>
              <a:t>RTT</a:t>
            </a:r>
          </a:p>
        </p:txBody>
      </p:sp>
      <p:sp>
        <p:nvSpPr>
          <p:cNvPr id="34835" name="Line 27"/>
          <p:cNvSpPr>
            <a:spLocks noChangeShapeType="1"/>
          </p:cNvSpPr>
          <p:nvPr/>
        </p:nvSpPr>
        <p:spPr bwMode="auto">
          <a:xfrm>
            <a:off x="7299326" y="3602038"/>
            <a:ext cx="354013" cy="0"/>
          </a:xfrm>
          <a:prstGeom prst="line">
            <a:avLst/>
          </a:prstGeom>
          <a:noFill/>
          <a:ln w="9525">
            <a:solidFill>
              <a:schemeClr val="tx1"/>
            </a:solidFill>
            <a:round/>
            <a:headEnd/>
            <a:tailEnd/>
          </a:ln>
        </p:spPr>
        <p:txBody>
          <a:bodyPr wrap="none" anchor="ctr"/>
          <a:lstStyle/>
          <a:p>
            <a:endParaRPr lang="en-US"/>
          </a:p>
        </p:txBody>
      </p:sp>
      <p:sp>
        <p:nvSpPr>
          <p:cNvPr id="34836" name="Text Box 28"/>
          <p:cNvSpPr txBox="1">
            <a:spLocks noChangeArrowheads="1"/>
          </p:cNvSpPr>
          <p:nvPr/>
        </p:nvSpPr>
        <p:spPr bwMode="auto">
          <a:xfrm>
            <a:off x="6548439" y="3302001"/>
            <a:ext cx="926857" cy="510909"/>
          </a:xfrm>
          <a:prstGeom prst="rect">
            <a:avLst/>
          </a:prstGeom>
          <a:noFill/>
          <a:ln w="9525">
            <a:noFill/>
            <a:miter lim="800000"/>
            <a:headEnd/>
            <a:tailEnd/>
          </a:ln>
        </p:spPr>
        <p:txBody>
          <a:bodyPr wrap="none">
            <a:spAutoFit/>
          </a:bodyPr>
          <a:lstStyle/>
          <a:p>
            <a:pPr>
              <a:lnSpc>
                <a:spcPct val="85000"/>
              </a:lnSpc>
              <a:spcBef>
                <a:spcPct val="0"/>
              </a:spcBef>
              <a:buClrTx/>
              <a:buSzTx/>
              <a:buFontTx/>
              <a:buNone/>
            </a:pPr>
            <a:r>
              <a:rPr lang="en-US" sz="1600">
                <a:solidFill>
                  <a:srgbClr val="CC0000"/>
                </a:solidFill>
              </a:rPr>
              <a:t>request</a:t>
            </a:r>
          </a:p>
          <a:p>
            <a:pPr>
              <a:lnSpc>
                <a:spcPct val="85000"/>
              </a:lnSpc>
              <a:spcBef>
                <a:spcPct val="0"/>
              </a:spcBef>
              <a:buClrTx/>
              <a:buSzTx/>
              <a:buFontTx/>
              <a:buNone/>
            </a:pPr>
            <a:r>
              <a:rPr lang="en-US" sz="1600">
                <a:solidFill>
                  <a:srgbClr val="CC0000"/>
                </a:solidFill>
              </a:rPr>
              <a:t>file</a:t>
            </a:r>
          </a:p>
        </p:txBody>
      </p:sp>
      <p:sp>
        <p:nvSpPr>
          <p:cNvPr id="34837" name="AutoShape 29"/>
          <p:cNvSpPr>
            <a:spLocks/>
          </p:cNvSpPr>
          <p:nvPr/>
        </p:nvSpPr>
        <p:spPr bwMode="auto">
          <a:xfrm>
            <a:off x="7391400" y="3657601"/>
            <a:ext cx="128588" cy="803275"/>
          </a:xfrm>
          <a:prstGeom prst="leftBrace">
            <a:avLst>
              <a:gd name="adj1" fmla="val 52057"/>
              <a:gd name="adj2" fmla="val 50000"/>
            </a:avLst>
          </a:prstGeom>
          <a:noFill/>
          <a:ln w="9525">
            <a:solidFill>
              <a:schemeClr val="tx1"/>
            </a:solidFill>
            <a:round/>
            <a:headEnd/>
            <a:tailEnd/>
          </a:ln>
        </p:spPr>
        <p:txBody>
          <a:bodyPr wrap="none" anchor="ctr"/>
          <a:lstStyle/>
          <a:p>
            <a:pPr>
              <a:lnSpc>
                <a:spcPct val="85000"/>
              </a:lnSpc>
            </a:pPr>
            <a:endParaRPr lang="en-US" sz="2400"/>
          </a:p>
        </p:txBody>
      </p:sp>
      <p:sp>
        <p:nvSpPr>
          <p:cNvPr id="34838" name="Text Box 30"/>
          <p:cNvSpPr txBox="1">
            <a:spLocks noChangeArrowheads="1"/>
          </p:cNvSpPr>
          <p:nvPr/>
        </p:nvSpPr>
        <p:spPr bwMode="auto">
          <a:xfrm>
            <a:off x="6921500" y="3881439"/>
            <a:ext cx="486030" cy="301621"/>
          </a:xfrm>
          <a:prstGeom prst="rect">
            <a:avLst/>
          </a:prstGeom>
          <a:noFill/>
          <a:ln w="9525">
            <a:noFill/>
            <a:miter lim="800000"/>
            <a:headEnd/>
            <a:tailEnd/>
          </a:ln>
        </p:spPr>
        <p:txBody>
          <a:bodyPr wrap="none">
            <a:spAutoFit/>
          </a:bodyPr>
          <a:lstStyle/>
          <a:p>
            <a:pPr>
              <a:lnSpc>
                <a:spcPct val="85000"/>
              </a:lnSpc>
              <a:spcBef>
                <a:spcPct val="0"/>
              </a:spcBef>
              <a:buClrTx/>
              <a:buSzTx/>
              <a:buFontTx/>
              <a:buNone/>
            </a:pPr>
            <a:r>
              <a:rPr lang="en-US" sz="1600"/>
              <a:t>RTT</a:t>
            </a:r>
          </a:p>
        </p:txBody>
      </p:sp>
      <p:sp>
        <p:nvSpPr>
          <p:cNvPr id="34839" name="Line 35"/>
          <p:cNvSpPr>
            <a:spLocks noChangeShapeType="1"/>
          </p:cNvSpPr>
          <p:nvPr/>
        </p:nvSpPr>
        <p:spPr bwMode="auto">
          <a:xfrm flipH="1">
            <a:off x="7310438" y="4591050"/>
            <a:ext cx="342900" cy="1588"/>
          </a:xfrm>
          <a:prstGeom prst="line">
            <a:avLst/>
          </a:prstGeom>
          <a:noFill/>
          <a:ln w="9525">
            <a:solidFill>
              <a:schemeClr val="tx1"/>
            </a:solidFill>
            <a:round/>
            <a:headEnd/>
            <a:tailEnd/>
          </a:ln>
        </p:spPr>
        <p:txBody>
          <a:bodyPr wrap="none" anchor="ctr"/>
          <a:lstStyle/>
          <a:p>
            <a:endParaRPr lang="en-US"/>
          </a:p>
        </p:txBody>
      </p:sp>
      <p:sp>
        <p:nvSpPr>
          <p:cNvPr id="34840" name="Text Box 36"/>
          <p:cNvSpPr txBox="1">
            <a:spLocks noChangeArrowheads="1"/>
          </p:cNvSpPr>
          <p:nvPr/>
        </p:nvSpPr>
        <p:spPr bwMode="auto">
          <a:xfrm>
            <a:off x="6767513" y="4438651"/>
            <a:ext cx="1075936" cy="510909"/>
          </a:xfrm>
          <a:prstGeom prst="rect">
            <a:avLst/>
          </a:prstGeom>
          <a:noFill/>
          <a:ln w="9525">
            <a:noFill/>
            <a:miter lim="800000"/>
            <a:headEnd/>
            <a:tailEnd/>
          </a:ln>
        </p:spPr>
        <p:txBody>
          <a:bodyPr wrap="none">
            <a:spAutoFit/>
          </a:bodyPr>
          <a:lstStyle/>
          <a:p>
            <a:pPr>
              <a:lnSpc>
                <a:spcPct val="85000"/>
              </a:lnSpc>
              <a:spcBef>
                <a:spcPct val="0"/>
              </a:spcBef>
              <a:buClrTx/>
              <a:buSzTx/>
              <a:buFontTx/>
              <a:buNone/>
            </a:pPr>
            <a:r>
              <a:rPr lang="en-US" sz="1600">
                <a:solidFill>
                  <a:srgbClr val="CC0000"/>
                </a:solidFill>
              </a:rPr>
              <a:t>file</a:t>
            </a:r>
          </a:p>
          <a:p>
            <a:pPr>
              <a:lnSpc>
                <a:spcPct val="85000"/>
              </a:lnSpc>
              <a:spcBef>
                <a:spcPct val="0"/>
              </a:spcBef>
              <a:buClrTx/>
              <a:buSzTx/>
              <a:buFontTx/>
              <a:buNone/>
            </a:pPr>
            <a:r>
              <a:rPr lang="en-US" sz="1600">
                <a:solidFill>
                  <a:srgbClr val="CC0000"/>
                </a:solidFill>
              </a:rPr>
              <a:t>received</a:t>
            </a:r>
          </a:p>
        </p:txBody>
      </p:sp>
      <p:sp>
        <p:nvSpPr>
          <p:cNvPr id="34841" name="Text Box 37"/>
          <p:cNvSpPr txBox="1">
            <a:spLocks noChangeArrowheads="1"/>
          </p:cNvSpPr>
          <p:nvPr/>
        </p:nvSpPr>
        <p:spPr bwMode="auto">
          <a:xfrm>
            <a:off x="7415214" y="5337176"/>
            <a:ext cx="620683" cy="301621"/>
          </a:xfrm>
          <a:prstGeom prst="rect">
            <a:avLst/>
          </a:prstGeom>
          <a:noFill/>
          <a:ln w="9525">
            <a:noFill/>
            <a:miter lim="800000"/>
            <a:headEnd/>
            <a:tailEnd/>
          </a:ln>
        </p:spPr>
        <p:txBody>
          <a:bodyPr wrap="none">
            <a:spAutoFit/>
          </a:bodyPr>
          <a:lstStyle/>
          <a:p>
            <a:pPr>
              <a:lnSpc>
                <a:spcPct val="85000"/>
              </a:lnSpc>
              <a:spcBef>
                <a:spcPct val="0"/>
              </a:spcBef>
              <a:buClrTx/>
              <a:buSzTx/>
              <a:buFontTx/>
              <a:buNone/>
            </a:pPr>
            <a:r>
              <a:rPr lang="en-US" sz="1600"/>
              <a:t>time</a:t>
            </a:r>
          </a:p>
        </p:txBody>
      </p:sp>
      <p:sp>
        <p:nvSpPr>
          <p:cNvPr id="34842" name="Text Box 38"/>
          <p:cNvSpPr txBox="1">
            <a:spLocks noChangeArrowheads="1"/>
          </p:cNvSpPr>
          <p:nvPr/>
        </p:nvSpPr>
        <p:spPr bwMode="auto">
          <a:xfrm>
            <a:off x="9093201" y="5319713"/>
            <a:ext cx="620683" cy="338554"/>
          </a:xfrm>
          <a:prstGeom prst="rect">
            <a:avLst/>
          </a:prstGeom>
          <a:noFill/>
          <a:ln w="9525">
            <a:noFill/>
            <a:miter lim="800000"/>
            <a:headEnd/>
            <a:tailEnd/>
          </a:ln>
        </p:spPr>
        <p:txBody>
          <a:bodyPr wrap="none">
            <a:spAutoFit/>
          </a:bodyPr>
          <a:lstStyle/>
          <a:p>
            <a:pPr>
              <a:spcBef>
                <a:spcPct val="0"/>
              </a:spcBef>
              <a:buClrTx/>
              <a:buSzTx/>
              <a:buFontTx/>
              <a:buNone/>
            </a:pPr>
            <a:r>
              <a:rPr lang="en-US" sz="1600"/>
              <a:t>time</a:t>
            </a:r>
          </a:p>
        </p:txBody>
      </p:sp>
      <p:grpSp>
        <p:nvGrpSpPr>
          <p:cNvPr id="2" name="Group 43"/>
          <p:cNvGrpSpPr>
            <a:grpSpLocks/>
          </p:cNvGrpSpPr>
          <p:nvPr/>
        </p:nvGrpSpPr>
        <p:grpSpPr bwMode="auto">
          <a:xfrm>
            <a:off x="9131301" y="1717676"/>
            <a:ext cx="423863" cy="684213"/>
            <a:chOff x="4140" y="429"/>
            <a:chExt cx="1425" cy="2396"/>
          </a:xfrm>
        </p:grpSpPr>
        <p:sp>
          <p:nvSpPr>
            <p:cNvPr id="34847" name="Freeform 44"/>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34848" name="Rectangle 45"/>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34849" name="Freeform 46"/>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34850" name="Freeform 47"/>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34851" name="Rectangle 48"/>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 name="Group 49"/>
            <p:cNvGrpSpPr>
              <a:grpSpLocks/>
            </p:cNvGrpSpPr>
            <p:nvPr/>
          </p:nvGrpSpPr>
          <p:grpSpPr bwMode="auto">
            <a:xfrm>
              <a:off x="4749" y="668"/>
              <a:ext cx="581" cy="145"/>
              <a:chOff x="614" y="2568"/>
              <a:chExt cx="725" cy="139"/>
            </a:xfrm>
          </p:grpSpPr>
          <p:sp>
            <p:nvSpPr>
              <p:cNvPr id="34877" name="AutoShape 50"/>
              <p:cNvSpPr>
                <a:spLocks noChangeArrowheads="1"/>
              </p:cNvSpPr>
              <p:nvPr/>
            </p:nvSpPr>
            <p:spPr bwMode="auto">
              <a:xfrm>
                <a:off x="613" y="2568"/>
                <a:ext cx="726" cy="139"/>
              </a:xfrm>
              <a:prstGeom prst="roundRect">
                <a:avLst>
                  <a:gd name="adj" fmla="val 50000"/>
                </a:avLst>
              </a:prstGeom>
              <a:solidFill>
                <a:schemeClr val="tx1"/>
              </a:solidFill>
              <a:ln w="9525">
                <a:noFill/>
                <a:round/>
                <a:headEnd/>
                <a:tailEnd/>
              </a:ln>
            </p:spPr>
            <p:txBody>
              <a:bodyPr wrap="none" anchor="ctr"/>
              <a:lstStyle/>
              <a:p>
                <a:endParaRPr lang="en-US"/>
              </a:p>
            </p:txBody>
          </p:sp>
          <p:sp>
            <p:nvSpPr>
              <p:cNvPr id="34878" name="AutoShape 51"/>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34853" name="Rectangle 52"/>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 name="Group 53"/>
            <p:cNvGrpSpPr>
              <a:grpSpLocks/>
            </p:cNvGrpSpPr>
            <p:nvPr/>
          </p:nvGrpSpPr>
          <p:grpSpPr bwMode="auto">
            <a:xfrm>
              <a:off x="4747" y="994"/>
              <a:ext cx="581" cy="134"/>
              <a:chOff x="614" y="2568"/>
              <a:chExt cx="725" cy="139"/>
            </a:xfrm>
          </p:grpSpPr>
          <p:sp>
            <p:nvSpPr>
              <p:cNvPr id="34875" name="AutoShape 54"/>
              <p:cNvSpPr>
                <a:spLocks noChangeArrowheads="1"/>
              </p:cNvSpPr>
              <p:nvPr/>
            </p:nvSpPr>
            <p:spPr bwMode="auto">
              <a:xfrm>
                <a:off x="616" y="2570"/>
                <a:ext cx="726" cy="138"/>
              </a:xfrm>
              <a:prstGeom prst="roundRect">
                <a:avLst>
                  <a:gd name="adj" fmla="val 50000"/>
                </a:avLst>
              </a:prstGeom>
              <a:solidFill>
                <a:schemeClr val="tx1"/>
              </a:solidFill>
              <a:ln w="9525">
                <a:noFill/>
                <a:round/>
                <a:headEnd/>
                <a:tailEnd/>
              </a:ln>
            </p:spPr>
            <p:txBody>
              <a:bodyPr wrap="none" anchor="ctr"/>
              <a:lstStyle/>
              <a:p>
                <a:endParaRPr lang="en-US"/>
              </a:p>
            </p:txBody>
          </p:sp>
          <p:sp>
            <p:nvSpPr>
              <p:cNvPr id="34876" name="AutoShape 55"/>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34855" name="Rectangle 56"/>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4856" name="Rectangle 57"/>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 name="Group 58"/>
            <p:cNvGrpSpPr>
              <a:grpSpLocks/>
            </p:cNvGrpSpPr>
            <p:nvPr/>
          </p:nvGrpSpPr>
          <p:grpSpPr bwMode="auto">
            <a:xfrm>
              <a:off x="4735" y="1627"/>
              <a:ext cx="582" cy="151"/>
              <a:chOff x="614" y="2568"/>
              <a:chExt cx="725" cy="139"/>
            </a:xfrm>
          </p:grpSpPr>
          <p:sp>
            <p:nvSpPr>
              <p:cNvPr id="34873" name="AutoShape 59"/>
              <p:cNvSpPr>
                <a:spLocks noChangeArrowheads="1"/>
              </p:cNvSpPr>
              <p:nvPr/>
            </p:nvSpPr>
            <p:spPr bwMode="auto">
              <a:xfrm>
                <a:off x="611" y="2581"/>
                <a:ext cx="731" cy="128"/>
              </a:xfrm>
              <a:prstGeom prst="roundRect">
                <a:avLst>
                  <a:gd name="adj" fmla="val 50000"/>
                </a:avLst>
              </a:prstGeom>
              <a:solidFill>
                <a:schemeClr val="tx1"/>
              </a:solidFill>
              <a:ln w="9525">
                <a:noFill/>
                <a:round/>
                <a:headEnd/>
                <a:tailEnd/>
              </a:ln>
            </p:spPr>
            <p:txBody>
              <a:bodyPr wrap="none" anchor="ctr"/>
              <a:lstStyle/>
              <a:p>
                <a:endParaRPr lang="en-US"/>
              </a:p>
            </p:txBody>
          </p:sp>
          <p:sp>
            <p:nvSpPr>
              <p:cNvPr id="34874" name="AutoShape 60"/>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34858" name="Freeform 61"/>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6" name="Group 62"/>
            <p:cNvGrpSpPr>
              <a:grpSpLocks/>
            </p:cNvGrpSpPr>
            <p:nvPr/>
          </p:nvGrpSpPr>
          <p:grpSpPr bwMode="auto">
            <a:xfrm>
              <a:off x="4739" y="1327"/>
              <a:ext cx="582" cy="139"/>
              <a:chOff x="614" y="2568"/>
              <a:chExt cx="725" cy="139"/>
            </a:xfrm>
          </p:grpSpPr>
          <p:sp>
            <p:nvSpPr>
              <p:cNvPr id="34871" name="AutoShape 63"/>
              <p:cNvSpPr>
                <a:spLocks noChangeArrowheads="1"/>
              </p:cNvSpPr>
              <p:nvPr/>
            </p:nvSpPr>
            <p:spPr bwMode="auto">
              <a:xfrm>
                <a:off x="612" y="2576"/>
                <a:ext cx="725" cy="139"/>
              </a:xfrm>
              <a:prstGeom prst="roundRect">
                <a:avLst>
                  <a:gd name="adj" fmla="val 50000"/>
                </a:avLst>
              </a:prstGeom>
              <a:solidFill>
                <a:schemeClr val="tx1"/>
              </a:solidFill>
              <a:ln w="9525">
                <a:noFill/>
                <a:round/>
                <a:headEnd/>
                <a:tailEnd/>
              </a:ln>
            </p:spPr>
            <p:txBody>
              <a:bodyPr wrap="none" anchor="ctr"/>
              <a:lstStyle/>
              <a:p>
                <a:endParaRPr lang="en-US"/>
              </a:p>
            </p:txBody>
          </p:sp>
          <p:sp>
            <p:nvSpPr>
              <p:cNvPr id="34872" name="AutoShape 64"/>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34860" name="Rectangle 65"/>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4861" name="Freeform 66"/>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34862" name="Freeform 67"/>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34863" name="Oval 68"/>
            <p:cNvSpPr>
              <a:spLocks noChangeArrowheads="1"/>
            </p:cNvSpPr>
            <p:nvPr/>
          </p:nvSpPr>
          <p:spPr bwMode="auto">
            <a:xfrm>
              <a:off x="5517" y="2614"/>
              <a:ext cx="48" cy="95"/>
            </a:xfrm>
            <a:prstGeom prst="ellipse">
              <a:avLst/>
            </a:prstGeom>
            <a:solidFill>
              <a:srgbClr val="333333"/>
            </a:solidFill>
            <a:ln w="9525">
              <a:noFill/>
              <a:round/>
              <a:headEnd/>
              <a:tailEnd/>
            </a:ln>
          </p:spPr>
          <p:txBody>
            <a:bodyPr wrap="none" anchor="ctr"/>
            <a:lstStyle/>
            <a:p>
              <a:endParaRPr lang="en-US"/>
            </a:p>
          </p:txBody>
        </p:sp>
        <p:sp>
          <p:nvSpPr>
            <p:cNvPr id="34864" name="Freeform 69"/>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34865" name="AutoShape 70"/>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4866" name="AutoShape 71"/>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4867" name="Oval 72"/>
            <p:cNvSpPr>
              <a:spLocks noChangeArrowheads="1"/>
            </p:cNvSpPr>
            <p:nvPr/>
          </p:nvSpPr>
          <p:spPr bwMode="auto">
            <a:xfrm>
              <a:off x="4305" y="2380"/>
              <a:ext cx="160" cy="145"/>
            </a:xfrm>
            <a:prstGeom prst="ellipse">
              <a:avLst/>
            </a:prstGeom>
            <a:solidFill>
              <a:srgbClr val="33CC33"/>
            </a:solidFill>
            <a:ln w="9525">
              <a:noFill/>
              <a:round/>
              <a:headEnd/>
              <a:tailEnd/>
            </a:ln>
          </p:spPr>
          <p:txBody>
            <a:bodyPr wrap="none" anchor="ctr"/>
            <a:lstStyle/>
            <a:p>
              <a:endParaRPr lang="en-US"/>
            </a:p>
          </p:txBody>
        </p:sp>
        <p:sp>
          <p:nvSpPr>
            <p:cNvPr id="34868" name="Oval 73"/>
            <p:cNvSpPr>
              <a:spLocks noChangeArrowheads="1"/>
            </p:cNvSpPr>
            <p:nvPr/>
          </p:nvSpPr>
          <p:spPr bwMode="auto">
            <a:xfrm>
              <a:off x="4487" y="2386"/>
              <a:ext cx="160" cy="139"/>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34869" name="Oval 74"/>
            <p:cNvSpPr>
              <a:spLocks noChangeArrowheads="1"/>
            </p:cNvSpPr>
            <p:nvPr/>
          </p:nvSpPr>
          <p:spPr bwMode="auto">
            <a:xfrm>
              <a:off x="4663" y="2380"/>
              <a:ext cx="155" cy="139"/>
            </a:xfrm>
            <a:prstGeom prst="ellipse">
              <a:avLst/>
            </a:prstGeom>
            <a:solidFill>
              <a:srgbClr val="33CC33"/>
            </a:solidFill>
            <a:ln w="9525">
              <a:noFill/>
              <a:round/>
              <a:headEnd/>
              <a:tailEnd/>
            </a:ln>
          </p:spPr>
          <p:txBody>
            <a:bodyPr wrap="none" anchor="ctr"/>
            <a:lstStyle/>
            <a:p>
              <a:endParaRPr lang="en-US"/>
            </a:p>
          </p:txBody>
        </p:sp>
        <p:sp>
          <p:nvSpPr>
            <p:cNvPr id="34870" name="Rectangle 75"/>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7" name="Group 76"/>
          <p:cNvGrpSpPr>
            <a:grpSpLocks/>
          </p:cNvGrpSpPr>
          <p:nvPr/>
        </p:nvGrpSpPr>
        <p:grpSpPr bwMode="auto">
          <a:xfrm>
            <a:off x="7129463" y="1739901"/>
            <a:ext cx="698500" cy="709613"/>
            <a:chOff x="-44" y="1473"/>
            <a:chExt cx="981" cy="1105"/>
          </a:xfrm>
        </p:grpSpPr>
        <p:pic>
          <p:nvPicPr>
            <p:cNvPr id="34845" name="Picture 7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34846" name="Freeform 7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Tree>
    <p:extLst>
      <p:ext uri="{BB962C8B-B14F-4D97-AF65-F5344CB8AC3E}">
        <p14:creationId xmlns:p14="http://schemas.microsoft.com/office/powerpoint/2010/main" val="4080129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35843" name="Rectangle 8"/>
          <p:cNvSpPr>
            <a:spLocks noGrp="1" noChangeArrowheads="1"/>
          </p:cNvSpPr>
          <p:nvPr>
            <p:ph type="sldNum" sz="quarter" idx="12"/>
          </p:nvPr>
        </p:nvSpPr>
        <p:spPr>
          <a:noFill/>
        </p:spPr>
        <p:txBody>
          <a:bodyPr/>
          <a:lstStyle/>
          <a:p>
            <a:r>
              <a:rPr lang="en-US" dirty="0"/>
              <a:t> </a:t>
            </a:r>
          </a:p>
        </p:txBody>
      </p:sp>
      <p:sp>
        <p:nvSpPr>
          <p:cNvPr id="35844" name="Rectangle 2"/>
          <p:cNvSpPr>
            <a:spLocks noGrp="1" noChangeArrowheads="1"/>
          </p:cNvSpPr>
          <p:nvPr>
            <p:ph type="title"/>
          </p:nvPr>
        </p:nvSpPr>
        <p:spPr>
          <a:xfrm>
            <a:off x="1029765" y="818497"/>
            <a:ext cx="7772400" cy="838200"/>
          </a:xfrm>
        </p:spPr>
        <p:txBody>
          <a:bodyPr/>
          <a:lstStyle/>
          <a:p>
            <a:r>
              <a:rPr lang="en-US" sz="3600" dirty="0">
                <a:ea typeface="ＭＳ Ｐゴシック" pitchFamily="34" charset="-128"/>
              </a:rPr>
              <a:t>Persistent HTTP</a:t>
            </a:r>
            <a:endParaRPr lang="en-US" dirty="0">
              <a:ea typeface="ＭＳ Ｐゴシック" pitchFamily="34" charset="-128"/>
            </a:endParaRPr>
          </a:p>
        </p:txBody>
      </p:sp>
      <p:sp>
        <p:nvSpPr>
          <p:cNvPr id="35845" name="Rectangle 3"/>
          <p:cNvSpPr>
            <a:spLocks noGrp="1" noChangeArrowheads="1"/>
          </p:cNvSpPr>
          <p:nvPr>
            <p:ph type="body" sz="half" idx="1"/>
          </p:nvPr>
        </p:nvSpPr>
        <p:spPr>
          <a:xfrm>
            <a:off x="1335032" y="1438275"/>
            <a:ext cx="3933825" cy="4648200"/>
          </a:xfrm>
        </p:spPr>
        <p:txBody>
          <a:bodyPr/>
          <a:lstStyle/>
          <a:p>
            <a:pPr>
              <a:buFont typeface="Wingdings" pitchFamily="2" charset="2"/>
              <a:buNone/>
            </a:pPr>
            <a:r>
              <a:rPr lang="en-US" i="1" dirty="0">
                <a:solidFill>
                  <a:srgbClr val="CC0000"/>
                </a:solidFill>
                <a:ea typeface="ＭＳ Ｐゴシック" pitchFamily="34" charset="-128"/>
              </a:rPr>
              <a:t>non-persistent HTTP issues:</a:t>
            </a:r>
          </a:p>
          <a:p>
            <a:r>
              <a:rPr lang="en-US" sz="2400" dirty="0">
                <a:ea typeface="ＭＳ Ｐゴシック" pitchFamily="34" charset="-128"/>
              </a:rPr>
              <a:t>requires 2 RTTs per object</a:t>
            </a:r>
          </a:p>
          <a:p>
            <a:r>
              <a:rPr lang="en-US" sz="2400" dirty="0">
                <a:ea typeface="ＭＳ Ｐゴシック" pitchFamily="34" charset="-128"/>
              </a:rPr>
              <a:t>OS overhead for </a:t>
            </a:r>
            <a:r>
              <a:rPr lang="en-US" sz="2400" i="1" dirty="0">
                <a:ea typeface="ＭＳ Ｐゴシック" pitchFamily="34" charset="-128"/>
              </a:rPr>
              <a:t>each</a:t>
            </a:r>
            <a:r>
              <a:rPr lang="en-US" sz="2400" dirty="0">
                <a:ea typeface="ＭＳ Ｐゴシック" pitchFamily="34" charset="-128"/>
              </a:rPr>
              <a:t> TCP connection</a:t>
            </a:r>
          </a:p>
          <a:p>
            <a:r>
              <a:rPr lang="en-US" sz="2400" dirty="0">
                <a:ea typeface="ＭＳ Ｐゴシック" pitchFamily="34" charset="-128"/>
              </a:rPr>
              <a:t>browsers often open parallel TCP connections to fetch referenced objects</a:t>
            </a:r>
          </a:p>
          <a:p>
            <a:pPr>
              <a:buFont typeface="Wingdings" pitchFamily="2" charset="2"/>
              <a:buNone/>
            </a:pPr>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p:txBody>
      </p:sp>
      <p:sp>
        <p:nvSpPr>
          <p:cNvPr id="35846" name="Rectangle 10"/>
          <p:cNvSpPr>
            <a:spLocks noGrp="1" noChangeArrowheads="1"/>
          </p:cNvSpPr>
          <p:nvPr>
            <p:ph type="body" sz="half" idx="2"/>
          </p:nvPr>
        </p:nvSpPr>
        <p:spPr>
          <a:xfrm>
            <a:off x="5969579" y="1413510"/>
            <a:ext cx="3810000" cy="4648200"/>
          </a:xfrm>
        </p:spPr>
        <p:txBody>
          <a:bodyPr>
            <a:normAutofit fontScale="85000" lnSpcReduction="20000"/>
          </a:bodyPr>
          <a:lstStyle/>
          <a:p>
            <a:pPr>
              <a:buFont typeface="Wingdings" pitchFamily="2" charset="2"/>
              <a:buNone/>
            </a:pPr>
            <a:r>
              <a:rPr lang="en-US" i="1" dirty="0">
                <a:solidFill>
                  <a:srgbClr val="CC0000"/>
                </a:solidFill>
                <a:ea typeface="ＭＳ Ｐゴシック" pitchFamily="34" charset="-128"/>
              </a:rPr>
              <a:t>persistent  HTTP:</a:t>
            </a:r>
          </a:p>
          <a:p>
            <a:r>
              <a:rPr lang="en-US" sz="2400" dirty="0">
                <a:ea typeface="ＭＳ Ｐゴシック" pitchFamily="34" charset="-128"/>
              </a:rPr>
              <a:t>server leaves connection open after sending response</a:t>
            </a:r>
          </a:p>
          <a:p>
            <a:r>
              <a:rPr lang="en-US" sz="2400" dirty="0">
                <a:ea typeface="ＭＳ Ｐゴシック" pitchFamily="34" charset="-128"/>
              </a:rPr>
              <a:t>subsequent HTTP messages  between same client/server sent over open connection</a:t>
            </a:r>
          </a:p>
          <a:p>
            <a:r>
              <a:rPr lang="en-US" sz="2400" dirty="0">
                <a:ea typeface="ＭＳ Ｐゴシック" pitchFamily="34" charset="-128"/>
              </a:rPr>
              <a:t>client sends requests as soon as it encounters a referenced object</a:t>
            </a:r>
          </a:p>
          <a:p>
            <a:r>
              <a:rPr lang="en-US" sz="2400" dirty="0">
                <a:ea typeface="ＭＳ Ｐゴシック" pitchFamily="34" charset="-128"/>
              </a:rPr>
              <a:t>as little as one RTT for all the referenced objects</a:t>
            </a:r>
          </a:p>
        </p:txBody>
      </p:sp>
    </p:spTree>
    <p:extLst>
      <p:ext uri="{BB962C8B-B14F-4D97-AF65-F5344CB8AC3E}">
        <p14:creationId xmlns:p14="http://schemas.microsoft.com/office/powerpoint/2010/main" val="2108377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B4947A-C07D-CFBB-3597-B5B76BC12897}"/>
              </a:ext>
            </a:extLst>
          </p:cNvPr>
          <p:cNvSpPr>
            <a:spLocks noGrp="1"/>
          </p:cNvSpPr>
          <p:nvPr>
            <p:ph idx="1"/>
          </p:nvPr>
        </p:nvSpPr>
        <p:spPr>
          <a:xfrm>
            <a:off x="1130270" y="954157"/>
            <a:ext cx="9603275" cy="4512188"/>
          </a:xfrm>
        </p:spPr>
        <p:txBody>
          <a:bodyPr/>
          <a:lstStyle/>
          <a:p>
            <a:r>
              <a:rPr lang="en-IN" dirty="0"/>
              <a:t>Components:</a:t>
            </a:r>
          </a:p>
          <a:p>
            <a:endParaRPr lang="en-IN" dirty="0"/>
          </a:p>
        </p:txBody>
      </p:sp>
      <p:pic>
        <p:nvPicPr>
          <p:cNvPr id="4" name="Picture 2" descr="Data Communications">
            <a:extLst>
              <a:ext uri="{FF2B5EF4-FFF2-40B4-BE49-F238E27FC236}">
                <a16:creationId xmlns:a16="http://schemas.microsoft.com/office/drawing/2014/main" id="{250E7886-3BCB-A399-0F77-86F967354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148" y="1683026"/>
            <a:ext cx="7023652" cy="351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741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050" y="915771"/>
            <a:ext cx="9605635" cy="1059305"/>
          </a:xfrm>
        </p:spPr>
        <p:txBody>
          <a:bodyPr/>
          <a:lstStyle/>
          <a:p>
            <a:r>
              <a:rPr lang="en-IN" b="1" dirty="0"/>
              <a:t>HTTP Message Format</a:t>
            </a:r>
          </a:p>
        </p:txBody>
      </p:sp>
      <p:sp>
        <p:nvSpPr>
          <p:cNvPr id="5" name="Content Placeholder 4"/>
          <p:cNvSpPr>
            <a:spLocks noGrp="1"/>
          </p:cNvSpPr>
          <p:nvPr>
            <p:ph sz="half" idx="1"/>
          </p:nvPr>
        </p:nvSpPr>
        <p:spPr>
          <a:xfrm>
            <a:off x="1129166" y="1587036"/>
            <a:ext cx="4645152" cy="3867341"/>
          </a:xfrm>
          <a:ln>
            <a:solidFill>
              <a:srgbClr val="002060"/>
            </a:solidFill>
          </a:ln>
        </p:spPr>
        <p:txBody>
          <a:bodyPr>
            <a:normAutofit/>
          </a:bodyPr>
          <a:lstStyle/>
          <a:p>
            <a:r>
              <a:rPr lang="en-US" dirty="0">
                <a:ea typeface="ＭＳ Ｐゴシック" pitchFamily="34" charset="-128"/>
              </a:rPr>
              <a:t>Two types of HTTP messages: </a:t>
            </a:r>
            <a:r>
              <a:rPr lang="en-US" i="1" dirty="0">
                <a:solidFill>
                  <a:srgbClr val="CC0000"/>
                </a:solidFill>
                <a:ea typeface="ＭＳ Ｐゴシック" pitchFamily="34" charset="-128"/>
              </a:rPr>
              <a:t>request</a:t>
            </a:r>
            <a:r>
              <a:rPr lang="en-US" dirty="0">
                <a:solidFill>
                  <a:srgbClr val="CC0000"/>
                </a:solidFill>
                <a:ea typeface="ＭＳ Ｐゴシック" pitchFamily="34" charset="-128"/>
              </a:rPr>
              <a:t>, </a:t>
            </a:r>
            <a:r>
              <a:rPr lang="en-US" i="1" dirty="0">
                <a:solidFill>
                  <a:srgbClr val="CC0000"/>
                </a:solidFill>
                <a:ea typeface="ＭＳ Ｐゴシック" pitchFamily="34" charset="-128"/>
              </a:rPr>
              <a:t>response</a:t>
            </a:r>
          </a:p>
          <a:p>
            <a:pPr marL="0" indent="0">
              <a:buNone/>
            </a:pPr>
            <a:r>
              <a:rPr lang="en-IN" dirty="0"/>
              <a:t>HTTP Request Message:</a:t>
            </a:r>
          </a:p>
          <a:p>
            <a:pPr marL="0" indent="0">
              <a:buNone/>
            </a:pPr>
            <a:r>
              <a:rPr lang="en-US" dirty="0"/>
              <a:t>	</a:t>
            </a:r>
            <a:r>
              <a:rPr lang="en-US" sz="1700" dirty="0"/>
              <a:t>GET /</a:t>
            </a:r>
            <a:r>
              <a:rPr lang="en-US" sz="1700" dirty="0" err="1"/>
              <a:t>somedir</a:t>
            </a:r>
            <a:r>
              <a:rPr lang="en-US" sz="1700" dirty="0"/>
              <a:t>/page.html HTTP/1.1 </a:t>
            </a:r>
          </a:p>
          <a:p>
            <a:pPr marL="0" indent="0">
              <a:buNone/>
            </a:pPr>
            <a:r>
              <a:rPr lang="en-US" sz="1700" dirty="0"/>
              <a:t>	Host: www.someschool.edu </a:t>
            </a:r>
          </a:p>
          <a:p>
            <a:pPr marL="0" indent="0">
              <a:buNone/>
            </a:pPr>
            <a:r>
              <a:rPr lang="en-US" sz="1700" dirty="0"/>
              <a:t>	Connection: close </a:t>
            </a:r>
          </a:p>
          <a:p>
            <a:pPr marL="0" indent="0">
              <a:buNone/>
            </a:pPr>
            <a:r>
              <a:rPr lang="en-US" sz="1700" dirty="0"/>
              <a:t>	User-agent: Mozilla/5.0 </a:t>
            </a:r>
          </a:p>
          <a:p>
            <a:pPr marL="0" indent="0">
              <a:buNone/>
            </a:pPr>
            <a:r>
              <a:rPr lang="en-US" sz="1700" dirty="0"/>
              <a:t>	Accept-language: </a:t>
            </a:r>
            <a:r>
              <a:rPr lang="en-US" sz="1700" dirty="0" err="1"/>
              <a:t>fr</a:t>
            </a:r>
            <a:endParaRPr lang="en-IN" sz="1700" dirty="0"/>
          </a:p>
        </p:txBody>
      </p:sp>
      <p:sp>
        <p:nvSpPr>
          <p:cNvPr id="7" name="Text Box 16"/>
          <p:cNvSpPr txBox="1">
            <a:spLocks noGrp="1" noChangeArrowheads="1"/>
          </p:cNvSpPr>
          <p:nvPr>
            <p:ph sz="half" idx="2"/>
          </p:nvPr>
        </p:nvSpPr>
        <p:spPr bwMode="auto">
          <a:xfrm>
            <a:off x="5933869" y="2874150"/>
            <a:ext cx="6112571" cy="2585323"/>
          </a:xfrm>
          <a:prstGeom prst="rect">
            <a:avLst/>
          </a:prstGeom>
          <a:noFill/>
          <a:ln w="9525">
            <a:solidFill>
              <a:srgbClr val="0070C0"/>
            </a:solidFill>
            <a:miter lim="800000"/>
            <a:headEnd/>
            <a:tailEnd/>
          </a:ln>
        </p:spPr>
        <p:txBody>
          <a:bodyPr wrap="none">
            <a:spAutoFit/>
          </a:bodyPr>
          <a:lstStyle/>
          <a:p>
            <a:pPr marL="0" indent="0">
              <a:lnSpc>
                <a:spcPct val="90000"/>
              </a:lnSpc>
              <a:spcBef>
                <a:spcPct val="0"/>
              </a:spcBef>
              <a:buNone/>
            </a:pPr>
            <a:r>
              <a:rPr lang="en-US" sz="1800" b="1" u="sng" dirty="0">
                <a:latin typeface="Courier New" pitchFamily="49" charset="0"/>
              </a:rPr>
              <a:t>GET</a:t>
            </a:r>
            <a:r>
              <a:rPr lang="en-US" sz="1800" b="1" dirty="0">
                <a:latin typeface="Courier New" pitchFamily="49" charset="0"/>
              </a:rPr>
              <a:t> </a:t>
            </a:r>
            <a:r>
              <a:rPr lang="en-US" sz="1800" b="1" u="sng" dirty="0">
                <a:latin typeface="Courier New" pitchFamily="49" charset="0"/>
              </a:rPr>
              <a:t>/index.html</a:t>
            </a:r>
            <a:r>
              <a:rPr lang="en-US" sz="1800" b="1" dirty="0">
                <a:latin typeface="Courier New" pitchFamily="49" charset="0"/>
              </a:rPr>
              <a:t> </a:t>
            </a:r>
            <a:r>
              <a:rPr lang="en-US" sz="1800" b="1" u="sng" dirty="0">
                <a:latin typeface="Courier New" pitchFamily="49" charset="0"/>
              </a:rPr>
              <a:t>HTTP/1.1</a:t>
            </a:r>
            <a:r>
              <a:rPr lang="en-US" sz="1800" b="1" dirty="0">
                <a:latin typeface="Courier New" pitchFamily="49" charset="0"/>
              </a:rPr>
              <a:t>\r\n</a:t>
            </a:r>
          </a:p>
          <a:p>
            <a:pPr marL="0" indent="0">
              <a:lnSpc>
                <a:spcPct val="90000"/>
              </a:lnSpc>
              <a:spcBef>
                <a:spcPct val="0"/>
              </a:spcBef>
              <a:buNone/>
            </a:pPr>
            <a:r>
              <a:rPr lang="en-US" sz="1800" b="1" dirty="0">
                <a:latin typeface="Courier New" pitchFamily="49" charset="0"/>
              </a:rPr>
              <a:t>Host: www-net.cs.umass.edu\r\n</a:t>
            </a:r>
          </a:p>
          <a:p>
            <a:pPr marL="0" indent="0">
              <a:lnSpc>
                <a:spcPct val="90000"/>
              </a:lnSpc>
              <a:spcBef>
                <a:spcPct val="0"/>
              </a:spcBef>
              <a:buNone/>
            </a:pPr>
            <a:r>
              <a:rPr lang="en-US" sz="1800" b="1" dirty="0">
                <a:latin typeface="Courier New" pitchFamily="49" charset="0"/>
              </a:rPr>
              <a:t>User-Agent: Firefox/3.6.10\r\n</a:t>
            </a:r>
          </a:p>
          <a:p>
            <a:pPr marL="0" indent="0">
              <a:lnSpc>
                <a:spcPct val="90000"/>
              </a:lnSpc>
              <a:spcBef>
                <a:spcPct val="0"/>
              </a:spcBef>
              <a:buNone/>
            </a:pPr>
            <a:r>
              <a:rPr lang="en-US" sz="1800" b="1" dirty="0">
                <a:latin typeface="Courier New" pitchFamily="49" charset="0"/>
              </a:rPr>
              <a:t>Accept: text/</a:t>
            </a:r>
            <a:r>
              <a:rPr lang="en-US" sz="1800" b="1" dirty="0" err="1">
                <a:latin typeface="Courier New" pitchFamily="49" charset="0"/>
              </a:rPr>
              <a:t>html,application</a:t>
            </a:r>
            <a:r>
              <a:rPr lang="en-US" sz="1800" b="1" dirty="0">
                <a:latin typeface="Courier New" pitchFamily="49" charset="0"/>
              </a:rPr>
              <a:t>/</a:t>
            </a:r>
            <a:r>
              <a:rPr lang="en-US" sz="1800" b="1" dirty="0" err="1">
                <a:latin typeface="Courier New" pitchFamily="49" charset="0"/>
              </a:rPr>
              <a:t>xhtml+xml</a:t>
            </a:r>
            <a:r>
              <a:rPr lang="en-US" sz="1800" b="1" dirty="0">
                <a:latin typeface="Courier New" pitchFamily="49" charset="0"/>
              </a:rPr>
              <a:t>\r\n</a:t>
            </a:r>
          </a:p>
          <a:p>
            <a:pPr marL="0" indent="0">
              <a:lnSpc>
                <a:spcPct val="90000"/>
              </a:lnSpc>
              <a:spcBef>
                <a:spcPct val="0"/>
              </a:spcBef>
              <a:buNone/>
            </a:pPr>
            <a:r>
              <a:rPr lang="en-US" sz="1800" b="1" dirty="0">
                <a:latin typeface="Courier New" pitchFamily="49" charset="0"/>
              </a:rPr>
              <a:t>Accept-Language: </a:t>
            </a:r>
            <a:r>
              <a:rPr lang="en-US" sz="1800" b="1" dirty="0" err="1">
                <a:latin typeface="Courier New" pitchFamily="49" charset="0"/>
              </a:rPr>
              <a:t>en-us,en;q</a:t>
            </a:r>
            <a:r>
              <a:rPr lang="en-US" sz="1800" b="1" dirty="0">
                <a:latin typeface="Courier New" pitchFamily="49" charset="0"/>
              </a:rPr>
              <a:t>=0.5\r\n</a:t>
            </a:r>
          </a:p>
          <a:p>
            <a:pPr marL="0" indent="0">
              <a:lnSpc>
                <a:spcPct val="90000"/>
              </a:lnSpc>
              <a:spcBef>
                <a:spcPct val="0"/>
              </a:spcBef>
              <a:buNone/>
            </a:pPr>
            <a:r>
              <a:rPr lang="en-US" sz="1800" b="1" dirty="0">
                <a:latin typeface="Courier New" pitchFamily="49" charset="0"/>
              </a:rPr>
              <a:t>Accept-Encoding: </a:t>
            </a:r>
            <a:r>
              <a:rPr lang="en-US" sz="1800" b="1" dirty="0" err="1">
                <a:latin typeface="Courier New" pitchFamily="49" charset="0"/>
              </a:rPr>
              <a:t>gzip,deflate</a:t>
            </a:r>
            <a:r>
              <a:rPr lang="en-US" sz="1800" b="1" dirty="0">
                <a:latin typeface="Courier New" pitchFamily="49" charset="0"/>
              </a:rPr>
              <a:t>\r\n</a:t>
            </a:r>
          </a:p>
          <a:p>
            <a:pPr marL="0" indent="0">
              <a:lnSpc>
                <a:spcPct val="90000"/>
              </a:lnSpc>
              <a:spcBef>
                <a:spcPct val="0"/>
              </a:spcBef>
              <a:buNone/>
            </a:pPr>
            <a:r>
              <a:rPr lang="en-US" sz="1800" b="1" dirty="0">
                <a:latin typeface="Courier New" pitchFamily="49" charset="0"/>
              </a:rPr>
              <a:t>Accept-Charset: ISO-8859-1,utf-8;q=0.7\r\n</a:t>
            </a:r>
          </a:p>
          <a:p>
            <a:pPr marL="0" indent="0">
              <a:lnSpc>
                <a:spcPct val="90000"/>
              </a:lnSpc>
              <a:spcBef>
                <a:spcPct val="0"/>
              </a:spcBef>
              <a:buNone/>
            </a:pPr>
            <a:r>
              <a:rPr lang="en-US" sz="1800" b="1" dirty="0">
                <a:latin typeface="Courier New" pitchFamily="49" charset="0"/>
              </a:rPr>
              <a:t>Keep-Alive: 115\r\n</a:t>
            </a:r>
          </a:p>
          <a:p>
            <a:pPr marL="0" indent="0">
              <a:lnSpc>
                <a:spcPct val="90000"/>
              </a:lnSpc>
              <a:spcBef>
                <a:spcPct val="0"/>
              </a:spcBef>
              <a:buNone/>
            </a:pPr>
            <a:r>
              <a:rPr lang="en-US" sz="1800" b="1" dirty="0">
                <a:latin typeface="Courier New" pitchFamily="49" charset="0"/>
              </a:rPr>
              <a:t>Connection: keep-alive\r\n</a:t>
            </a:r>
          </a:p>
          <a:p>
            <a:pPr marL="0" indent="0">
              <a:lnSpc>
                <a:spcPct val="90000"/>
              </a:lnSpc>
              <a:spcBef>
                <a:spcPct val="0"/>
              </a:spcBef>
              <a:buNone/>
            </a:pPr>
            <a:r>
              <a:rPr lang="en-US" sz="1800" b="1" dirty="0">
                <a:latin typeface="Courier New" pitchFamily="49" charset="0"/>
              </a:rPr>
              <a:t>\r\n</a:t>
            </a:r>
          </a:p>
        </p:txBody>
      </p:sp>
      <p:sp>
        <p:nvSpPr>
          <p:cNvPr id="8" name="Text Box 5"/>
          <p:cNvSpPr txBox="1">
            <a:spLocks noChangeArrowheads="1"/>
          </p:cNvSpPr>
          <p:nvPr/>
        </p:nvSpPr>
        <p:spPr bwMode="auto">
          <a:xfrm>
            <a:off x="145355" y="2874150"/>
            <a:ext cx="1470274" cy="369332"/>
          </a:xfrm>
          <a:prstGeom prst="rect">
            <a:avLst/>
          </a:prstGeom>
          <a:noFill/>
          <a:ln w="9525">
            <a:noFill/>
            <a:miter lim="800000"/>
            <a:headEnd/>
            <a:tailEnd/>
          </a:ln>
        </p:spPr>
        <p:txBody>
          <a:bodyPr wrap="none">
            <a:spAutoFit/>
          </a:bodyPr>
          <a:lstStyle/>
          <a:p>
            <a:pPr>
              <a:spcBef>
                <a:spcPct val="0"/>
              </a:spcBef>
              <a:buClrTx/>
              <a:buSzTx/>
              <a:buFontTx/>
              <a:buNone/>
            </a:pPr>
            <a:r>
              <a:rPr lang="en-US" dirty="0">
                <a:solidFill>
                  <a:srgbClr val="000099"/>
                </a:solidFill>
              </a:rPr>
              <a:t>request line</a:t>
            </a:r>
          </a:p>
        </p:txBody>
      </p:sp>
      <p:sp>
        <p:nvSpPr>
          <p:cNvPr id="9" name="Line 6"/>
          <p:cNvSpPr>
            <a:spLocks noChangeShapeType="1"/>
          </p:cNvSpPr>
          <p:nvPr/>
        </p:nvSpPr>
        <p:spPr bwMode="auto">
          <a:xfrm>
            <a:off x="1615629" y="3058816"/>
            <a:ext cx="449839" cy="93175"/>
          </a:xfrm>
          <a:prstGeom prst="line">
            <a:avLst/>
          </a:prstGeom>
          <a:noFill/>
          <a:ln w="19050">
            <a:solidFill>
              <a:srgbClr val="000099"/>
            </a:solidFill>
            <a:round/>
            <a:headEnd/>
            <a:tailEnd type="triangle" w="med" len="med"/>
          </a:ln>
        </p:spPr>
        <p:txBody>
          <a:bodyPr wrap="none" anchor="ctr"/>
          <a:lstStyle/>
          <a:p>
            <a:endParaRPr lang="en-US"/>
          </a:p>
        </p:txBody>
      </p:sp>
      <p:sp>
        <p:nvSpPr>
          <p:cNvPr id="6" name="Left Brace 5"/>
          <p:cNvSpPr/>
          <p:nvPr/>
        </p:nvSpPr>
        <p:spPr>
          <a:xfrm>
            <a:off x="1742739" y="3517751"/>
            <a:ext cx="236668" cy="15491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3600" dirty="0"/>
          </a:p>
        </p:txBody>
      </p:sp>
      <p:sp>
        <p:nvSpPr>
          <p:cNvPr id="10" name="TextBox 9"/>
          <p:cNvSpPr txBox="1"/>
          <p:nvPr/>
        </p:nvSpPr>
        <p:spPr>
          <a:xfrm>
            <a:off x="380782" y="3884265"/>
            <a:ext cx="1333948" cy="646331"/>
          </a:xfrm>
          <a:prstGeom prst="rect">
            <a:avLst/>
          </a:prstGeom>
          <a:noFill/>
        </p:spPr>
        <p:txBody>
          <a:bodyPr wrap="square" rtlCol="0">
            <a:spAutoFit/>
          </a:bodyPr>
          <a:lstStyle/>
          <a:p>
            <a:r>
              <a:rPr lang="en-US" dirty="0">
                <a:solidFill>
                  <a:srgbClr val="002060"/>
                </a:solidFill>
              </a:rPr>
              <a:t>Header Lines</a:t>
            </a:r>
            <a:endParaRPr lang="en-IN" dirty="0">
              <a:solidFill>
                <a:srgbClr val="002060"/>
              </a:solidFill>
            </a:endParaRPr>
          </a:p>
        </p:txBody>
      </p:sp>
      <p:cxnSp>
        <p:nvCxnSpPr>
          <p:cNvPr id="12" name="Straight Connector 11"/>
          <p:cNvCxnSpPr/>
          <p:nvPr/>
        </p:nvCxnSpPr>
        <p:spPr>
          <a:xfrm flipV="1">
            <a:off x="6260781" y="2443198"/>
            <a:ext cx="0" cy="430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260951" y="2366682"/>
            <a:ext cx="0" cy="50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75576" y="2155632"/>
            <a:ext cx="1108207" cy="307777"/>
          </a:xfrm>
          <a:prstGeom prst="rect">
            <a:avLst/>
          </a:prstGeom>
          <a:noFill/>
        </p:spPr>
        <p:txBody>
          <a:bodyPr wrap="square" rtlCol="0">
            <a:spAutoFit/>
          </a:bodyPr>
          <a:lstStyle/>
          <a:p>
            <a:r>
              <a:rPr lang="en-US" sz="1400" b="1" dirty="0">
                <a:solidFill>
                  <a:srgbClr val="002060"/>
                </a:solidFill>
              </a:rPr>
              <a:t>Method</a:t>
            </a:r>
            <a:endParaRPr lang="en-IN" sz="1400" b="1" dirty="0">
              <a:solidFill>
                <a:srgbClr val="002060"/>
              </a:solidFill>
            </a:endParaRPr>
          </a:p>
        </p:txBody>
      </p:sp>
      <p:cxnSp>
        <p:nvCxnSpPr>
          <p:cNvPr id="17" name="Straight Arrow Connector 16"/>
          <p:cNvCxnSpPr/>
          <p:nvPr/>
        </p:nvCxnSpPr>
        <p:spPr>
          <a:xfrm flipH="1" flipV="1">
            <a:off x="7368988" y="2405829"/>
            <a:ext cx="10758" cy="468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890902" y="1101321"/>
            <a:ext cx="824260" cy="10156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dirty="0">
                <a:solidFill>
                  <a:schemeClr val="accent5"/>
                </a:solidFill>
              </a:rPr>
              <a:t>GET</a:t>
            </a:r>
          </a:p>
          <a:p>
            <a:r>
              <a:rPr lang="en-US" sz="1200" dirty="0">
                <a:solidFill>
                  <a:schemeClr val="accent5"/>
                </a:solidFill>
              </a:rPr>
              <a:t>POST</a:t>
            </a:r>
          </a:p>
          <a:p>
            <a:r>
              <a:rPr lang="en-US" sz="1200" dirty="0">
                <a:solidFill>
                  <a:schemeClr val="accent5"/>
                </a:solidFill>
              </a:rPr>
              <a:t>HEAD</a:t>
            </a:r>
          </a:p>
          <a:p>
            <a:r>
              <a:rPr lang="en-US" sz="1200" dirty="0">
                <a:solidFill>
                  <a:schemeClr val="accent5"/>
                </a:solidFill>
              </a:rPr>
              <a:t>PUT</a:t>
            </a:r>
          </a:p>
          <a:p>
            <a:r>
              <a:rPr lang="en-US" sz="1200" dirty="0">
                <a:solidFill>
                  <a:schemeClr val="accent5"/>
                </a:solidFill>
              </a:rPr>
              <a:t>DELETE</a:t>
            </a:r>
            <a:endParaRPr lang="en-IN" sz="1200" dirty="0">
              <a:solidFill>
                <a:schemeClr val="accent5"/>
              </a:solidFill>
            </a:endParaRPr>
          </a:p>
        </p:txBody>
      </p:sp>
      <p:sp>
        <p:nvSpPr>
          <p:cNvPr id="19" name="TextBox 18"/>
          <p:cNvSpPr txBox="1"/>
          <p:nvPr/>
        </p:nvSpPr>
        <p:spPr>
          <a:xfrm>
            <a:off x="7085041" y="2079679"/>
            <a:ext cx="699247" cy="369332"/>
          </a:xfrm>
          <a:prstGeom prst="rect">
            <a:avLst/>
          </a:prstGeom>
          <a:noFill/>
        </p:spPr>
        <p:txBody>
          <a:bodyPr wrap="square" rtlCol="0">
            <a:spAutoFit/>
          </a:bodyPr>
          <a:lstStyle/>
          <a:p>
            <a:r>
              <a:rPr lang="en-US" b="1" dirty="0"/>
              <a:t>URL</a:t>
            </a:r>
            <a:endParaRPr lang="en-IN" b="1" dirty="0"/>
          </a:p>
        </p:txBody>
      </p:sp>
      <p:cxnSp>
        <p:nvCxnSpPr>
          <p:cNvPr id="21" name="Straight Arrow Connector 20"/>
          <p:cNvCxnSpPr/>
          <p:nvPr/>
        </p:nvCxnSpPr>
        <p:spPr>
          <a:xfrm flipH="1" flipV="1">
            <a:off x="8788998" y="2405829"/>
            <a:ext cx="10758" cy="468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401722" y="2043516"/>
            <a:ext cx="1032733" cy="369332"/>
          </a:xfrm>
          <a:prstGeom prst="rect">
            <a:avLst/>
          </a:prstGeom>
          <a:noFill/>
        </p:spPr>
        <p:txBody>
          <a:bodyPr wrap="square" rtlCol="0">
            <a:spAutoFit/>
          </a:bodyPr>
          <a:lstStyle/>
          <a:p>
            <a:r>
              <a:rPr lang="en-US" b="1" dirty="0"/>
              <a:t>Version</a:t>
            </a:r>
            <a:endParaRPr lang="en-IN" b="1" dirty="0"/>
          </a:p>
        </p:txBody>
      </p:sp>
    </p:spTree>
    <p:extLst>
      <p:ext uri="{BB962C8B-B14F-4D97-AF65-F5344CB8AC3E}">
        <p14:creationId xmlns:p14="http://schemas.microsoft.com/office/powerpoint/2010/main" val="17347491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37893" name="Rectangle 2"/>
          <p:cNvSpPr>
            <a:spLocks noGrp="1" noChangeArrowheads="1"/>
          </p:cNvSpPr>
          <p:nvPr>
            <p:ph type="title"/>
          </p:nvPr>
        </p:nvSpPr>
        <p:spPr>
          <a:xfrm>
            <a:off x="937491" y="851319"/>
            <a:ext cx="8780443" cy="915153"/>
          </a:xfrm>
        </p:spPr>
        <p:txBody>
          <a:bodyPr/>
          <a:lstStyle/>
          <a:p>
            <a:r>
              <a:rPr lang="en-US" sz="3600" dirty="0">
                <a:ea typeface="ＭＳ Ｐゴシック" pitchFamily="34" charset="-128"/>
              </a:rPr>
              <a:t>HTTP request message: general format</a:t>
            </a:r>
            <a:endParaRPr lang="en-US" dirty="0">
              <a:ea typeface="ＭＳ Ｐゴシック" pitchFamily="34" charset="-128"/>
            </a:endParaRPr>
          </a:p>
        </p:txBody>
      </p:sp>
      <p:sp>
        <p:nvSpPr>
          <p:cNvPr id="37894" name="Text Box 9"/>
          <p:cNvSpPr txBox="1">
            <a:spLocks noChangeArrowheads="1"/>
          </p:cNvSpPr>
          <p:nvPr/>
        </p:nvSpPr>
        <p:spPr bwMode="auto">
          <a:xfrm>
            <a:off x="8491539" y="1662114"/>
            <a:ext cx="1021433" cy="590931"/>
          </a:xfrm>
          <a:prstGeom prst="rect">
            <a:avLst/>
          </a:prstGeom>
          <a:solidFill>
            <a:schemeClr val="bg1"/>
          </a:solidFill>
          <a:ln w="9525">
            <a:noFill/>
            <a:miter lim="800000"/>
            <a:headEnd/>
            <a:tailEnd/>
          </a:ln>
        </p:spPr>
        <p:txBody>
          <a:bodyPr wrap="none">
            <a:spAutoFit/>
          </a:bodyPr>
          <a:lstStyle/>
          <a:p>
            <a:pPr marL="342900" indent="-342900">
              <a:lnSpc>
                <a:spcPct val="90000"/>
              </a:lnSpc>
              <a:spcBef>
                <a:spcPct val="0"/>
              </a:spcBef>
            </a:pPr>
            <a:r>
              <a:rPr lang="en-US">
                <a:solidFill>
                  <a:srgbClr val="CC0000"/>
                </a:solidFill>
              </a:rPr>
              <a:t>request</a:t>
            </a:r>
          </a:p>
          <a:p>
            <a:pPr marL="342900" indent="-342900">
              <a:lnSpc>
                <a:spcPct val="90000"/>
              </a:lnSpc>
              <a:spcBef>
                <a:spcPct val="0"/>
              </a:spcBef>
            </a:pPr>
            <a:r>
              <a:rPr lang="en-US">
                <a:solidFill>
                  <a:srgbClr val="CC0000"/>
                </a:solidFill>
              </a:rPr>
              <a:t>line</a:t>
            </a:r>
          </a:p>
        </p:txBody>
      </p:sp>
      <p:sp>
        <p:nvSpPr>
          <p:cNvPr id="37895" name="Text Box 11"/>
          <p:cNvSpPr txBox="1">
            <a:spLocks noChangeArrowheads="1"/>
          </p:cNvSpPr>
          <p:nvPr/>
        </p:nvSpPr>
        <p:spPr bwMode="auto">
          <a:xfrm>
            <a:off x="8486776" y="2678114"/>
            <a:ext cx="1011815" cy="590931"/>
          </a:xfrm>
          <a:prstGeom prst="rect">
            <a:avLst/>
          </a:prstGeom>
          <a:solidFill>
            <a:schemeClr val="bg1"/>
          </a:solidFill>
          <a:ln w="9525">
            <a:noFill/>
            <a:miter lim="800000"/>
            <a:headEnd/>
            <a:tailEnd/>
          </a:ln>
        </p:spPr>
        <p:txBody>
          <a:bodyPr wrap="none">
            <a:spAutoFit/>
          </a:bodyPr>
          <a:lstStyle/>
          <a:p>
            <a:pPr marL="342900" indent="-342900">
              <a:lnSpc>
                <a:spcPct val="90000"/>
              </a:lnSpc>
              <a:spcBef>
                <a:spcPct val="0"/>
              </a:spcBef>
            </a:pPr>
            <a:r>
              <a:rPr lang="en-US">
                <a:solidFill>
                  <a:srgbClr val="CC0000"/>
                </a:solidFill>
              </a:rPr>
              <a:t>header</a:t>
            </a:r>
          </a:p>
          <a:p>
            <a:pPr marL="342900" indent="-342900">
              <a:lnSpc>
                <a:spcPct val="90000"/>
              </a:lnSpc>
              <a:spcBef>
                <a:spcPct val="0"/>
              </a:spcBef>
            </a:pPr>
            <a:r>
              <a:rPr lang="en-US">
                <a:solidFill>
                  <a:srgbClr val="CC0000"/>
                </a:solidFill>
              </a:rPr>
              <a:t>lines</a:t>
            </a:r>
          </a:p>
        </p:txBody>
      </p:sp>
      <p:sp>
        <p:nvSpPr>
          <p:cNvPr id="37896" name="Rectangle 12"/>
          <p:cNvSpPr>
            <a:spLocks noChangeArrowheads="1"/>
          </p:cNvSpPr>
          <p:nvPr/>
        </p:nvSpPr>
        <p:spPr bwMode="auto">
          <a:xfrm>
            <a:off x="8102601" y="2247901"/>
            <a:ext cx="346075" cy="1819275"/>
          </a:xfrm>
          <a:prstGeom prst="rect">
            <a:avLst/>
          </a:prstGeom>
          <a:noFill/>
          <a:ln w="19050">
            <a:solidFill>
              <a:srgbClr val="CC0000"/>
            </a:solidFill>
            <a:miter lim="800000"/>
            <a:headEnd/>
            <a:tailEnd/>
          </a:ln>
        </p:spPr>
        <p:txBody>
          <a:bodyPr wrap="none" anchor="ctr"/>
          <a:lstStyle/>
          <a:p>
            <a:endParaRPr lang="en-US"/>
          </a:p>
        </p:txBody>
      </p:sp>
      <p:sp>
        <p:nvSpPr>
          <p:cNvPr id="37897" name="Rectangle 13"/>
          <p:cNvSpPr>
            <a:spLocks noChangeArrowheads="1"/>
          </p:cNvSpPr>
          <p:nvPr/>
        </p:nvSpPr>
        <p:spPr bwMode="auto">
          <a:xfrm>
            <a:off x="7969251" y="2197101"/>
            <a:ext cx="290513" cy="2017713"/>
          </a:xfrm>
          <a:prstGeom prst="rect">
            <a:avLst/>
          </a:prstGeom>
          <a:solidFill>
            <a:schemeClr val="bg1"/>
          </a:solidFill>
          <a:ln w="9525">
            <a:noFill/>
            <a:miter lim="800000"/>
            <a:headEnd/>
            <a:tailEnd/>
          </a:ln>
        </p:spPr>
        <p:txBody>
          <a:bodyPr wrap="none" anchor="ctr"/>
          <a:lstStyle/>
          <a:p>
            <a:endParaRPr lang="en-US"/>
          </a:p>
        </p:txBody>
      </p:sp>
      <p:sp>
        <p:nvSpPr>
          <p:cNvPr id="37898" name="Rectangle 15"/>
          <p:cNvSpPr>
            <a:spLocks noChangeArrowheads="1"/>
          </p:cNvSpPr>
          <p:nvPr/>
        </p:nvSpPr>
        <p:spPr bwMode="auto">
          <a:xfrm>
            <a:off x="8337550" y="4303714"/>
            <a:ext cx="712788" cy="1216025"/>
          </a:xfrm>
          <a:prstGeom prst="rect">
            <a:avLst/>
          </a:prstGeom>
          <a:solidFill>
            <a:schemeClr val="bg1"/>
          </a:solidFill>
          <a:ln w="9525">
            <a:noFill/>
            <a:miter lim="800000"/>
            <a:headEnd/>
            <a:tailEnd/>
          </a:ln>
        </p:spPr>
        <p:txBody>
          <a:bodyPr wrap="none" anchor="ctr"/>
          <a:lstStyle/>
          <a:p>
            <a:endParaRPr lang="en-US"/>
          </a:p>
        </p:txBody>
      </p:sp>
      <p:sp>
        <p:nvSpPr>
          <p:cNvPr id="37899" name="Text Box 16"/>
          <p:cNvSpPr txBox="1">
            <a:spLocks noChangeArrowheads="1"/>
          </p:cNvSpPr>
          <p:nvPr/>
        </p:nvSpPr>
        <p:spPr bwMode="auto">
          <a:xfrm>
            <a:off x="8488364" y="4868863"/>
            <a:ext cx="774571" cy="341632"/>
          </a:xfrm>
          <a:prstGeom prst="rect">
            <a:avLst/>
          </a:prstGeom>
          <a:solidFill>
            <a:schemeClr val="bg1"/>
          </a:solidFill>
          <a:ln w="9525">
            <a:noFill/>
            <a:miter lim="800000"/>
            <a:headEnd/>
            <a:tailEnd/>
          </a:ln>
        </p:spPr>
        <p:txBody>
          <a:bodyPr wrap="none">
            <a:spAutoFit/>
          </a:bodyPr>
          <a:lstStyle/>
          <a:p>
            <a:pPr marL="342900" indent="-342900">
              <a:lnSpc>
                <a:spcPct val="90000"/>
              </a:lnSpc>
              <a:spcBef>
                <a:spcPct val="0"/>
              </a:spcBef>
            </a:pPr>
            <a:r>
              <a:rPr lang="en-US">
                <a:solidFill>
                  <a:srgbClr val="CC0000"/>
                </a:solidFill>
              </a:rPr>
              <a:t>body</a:t>
            </a:r>
          </a:p>
        </p:txBody>
      </p:sp>
      <p:sp>
        <p:nvSpPr>
          <p:cNvPr id="37900" name="Rectangle 20"/>
          <p:cNvSpPr>
            <a:spLocks noChangeArrowheads="1"/>
          </p:cNvSpPr>
          <p:nvPr/>
        </p:nvSpPr>
        <p:spPr bwMode="auto">
          <a:xfrm>
            <a:off x="2667000" y="1698625"/>
            <a:ext cx="5638800" cy="446088"/>
          </a:xfrm>
          <a:prstGeom prst="rect">
            <a:avLst/>
          </a:prstGeom>
          <a:noFill/>
          <a:ln w="19050">
            <a:solidFill>
              <a:schemeClr val="tx1"/>
            </a:solidFill>
            <a:miter lim="800000"/>
            <a:headEnd/>
            <a:tailEnd/>
          </a:ln>
        </p:spPr>
        <p:txBody>
          <a:bodyPr wrap="none" anchor="ctr"/>
          <a:lstStyle/>
          <a:p>
            <a:endParaRPr lang="en-US"/>
          </a:p>
        </p:txBody>
      </p:sp>
      <p:sp>
        <p:nvSpPr>
          <p:cNvPr id="37901" name="Line 22"/>
          <p:cNvSpPr>
            <a:spLocks noChangeShapeType="1"/>
          </p:cNvSpPr>
          <p:nvPr/>
        </p:nvSpPr>
        <p:spPr bwMode="auto">
          <a:xfrm>
            <a:off x="3975100" y="1701800"/>
            <a:ext cx="0" cy="438150"/>
          </a:xfrm>
          <a:prstGeom prst="line">
            <a:avLst/>
          </a:prstGeom>
          <a:noFill/>
          <a:ln w="19050">
            <a:solidFill>
              <a:schemeClr val="tx1"/>
            </a:solidFill>
            <a:round/>
            <a:headEnd/>
            <a:tailEnd/>
          </a:ln>
        </p:spPr>
        <p:txBody>
          <a:bodyPr/>
          <a:lstStyle/>
          <a:p>
            <a:endParaRPr lang="en-US"/>
          </a:p>
        </p:txBody>
      </p:sp>
      <p:sp>
        <p:nvSpPr>
          <p:cNvPr id="37902" name="Line 23"/>
          <p:cNvSpPr>
            <a:spLocks noChangeShapeType="1"/>
          </p:cNvSpPr>
          <p:nvPr/>
        </p:nvSpPr>
        <p:spPr bwMode="auto">
          <a:xfrm>
            <a:off x="4419600" y="1701800"/>
            <a:ext cx="0" cy="438150"/>
          </a:xfrm>
          <a:prstGeom prst="line">
            <a:avLst/>
          </a:prstGeom>
          <a:noFill/>
          <a:ln w="19050">
            <a:solidFill>
              <a:schemeClr val="tx1"/>
            </a:solidFill>
            <a:round/>
            <a:headEnd/>
            <a:tailEnd/>
          </a:ln>
        </p:spPr>
        <p:txBody>
          <a:bodyPr/>
          <a:lstStyle/>
          <a:p>
            <a:endParaRPr lang="en-US"/>
          </a:p>
        </p:txBody>
      </p:sp>
      <p:sp>
        <p:nvSpPr>
          <p:cNvPr id="37903" name="Line 24"/>
          <p:cNvSpPr>
            <a:spLocks noChangeShapeType="1"/>
          </p:cNvSpPr>
          <p:nvPr/>
        </p:nvSpPr>
        <p:spPr bwMode="auto">
          <a:xfrm>
            <a:off x="5727700" y="1701800"/>
            <a:ext cx="0" cy="438150"/>
          </a:xfrm>
          <a:prstGeom prst="line">
            <a:avLst/>
          </a:prstGeom>
          <a:noFill/>
          <a:ln w="19050">
            <a:solidFill>
              <a:schemeClr val="tx1"/>
            </a:solidFill>
            <a:round/>
            <a:headEnd/>
            <a:tailEnd/>
          </a:ln>
        </p:spPr>
        <p:txBody>
          <a:bodyPr/>
          <a:lstStyle/>
          <a:p>
            <a:endParaRPr lang="en-US"/>
          </a:p>
        </p:txBody>
      </p:sp>
      <p:sp>
        <p:nvSpPr>
          <p:cNvPr id="37904" name="Line 25"/>
          <p:cNvSpPr>
            <a:spLocks noChangeShapeType="1"/>
          </p:cNvSpPr>
          <p:nvPr/>
        </p:nvSpPr>
        <p:spPr bwMode="auto">
          <a:xfrm>
            <a:off x="6153150" y="1695450"/>
            <a:ext cx="0" cy="438150"/>
          </a:xfrm>
          <a:prstGeom prst="line">
            <a:avLst/>
          </a:prstGeom>
          <a:noFill/>
          <a:ln w="19050">
            <a:solidFill>
              <a:schemeClr val="tx1"/>
            </a:solidFill>
            <a:round/>
            <a:headEnd/>
            <a:tailEnd/>
          </a:ln>
        </p:spPr>
        <p:txBody>
          <a:bodyPr/>
          <a:lstStyle/>
          <a:p>
            <a:endParaRPr lang="en-US"/>
          </a:p>
        </p:txBody>
      </p:sp>
      <p:sp>
        <p:nvSpPr>
          <p:cNvPr id="37905" name="Line 26"/>
          <p:cNvSpPr>
            <a:spLocks noChangeShapeType="1"/>
          </p:cNvSpPr>
          <p:nvPr/>
        </p:nvSpPr>
        <p:spPr bwMode="auto">
          <a:xfrm>
            <a:off x="7454900" y="1701800"/>
            <a:ext cx="0" cy="438150"/>
          </a:xfrm>
          <a:prstGeom prst="line">
            <a:avLst/>
          </a:prstGeom>
          <a:noFill/>
          <a:ln w="19050">
            <a:solidFill>
              <a:schemeClr val="tx1"/>
            </a:solidFill>
            <a:round/>
            <a:headEnd/>
            <a:tailEnd/>
          </a:ln>
        </p:spPr>
        <p:txBody>
          <a:bodyPr/>
          <a:lstStyle/>
          <a:p>
            <a:endParaRPr lang="en-US"/>
          </a:p>
        </p:txBody>
      </p:sp>
      <p:sp>
        <p:nvSpPr>
          <p:cNvPr id="37906" name="Line 27"/>
          <p:cNvSpPr>
            <a:spLocks noChangeShapeType="1"/>
          </p:cNvSpPr>
          <p:nvPr/>
        </p:nvSpPr>
        <p:spPr bwMode="auto">
          <a:xfrm>
            <a:off x="7893050" y="1701800"/>
            <a:ext cx="0" cy="438150"/>
          </a:xfrm>
          <a:prstGeom prst="line">
            <a:avLst/>
          </a:prstGeom>
          <a:noFill/>
          <a:ln w="19050">
            <a:solidFill>
              <a:schemeClr val="tx1"/>
            </a:solidFill>
            <a:round/>
            <a:headEnd/>
            <a:tailEnd/>
          </a:ln>
        </p:spPr>
        <p:txBody>
          <a:bodyPr/>
          <a:lstStyle/>
          <a:p>
            <a:endParaRPr lang="en-US"/>
          </a:p>
        </p:txBody>
      </p:sp>
      <p:sp>
        <p:nvSpPr>
          <p:cNvPr id="37907" name="Text Box 28"/>
          <p:cNvSpPr txBox="1">
            <a:spLocks noChangeArrowheads="1"/>
          </p:cNvSpPr>
          <p:nvPr/>
        </p:nvSpPr>
        <p:spPr bwMode="auto">
          <a:xfrm>
            <a:off x="2790826" y="1725613"/>
            <a:ext cx="1080745" cy="369332"/>
          </a:xfrm>
          <a:prstGeom prst="rect">
            <a:avLst/>
          </a:prstGeom>
          <a:noFill/>
          <a:ln w="9525">
            <a:noFill/>
            <a:miter lim="800000"/>
            <a:headEnd/>
            <a:tailEnd/>
          </a:ln>
        </p:spPr>
        <p:txBody>
          <a:bodyPr wrap="none">
            <a:spAutoFit/>
          </a:bodyPr>
          <a:lstStyle/>
          <a:p>
            <a:pPr marL="342900" indent="-342900"/>
            <a:r>
              <a:rPr lang="en-US">
                <a:solidFill>
                  <a:srgbClr val="000099"/>
                </a:solidFill>
              </a:rPr>
              <a:t>method</a:t>
            </a:r>
          </a:p>
        </p:txBody>
      </p:sp>
      <p:sp>
        <p:nvSpPr>
          <p:cNvPr id="37908" name="Text Box 29"/>
          <p:cNvSpPr txBox="1">
            <a:spLocks noChangeArrowheads="1"/>
          </p:cNvSpPr>
          <p:nvPr/>
        </p:nvSpPr>
        <p:spPr bwMode="auto">
          <a:xfrm>
            <a:off x="3952875" y="1706563"/>
            <a:ext cx="431528" cy="369332"/>
          </a:xfrm>
          <a:prstGeom prst="rect">
            <a:avLst/>
          </a:prstGeom>
          <a:noFill/>
          <a:ln w="9525">
            <a:noFill/>
            <a:miter lim="800000"/>
            <a:headEnd/>
            <a:tailEnd/>
          </a:ln>
        </p:spPr>
        <p:txBody>
          <a:bodyPr wrap="none">
            <a:spAutoFit/>
          </a:bodyPr>
          <a:lstStyle/>
          <a:p>
            <a:pPr marL="342900" indent="-342900"/>
            <a:r>
              <a:rPr lang="en-US"/>
              <a:t>sp</a:t>
            </a:r>
          </a:p>
        </p:txBody>
      </p:sp>
      <p:sp>
        <p:nvSpPr>
          <p:cNvPr id="37909" name="Text Box 30"/>
          <p:cNvSpPr txBox="1">
            <a:spLocks noChangeArrowheads="1"/>
          </p:cNvSpPr>
          <p:nvPr/>
        </p:nvSpPr>
        <p:spPr bwMode="auto">
          <a:xfrm>
            <a:off x="5718175" y="1712913"/>
            <a:ext cx="431528" cy="369332"/>
          </a:xfrm>
          <a:prstGeom prst="rect">
            <a:avLst/>
          </a:prstGeom>
          <a:noFill/>
          <a:ln w="9525">
            <a:noFill/>
            <a:miter lim="800000"/>
            <a:headEnd/>
            <a:tailEnd/>
          </a:ln>
        </p:spPr>
        <p:txBody>
          <a:bodyPr wrap="none">
            <a:spAutoFit/>
          </a:bodyPr>
          <a:lstStyle/>
          <a:p>
            <a:pPr marL="342900" indent="-342900"/>
            <a:r>
              <a:rPr lang="en-US"/>
              <a:t>sp</a:t>
            </a:r>
          </a:p>
        </p:txBody>
      </p:sp>
      <p:sp>
        <p:nvSpPr>
          <p:cNvPr id="37910" name="Text Box 31"/>
          <p:cNvSpPr txBox="1">
            <a:spLocks noChangeArrowheads="1"/>
          </p:cNvSpPr>
          <p:nvPr/>
        </p:nvSpPr>
        <p:spPr bwMode="auto">
          <a:xfrm>
            <a:off x="7470775" y="1719263"/>
            <a:ext cx="402674" cy="369332"/>
          </a:xfrm>
          <a:prstGeom prst="rect">
            <a:avLst/>
          </a:prstGeom>
          <a:noFill/>
          <a:ln w="9525">
            <a:noFill/>
            <a:miter lim="800000"/>
            <a:headEnd/>
            <a:tailEnd/>
          </a:ln>
        </p:spPr>
        <p:txBody>
          <a:bodyPr wrap="none">
            <a:spAutoFit/>
          </a:bodyPr>
          <a:lstStyle/>
          <a:p>
            <a:pPr marL="342900" indent="-342900"/>
            <a:r>
              <a:rPr lang="en-US"/>
              <a:t>cr</a:t>
            </a:r>
          </a:p>
        </p:txBody>
      </p:sp>
      <p:sp>
        <p:nvSpPr>
          <p:cNvPr id="37911" name="Text Box 32"/>
          <p:cNvSpPr txBox="1">
            <a:spLocks noChangeArrowheads="1"/>
          </p:cNvSpPr>
          <p:nvPr/>
        </p:nvSpPr>
        <p:spPr bwMode="auto">
          <a:xfrm>
            <a:off x="7940675" y="1730375"/>
            <a:ext cx="303288" cy="369332"/>
          </a:xfrm>
          <a:prstGeom prst="rect">
            <a:avLst/>
          </a:prstGeom>
          <a:noFill/>
          <a:ln w="9525">
            <a:noFill/>
            <a:miter lim="800000"/>
            <a:headEnd/>
            <a:tailEnd/>
          </a:ln>
        </p:spPr>
        <p:txBody>
          <a:bodyPr wrap="none">
            <a:spAutoFit/>
          </a:bodyPr>
          <a:lstStyle/>
          <a:p>
            <a:pPr marL="342900" indent="-342900"/>
            <a:r>
              <a:rPr lang="en-US"/>
              <a:t>lf</a:t>
            </a:r>
          </a:p>
        </p:txBody>
      </p:sp>
      <p:sp>
        <p:nvSpPr>
          <p:cNvPr id="37912" name="Text Box 33"/>
          <p:cNvSpPr txBox="1">
            <a:spLocks noChangeArrowheads="1"/>
          </p:cNvSpPr>
          <p:nvPr/>
        </p:nvSpPr>
        <p:spPr bwMode="auto">
          <a:xfrm>
            <a:off x="6308726" y="1712913"/>
            <a:ext cx="960519" cy="369332"/>
          </a:xfrm>
          <a:prstGeom prst="rect">
            <a:avLst/>
          </a:prstGeom>
          <a:noFill/>
          <a:ln w="9525">
            <a:noFill/>
            <a:miter lim="800000"/>
            <a:headEnd/>
            <a:tailEnd/>
          </a:ln>
        </p:spPr>
        <p:txBody>
          <a:bodyPr wrap="none">
            <a:spAutoFit/>
          </a:bodyPr>
          <a:lstStyle/>
          <a:p>
            <a:pPr marL="342900" indent="-342900"/>
            <a:r>
              <a:rPr lang="en-US">
                <a:solidFill>
                  <a:srgbClr val="000099"/>
                </a:solidFill>
              </a:rPr>
              <a:t>version</a:t>
            </a:r>
          </a:p>
        </p:txBody>
      </p:sp>
      <p:sp>
        <p:nvSpPr>
          <p:cNvPr id="37913" name="Text Box 34"/>
          <p:cNvSpPr txBox="1">
            <a:spLocks noChangeArrowheads="1"/>
          </p:cNvSpPr>
          <p:nvPr/>
        </p:nvSpPr>
        <p:spPr bwMode="auto">
          <a:xfrm>
            <a:off x="4683126" y="1725613"/>
            <a:ext cx="582211" cy="369332"/>
          </a:xfrm>
          <a:prstGeom prst="rect">
            <a:avLst/>
          </a:prstGeom>
          <a:noFill/>
          <a:ln w="9525">
            <a:noFill/>
            <a:miter lim="800000"/>
            <a:headEnd/>
            <a:tailEnd/>
          </a:ln>
        </p:spPr>
        <p:txBody>
          <a:bodyPr wrap="none">
            <a:spAutoFit/>
          </a:bodyPr>
          <a:lstStyle/>
          <a:p>
            <a:pPr marL="342900" indent="-342900"/>
            <a:r>
              <a:rPr lang="en-US">
                <a:solidFill>
                  <a:srgbClr val="000099"/>
                </a:solidFill>
              </a:rPr>
              <a:t>URL</a:t>
            </a:r>
          </a:p>
        </p:txBody>
      </p:sp>
      <p:grpSp>
        <p:nvGrpSpPr>
          <p:cNvPr id="2" name="Group 45"/>
          <p:cNvGrpSpPr>
            <a:grpSpLocks/>
          </p:cNvGrpSpPr>
          <p:nvPr/>
        </p:nvGrpSpPr>
        <p:grpSpPr bwMode="auto">
          <a:xfrm>
            <a:off x="2667000" y="2143125"/>
            <a:ext cx="4565650" cy="446088"/>
            <a:chOff x="192" y="1894"/>
            <a:chExt cx="2876" cy="281"/>
          </a:xfrm>
        </p:grpSpPr>
        <p:sp>
          <p:nvSpPr>
            <p:cNvPr id="37950" name="Rectangle 35"/>
            <p:cNvSpPr>
              <a:spLocks noChangeArrowheads="1"/>
            </p:cNvSpPr>
            <p:nvPr/>
          </p:nvSpPr>
          <p:spPr bwMode="auto">
            <a:xfrm>
              <a:off x="192" y="1894"/>
              <a:ext cx="2876" cy="281"/>
            </a:xfrm>
            <a:prstGeom prst="rect">
              <a:avLst/>
            </a:prstGeom>
            <a:noFill/>
            <a:ln w="19050">
              <a:solidFill>
                <a:schemeClr val="tx1"/>
              </a:solidFill>
              <a:miter lim="800000"/>
              <a:headEnd/>
              <a:tailEnd/>
            </a:ln>
          </p:spPr>
          <p:txBody>
            <a:bodyPr wrap="none" anchor="ctr"/>
            <a:lstStyle/>
            <a:p>
              <a:endParaRPr lang="en-US"/>
            </a:p>
          </p:txBody>
        </p:sp>
        <p:sp>
          <p:nvSpPr>
            <p:cNvPr id="37951" name="Line 36"/>
            <p:cNvSpPr>
              <a:spLocks noChangeShapeType="1"/>
            </p:cNvSpPr>
            <p:nvPr/>
          </p:nvSpPr>
          <p:spPr bwMode="auto">
            <a:xfrm>
              <a:off x="1700" y="1896"/>
              <a:ext cx="0" cy="276"/>
            </a:xfrm>
            <a:prstGeom prst="line">
              <a:avLst/>
            </a:prstGeom>
            <a:noFill/>
            <a:ln w="19050">
              <a:solidFill>
                <a:schemeClr val="tx1"/>
              </a:solidFill>
              <a:round/>
              <a:headEnd/>
              <a:tailEnd/>
            </a:ln>
          </p:spPr>
          <p:txBody>
            <a:bodyPr/>
            <a:lstStyle/>
            <a:p>
              <a:endParaRPr lang="en-US"/>
            </a:p>
          </p:txBody>
        </p:sp>
        <p:sp>
          <p:nvSpPr>
            <p:cNvPr id="37952" name="Line 37"/>
            <p:cNvSpPr>
              <a:spLocks noChangeShapeType="1"/>
            </p:cNvSpPr>
            <p:nvPr/>
          </p:nvSpPr>
          <p:spPr bwMode="auto">
            <a:xfrm>
              <a:off x="1832" y="1896"/>
              <a:ext cx="0" cy="276"/>
            </a:xfrm>
            <a:prstGeom prst="line">
              <a:avLst/>
            </a:prstGeom>
            <a:noFill/>
            <a:ln w="19050">
              <a:solidFill>
                <a:schemeClr val="tx1"/>
              </a:solidFill>
              <a:round/>
              <a:headEnd/>
              <a:tailEnd/>
            </a:ln>
          </p:spPr>
          <p:txBody>
            <a:bodyPr/>
            <a:lstStyle/>
            <a:p>
              <a:endParaRPr lang="en-US"/>
            </a:p>
          </p:txBody>
        </p:sp>
        <p:sp>
          <p:nvSpPr>
            <p:cNvPr id="37953" name="Line 39"/>
            <p:cNvSpPr>
              <a:spLocks noChangeShapeType="1"/>
            </p:cNvSpPr>
            <p:nvPr/>
          </p:nvSpPr>
          <p:spPr bwMode="auto">
            <a:xfrm>
              <a:off x="2528" y="1896"/>
              <a:ext cx="0" cy="276"/>
            </a:xfrm>
            <a:prstGeom prst="line">
              <a:avLst/>
            </a:prstGeom>
            <a:noFill/>
            <a:ln w="19050">
              <a:solidFill>
                <a:schemeClr val="tx1"/>
              </a:solidFill>
              <a:round/>
              <a:headEnd/>
              <a:tailEnd/>
            </a:ln>
          </p:spPr>
          <p:txBody>
            <a:bodyPr/>
            <a:lstStyle/>
            <a:p>
              <a:endParaRPr lang="en-US"/>
            </a:p>
          </p:txBody>
        </p:sp>
        <p:sp>
          <p:nvSpPr>
            <p:cNvPr id="37954" name="Line 40"/>
            <p:cNvSpPr>
              <a:spLocks noChangeShapeType="1"/>
            </p:cNvSpPr>
            <p:nvPr/>
          </p:nvSpPr>
          <p:spPr bwMode="auto">
            <a:xfrm>
              <a:off x="2804" y="1896"/>
              <a:ext cx="0" cy="276"/>
            </a:xfrm>
            <a:prstGeom prst="line">
              <a:avLst/>
            </a:prstGeom>
            <a:noFill/>
            <a:ln w="19050">
              <a:solidFill>
                <a:schemeClr val="tx1"/>
              </a:solidFill>
              <a:round/>
              <a:headEnd/>
              <a:tailEnd/>
            </a:ln>
          </p:spPr>
          <p:txBody>
            <a:bodyPr/>
            <a:lstStyle/>
            <a:p>
              <a:endParaRPr lang="en-US"/>
            </a:p>
          </p:txBody>
        </p:sp>
        <p:sp>
          <p:nvSpPr>
            <p:cNvPr id="37955" name="Text Box 41"/>
            <p:cNvSpPr txBox="1">
              <a:spLocks noChangeArrowheads="1"/>
            </p:cNvSpPr>
            <p:nvPr/>
          </p:nvSpPr>
          <p:spPr bwMode="auto">
            <a:xfrm>
              <a:off x="2538" y="1907"/>
              <a:ext cx="254" cy="233"/>
            </a:xfrm>
            <a:prstGeom prst="rect">
              <a:avLst/>
            </a:prstGeom>
            <a:noFill/>
            <a:ln w="9525">
              <a:noFill/>
              <a:miter lim="800000"/>
              <a:headEnd/>
              <a:tailEnd/>
            </a:ln>
          </p:spPr>
          <p:txBody>
            <a:bodyPr wrap="none">
              <a:spAutoFit/>
            </a:bodyPr>
            <a:lstStyle/>
            <a:p>
              <a:pPr marL="342900" indent="-342900"/>
              <a:r>
                <a:rPr lang="en-US"/>
                <a:t>cr</a:t>
              </a:r>
            </a:p>
          </p:txBody>
        </p:sp>
        <p:sp>
          <p:nvSpPr>
            <p:cNvPr id="37956" name="Text Box 42"/>
            <p:cNvSpPr txBox="1">
              <a:spLocks noChangeArrowheads="1"/>
            </p:cNvSpPr>
            <p:nvPr/>
          </p:nvSpPr>
          <p:spPr bwMode="auto">
            <a:xfrm>
              <a:off x="2834" y="1914"/>
              <a:ext cx="191" cy="233"/>
            </a:xfrm>
            <a:prstGeom prst="rect">
              <a:avLst/>
            </a:prstGeom>
            <a:noFill/>
            <a:ln w="9525">
              <a:noFill/>
              <a:miter lim="800000"/>
              <a:headEnd/>
              <a:tailEnd/>
            </a:ln>
          </p:spPr>
          <p:txBody>
            <a:bodyPr wrap="none">
              <a:spAutoFit/>
            </a:bodyPr>
            <a:lstStyle/>
            <a:p>
              <a:pPr marL="342900" indent="-342900"/>
              <a:r>
                <a:rPr lang="en-US"/>
                <a:t>lf</a:t>
              </a:r>
            </a:p>
          </p:txBody>
        </p:sp>
        <p:sp>
          <p:nvSpPr>
            <p:cNvPr id="37957" name="Text Box 43"/>
            <p:cNvSpPr txBox="1">
              <a:spLocks noChangeArrowheads="1"/>
            </p:cNvSpPr>
            <p:nvPr/>
          </p:nvSpPr>
          <p:spPr bwMode="auto">
            <a:xfrm>
              <a:off x="1922" y="1895"/>
              <a:ext cx="509" cy="233"/>
            </a:xfrm>
            <a:prstGeom prst="rect">
              <a:avLst/>
            </a:prstGeom>
            <a:noFill/>
            <a:ln w="9525">
              <a:noFill/>
              <a:miter lim="800000"/>
              <a:headEnd/>
              <a:tailEnd/>
            </a:ln>
          </p:spPr>
          <p:txBody>
            <a:bodyPr wrap="none">
              <a:spAutoFit/>
            </a:bodyPr>
            <a:lstStyle/>
            <a:p>
              <a:pPr marL="342900" indent="-342900"/>
              <a:r>
                <a:rPr lang="en-US">
                  <a:solidFill>
                    <a:srgbClr val="000099"/>
                  </a:solidFill>
                </a:rPr>
                <a:t>value</a:t>
              </a:r>
            </a:p>
          </p:txBody>
        </p:sp>
        <p:sp>
          <p:nvSpPr>
            <p:cNvPr id="37958" name="Text Box 44"/>
            <p:cNvSpPr txBox="1">
              <a:spLocks noChangeArrowheads="1"/>
            </p:cNvSpPr>
            <p:nvPr/>
          </p:nvSpPr>
          <p:spPr bwMode="auto">
            <a:xfrm>
              <a:off x="246" y="1903"/>
              <a:ext cx="1436" cy="233"/>
            </a:xfrm>
            <a:prstGeom prst="rect">
              <a:avLst/>
            </a:prstGeom>
            <a:noFill/>
            <a:ln w="9525">
              <a:noFill/>
              <a:miter lim="800000"/>
              <a:headEnd/>
              <a:tailEnd/>
            </a:ln>
          </p:spPr>
          <p:txBody>
            <a:bodyPr wrap="none">
              <a:spAutoFit/>
            </a:bodyPr>
            <a:lstStyle/>
            <a:p>
              <a:pPr marL="342900" indent="-342900"/>
              <a:r>
                <a:rPr lang="en-US">
                  <a:solidFill>
                    <a:srgbClr val="000099"/>
                  </a:solidFill>
                </a:rPr>
                <a:t>header field name</a:t>
              </a:r>
            </a:p>
          </p:txBody>
        </p:sp>
      </p:grpSp>
      <p:grpSp>
        <p:nvGrpSpPr>
          <p:cNvPr id="3" name="Group 46"/>
          <p:cNvGrpSpPr>
            <a:grpSpLocks/>
          </p:cNvGrpSpPr>
          <p:nvPr/>
        </p:nvGrpSpPr>
        <p:grpSpPr bwMode="auto">
          <a:xfrm>
            <a:off x="2663825" y="3619500"/>
            <a:ext cx="4565650" cy="446088"/>
            <a:chOff x="192" y="1894"/>
            <a:chExt cx="2876" cy="281"/>
          </a:xfrm>
        </p:grpSpPr>
        <p:sp>
          <p:nvSpPr>
            <p:cNvPr id="37941" name="Rectangle 47"/>
            <p:cNvSpPr>
              <a:spLocks noChangeArrowheads="1"/>
            </p:cNvSpPr>
            <p:nvPr/>
          </p:nvSpPr>
          <p:spPr bwMode="auto">
            <a:xfrm>
              <a:off x="192" y="1894"/>
              <a:ext cx="2876" cy="281"/>
            </a:xfrm>
            <a:prstGeom prst="rect">
              <a:avLst/>
            </a:prstGeom>
            <a:noFill/>
            <a:ln w="19050">
              <a:solidFill>
                <a:schemeClr val="tx1"/>
              </a:solidFill>
              <a:miter lim="800000"/>
              <a:headEnd/>
              <a:tailEnd/>
            </a:ln>
          </p:spPr>
          <p:txBody>
            <a:bodyPr wrap="none" anchor="ctr"/>
            <a:lstStyle/>
            <a:p>
              <a:endParaRPr lang="en-US"/>
            </a:p>
          </p:txBody>
        </p:sp>
        <p:sp>
          <p:nvSpPr>
            <p:cNvPr id="37942" name="Line 48"/>
            <p:cNvSpPr>
              <a:spLocks noChangeShapeType="1"/>
            </p:cNvSpPr>
            <p:nvPr/>
          </p:nvSpPr>
          <p:spPr bwMode="auto">
            <a:xfrm>
              <a:off x="1700" y="1896"/>
              <a:ext cx="0" cy="276"/>
            </a:xfrm>
            <a:prstGeom prst="line">
              <a:avLst/>
            </a:prstGeom>
            <a:noFill/>
            <a:ln w="19050">
              <a:solidFill>
                <a:schemeClr val="tx1"/>
              </a:solidFill>
              <a:round/>
              <a:headEnd/>
              <a:tailEnd/>
            </a:ln>
          </p:spPr>
          <p:txBody>
            <a:bodyPr/>
            <a:lstStyle/>
            <a:p>
              <a:endParaRPr lang="en-US"/>
            </a:p>
          </p:txBody>
        </p:sp>
        <p:sp>
          <p:nvSpPr>
            <p:cNvPr id="37943" name="Line 49"/>
            <p:cNvSpPr>
              <a:spLocks noChangeShapeType="1"/>
            </p:cNvSpPr>
            <p:nvPr/>
          </p:nvSpPr>
          <p:spPr bwMode="auto">
            <a:xfrm>
              <a:off x="1832" y="1896"/>
              <a:ext cx="0" cy="276"/>
            </a:xfrm>
            <a:prstGeom prst="line">
              <a:avLst/>
            </a:prstGeom>
            <a:noFill/>
            <a:ln w="19050">
              <a:solidFill>
                <a:schemeClr val="tx1"/>
              </a:solidFill>
              <a:round/>
              <a:headEnd/>
              <a:tailEnd/>
            </a:ln>
          </p:spPr>
          <p:txBody>
            <a:bodyPr/>
            <a:lstStyle/>
            <a:p>
              <a:endParaRPr lang="en-US"/>
            </a:p>
          </p:txBody>
        </p:sp>
        <p:sp>
          <p:nvSpPr>
            <p:cNvPr id="37944" name="Line 50"/>
            <p:cNvSpPr>
              <a:spLocks noChangeShapeType="1"/>
            </p:cNvSpPr>
            <p:nvPr/>
          </p:nvSpPr>
          <p:spPr bwMode="auto">
            <a:xfrm>
              <a:off x="2528" y="1896"/>
              <a:ext cx="0" cy="276"/>
            </a:xfrm>
            <a:prstGeom prst="line">
              <a:avLst/>
            </a:prstGeom>
            <a:noFill/>
            <a:ln w="19050">
              <a:solidFill>
                <a:schemeClr val="tx1"/>
              </a:solidFill>
              <a:round/>
              <a:headEnd/>
              <a:tailEnd/>
            </a:ln>
          </p:spPr>
          <p:txBody>
            <a:bodyPr/>
            <a:lstStyle/>
            <a:p>
              <a:endParaRPr lang="en-US"/>
            </a:p>
          </p:txBody>
        </p:sp>
        <p:sp>
          <p:nvSpPr>
            <p:cNvPr id="37945" name="Line 51"/>
            <p:cNvSpPr>
              <a:spLocks noChangeShapeType="1"/>
            </p:cNvSpPr>
            <p:nvPr/>
          </p:nvSpPr>
          <p:spPr bwMode="auto">
            <a:xfrm>
              <a:off x="2804" y="1896"/>
              <a:ext cx="0" cy="276"/>
            </a:xfrm>
            <a:prstGeom prst="line">
              <a:avLst/>
            </a:prstGeom>
            <a:noFill/>
            <a:ln w="19050">
              <a:solidFill>
                <a:schemeClr val="tx1"/>
              </a:solidFill>
              <a:round/>
              <a:headEnd/>
              <a:tailEnd/>
            </a:ln>
          </p:spPr>
          <p:txBody>
            <a:bodyPr/>
            <a:lstStyle/>
            <a:p>
              <a:endParaRPr lang="en-US"/>
            </a:p>
          </p:txBody>
        </p:sp>
        <p:sp>
          <p:nvSpPr>
            <p:cNvPr id="37946" name="Text Box 52"/>
            <p:cNvSpPr txBox="1">
              <a:spLocks noChangeArrowheads="1"/>
            </p:cNvSpPr>
            <p:nvPr/>
          </p:nvSpPr>
          <p:spPr bwMode="auto">
            <a:xfrm>
              <a:off x="2538" y="1907"/>
              <a:ext cx="254" cy="233"/>
            </a:xfrm>
            <a:prstGeom prst="rect">
              <a:avLst/>
            </a:prstGeom>
            <a:noFill/>
            <a:ln w="9525">
              <a:noFill/>
              <a:miter lim="800000"/>
              <a:headEnd/>
              <a:tailEnd/>
            </a:ln>
          </p:spPr>
          <p:txBody>
            <a:bodyPr wrap="none">
              <a:spAutoFit/>
            </a:bodyPr>
            <a:lstStyle/>
            <a:p>
              <a:pPr marL="342900" indent="-342900"/>
              <a:r>
                <a:rPr lang="en-US"/>
                <a:t>cr</a:t>
              </a:r>
            </a:p>
          </p:txBody>
        </p:sp>
        <p:sp>
          <p:nvSpPr>
            <p:cNvPr id="37947" name="Text Box 53"/>
            <p:cNvSpPr txBox="1">
              <a:spLocks noChangeArrowheads="1"/>
            </p:cNvSpPr>
            <p:nvPr/>
          </p:nvSpPr>
          <p:spPr bwMode="auto">
            <a:xfrm>
              <a:off x="2834" y="1914"/>
              <a:ext cx="191" cy="233"/>
            </a:xfrm>
            <a:prstGeom prst="rect">
              <a:avLst/>
            </a:prstGeom>
            <a:noFill/>
            <a:ln w="9525">
              <a:noFill/>
              <a:miter lim="800000"/>
              <a:headEnd/>
              <a:tailEnd/>
            </a:ln>
          </p:spPr>
          <p:txBody>
            <a:bodyPr wrap="none">
              <a:spAutoFit/>
            </a:bodyPr>
            <a:lstStyle/>
            <a:p>
              <a:pPr marL="342900" indent="-342900"/>
              <a:r>
                <a:rPr lang="en-US"/>
                <a:t>lf</a:t>
              </a:r>
            </a:p>
          </p:txBody>
        </p:sp>
        <p:sp>
          <p:nvSpPr>
            <p:cNvPr id="37948" name="Text Box 54"/>
            <p:cNvSpPr txBox="1">
              <a:spLocks noChangeArrowheads="1"/>
            </p:cNvSpPr>
            <p:nvPr/>
          </p:nvSpPr>
          <p:spPr bwMode="auto">
            <a:xfrm>
              <a:off x="1922" y="1895"/>
              <a:ext cx="509" cy="233"/>
            </a:xfrm>
            <a:prstGeom prst="rect">
              <a:avLst/>
            </a:prstGeom>
            <a:noFill/>
            <a:ln w="9525">
              <a:noFill/>
              <a:miter lim="800000"/>
              <a:headEnd/>
              <a:tailEnd/>
            </a:ln>
          </p:spPr>
          <p:txBody>
            <a:bodyPr wrap="none">
              <a:spAutoFit/>
            </a:bodyPr>
            <a:lstStyle/>
            <a:p>
              <a:pPr marL="342900" indent="-342900"/>
              <a:r>
                <a:rPr lang="en-US">
                  <a:solidFill>
                    <a:srgbClr val="000099"/>
                  </a:solidFill>
                </a:rPr>
                <a:t>value</a:t>
              </a:r>
            </a:p>
          </p:txBody>
        </p:sp>
        <p:sp>
          <p:nvSpPr>
            <p:cNvPr id="37949" name="Text Box 55"/>
            <p:cNvSpPr txBox="1">
              <a:spLocks noChangeArrowheads="1"/>
            </p:cNvSpPr>
            <p:nvPr/>
          </p:nvSpPr>
          <p:spPr bwMode="auto">
            <a:xfrm>
              <a:off x="246" y="1903"/>
              <a:ext cx="1436" cy="233"/>
            </a:xfrm>
            <a:prstGeom prst="rect">
              <a:avLst/>
            </a:prstGeom>
            <a:noFill/>
            <a:ln w="9525">
              <a:noFill/>
              <a:miter lim="800000"/>
              <a:headEnd/>
              <a:tailEnd/>
            </a:ln>
          </p:spPr>
          <p:txBody>
            <a:bodyPr wrap="none">
              <a:spAutoFit/>
            </a:bodyPr>
            <a:lstStyle/>
            <a:p>
              <a:pPr marL="342900" indent="-342900"/>
              <a:r>
                <a:rPr lang="en-US">
                  <a:solidFill>
                    <a:srgbClr val="000099"/>
                  </a:solidFill>
                </a:rPr>
                <a:t>header field name</a:t>
              </a:r>
            </a:p>
          </p:txBody>
        </p:sp>
      </p:grpSp>
      <p:sp>
        <p:nvSpPr>
          <p:cNvPr id="37916" name="Line 56"/>
          <p:cNvSpPr>
            <a:spLocks noChangeShapeType="1"/>
          </p:cNvSpPr>
          <p:nvPr/>
        </p:nvSpPr>
        <p:spPr bwMode="auto">
          <a:xfrm>
            <a:off x="2667000" y="2590800"/>
            <a:ext cx="0" cy="1041400"/>
          </a:xfrm>
          <a:prstGeom prst="line">
            <a:avLst/>
          </a:prstGeom>
          <a:noFill/>
          <a:ln w="19050">
            <a:solidFill>
              <a:schemeClr val="tx1"/>
            </a:solidFill>
            <a:round/>
            <a:headEnd/>
            <a:tailEnd/>
          </a:ln>
        </p:spPr>
        <p:txBody>
          <a:bodyPr/>
          <a:lstStyle/>
          <a:p>
            <a:endParaRPr lang="en-US"/>
          </a:p>
        </p:txBody>
      </p:sp>
      <p:grpSp>
        <p:nvGrpSpPr>
          <p:cNvPr id="4" name="Group 61"/>
          <p:cNvGrpSpPr>
            <a:grpSpLocks/>
          </p:cNvGrpSpPr>
          <p:nvPr/>
        </p:nvGrpSpPr>
        <p:grpSpPr bwMode="auto">
          <a:xfrm>
            <a:off x="2498724" y="2814642"/>
            <a:ext cx="323850" cy="434975"/>
            <a:chOff x="462" y="1727"/>
            <a:chExt cx="204" cy="274"/>
          </a:xfrm>
        </p:grpSpPr>
        <p:sp>
          <p:nvSpPr>
            <p:cNvPr id="37938" name="Rectangle 59"/>
            <p:cNvSpPr>
              <a:spLocks noChangeArrowheads="1"/>
            </p:cNvSpPr>
            <p:nvPr/>
          </p:nvSpPr>
          <p:spPr bwMode="auto">
            <a:xfrm>
              <a:off x="534" y="1854"/>
              <a:ext cx="56" cy="56"/>
            </a:xfrm>
            <a:prstGeom prst="rect">
              <a:avLst/>
            </a:prstGeom>
            <a:solidFill>
              <a:schemeClr val="bg1"/>
            </a:solidFill>
            <a:ln w="9525">
              <a:noFill/>
              <a:miter lim="800000"/>
              <a:headEnd/>
              <a:tailEnd/>
            </a:ln>
          </p:spPr>
          <p:txBody>
            <a:bodyPr wrap="none" anchor="ctr"/>
            <a:lstStyle/>
            <a:p>
              <a:endParaRPr lang="en-US"/>
            </a:p>
          </p:txBody>
        </p:sp>
        <p:sp>
          <p:nvSpPr>
            <p:cNvPr id="37939" name="Text Box 57"/>
            <p:cNvSpPr txBox="1">
              <a:spLocks noChangeArrowheads="1"/>
            </p:cNvSpPr>
            <p:nvPr/>
          </p:nvSpPr>
          <p:spPr bwMode="auto">
            <a:xfrm>
              <a:off x="462" y="1727"/>
              <a:ext cx="204" cy="233"/>
            </a:xfrm>
            <a:prstGeom prst="rect">
              <a:avLst/>
            </a:prstGeom>
            <a:noFill/>
            <a:ln w="9525">
              <a:noFill/>
              <a:miter lim="800000"/>
              <a:headEnd/>
              <a:tailEnd/>
            </a:ln>
          </p:spPr>
          <p:txBody>
            <a:bodyPr wrap="none">
              <a:spAutoFit/>
            </a:bodyPr>
            <a:lstStyle/>
            <a:p>
              <a:pPr marL="342900" indent="-342900"/>
              <a:r>
                <a:rPr lang="en-US"/>
                <a:t>~</a:t>
              </a:r>
            </a:p>
          </p:txBody>
        </p:sp>
        <p:sp>
          <p:nvSpPr>
            <p:cNvPr id="37940" name="Text Box 58"/>
            <p:cNvSpPr txBox="1">
              <a:spLocks noChangeArrowheads="1"/>
            </p:cNvSpPr>
            <p:nvPr/>
          </p:nvSpPr>
          <p:spPr bwMode="auto">
            <a:xfrm>
              <a:off x="462" y="1768"/>
              <a:ext cx="204" cy="233"/>
            </a:xfrm>
            <a:prstGeom prst="rect">
              <a:avLst/>
            </a:prstGeom>
            <a:noFill/>
            <a:ln w="9525">
              <a:noFill/>
              <a:miter lim="800000"/>
              <a:headEnd/>
              <a:tailEnd/>
            </a:ln>
          </p:spPr>
          <p:txBody>
            <a:bodyPr wrap="none">
              <a:spAutoFit/>
            </a:bodyPr>
            <a:lstStyle/>
            <a:p>
              <a:pPr marL="342900" indent="-342900"/>
              <a:r>
                <a:rPr lang="en-US"/>
                <a:t>~</a:t>
              </a:r>
            </a:p>
          </p:txBody>
        </p:sp>
      </p:grpSp>
      <p:sp>
        <p:nvSpPr>
          <p:cNvPr id="37918" name="Line 62"/>
          <p:cNvSpPr>
            <a:spLocks noChangeShapeType="1"/>
          </p:cNvSpPr>
          <p:nvPr/>
        </p:nvSpPr>
        <p:spPr bwMode="auto">
          <a:xfrm>
            <a:off x="7231063" y="2578100"/>
            <a:ext cx="0" cy="1041400"/>
          </a:xfrm>
          <a:prstGeom prst="line">
            <a:avLst/>
          </a:prstGeom>
          <a:noFill/>
          <a:ln w="19050">
            <a:solidFill>
              <a:schemeClr val="tx1"/>
            </a:solidFill>
            <a:round/>
            <a:headEnd/>
            <a:tailEnd/>
          </a:ln>
        </p:spPr>
        <p:txBody>
          <a:bodyPr/>
          <a:lstStyle/>
          <a:p>
            <a:endParaRPr lang="en-US"/>
          </a:p>
        </p:txBody>
      </p:sp>
      <p:grpSp>
        <p:nvGrpSpPr>
          <p:cNvPr id="5" name="Group 63"/>
          <p:cNvGrpSpPr>
            <a:grpSpLocks/>
          </p:cNvGrpSpPr>
          <p:nvPr/>
        </p:nvGrpSpPr>
        <p:grpSpPr bwMode="auto">
          <a:xfrm>
            <a:off x="7062789" y="2801942"/>
            <a:ext cx="323850" cy="434975"/>
            <a:chOff x="462" y="1727"/>
            <a:chExt cx="204" cy="274"/>
          </a:xfrm>
        </p:grpSpPr>
        <p:sp>
          <p:nvSpPr>
            <p:cNvPr id="37935" name="Rectangle 64"/>
            <p:cNvSpPr>
              <a:spLocks noChangeArrowheads="1"/>
            </p:cNvSpPr>
            <p:nvPr/>
          </p:nvSpPr>
          <p:spPr bwMode="auto">
            <a:xfrm>
              <a:off x="534" y="1854"/>
              <a:ext cx="56" cy="56"/>
            </a:xfrm>
            <a:prstGeom prst="rect">
              <a:avLst/>
            </a:prstGeom>
            <a:solidFill>
              <a:schemeClr val="bg1"/>
            </a:solidFill>
            <a:ln w="9525">
              <a:noFill/>
              <a:miter lim="800000"/>
              <a:headEnd/>
              <a:tailEnd/>
            </a:ln>
          </p:spPr>
          <p:txBody>
            <a:bodyPr wrap="none" anchor="ctr"/>
            <a:lstStyle/>
            <a:p>
              <a:endParaRPr lang="en-US"/>
            </a:p>
          </p:txBody>
        </p:sp>
        <p:sp>
          <p:nvSpPr>
            <p:cNvPr id="37936" name="Text Box 65"/>
            <p:cNvSpPr txBox="1">
              <a:spLocks noChangeArrowheads="1"/>
            </p:cNvSpPr>
            <p:nvPr/>
          </p:nvSpPr>
          <p:spPr bwMode="auto">
            <a:xfrm>
              <a:off x="462" y="1727"/>
              <a:ext cx="204" cy="233"/>
            </a:xfrm>
            <a:prstGeom prst="rect">
              <a:avLst/>
            </a:prstGeom>
            <a:noFill/>
            <a:ln w="9525">
              <a:noFill/>
              <a:miter lim="800000"/>
              <a:headEnd/>
              <a:tailEnd/>
            </a:ln>
          </p:spPr>
          <p:txBody>
            <a:bodyPr wrap="none">
              <a:spAutoFit/>
            </a:bodyPr>
            <a:lstStyle/>
            <a:p>
              <a:pPr marL="342900" indent="-342900"/>
              <a:r>
                <a:rPr lang="en-US"/>
                <a:t>~</a:t>
              </a:r>
            </a:p>
          </p:txBody>
        </p:sp>
        <p:sp>
          <p:nvSpPr>
            <p:cNvPr id="37937" name="Text Box 66"/>
            <p:cNvSpPr txBox="1">
              <a:spLocks noChangeArrowheads="1"/>
            </p:cNvSpPr>
            <p:nvPr/>
          </p:nvSpPr>
          <p:spPr bwMode="auto">
            <a:xfrm>
              <a:off x="462" y="1768"/>
              <a:ext cx="204" cy="233"/>
            </a:xfrm>
            <a:prstGeom prst="rect">
              <a:avLst/>
            </a:prstGeom>
            <a:noFill/>
            <a:ln w="9525">
              <a:noFill/>
              <a:miter lim="800000"/>
              <a:headEnd/>
              <a:tailEnd/>
            </a:ln>
          </p:spPr>
          <p:txBody>
            <a:bodyPr wrap="none">
              <a:spAutoFit/>
            </a:bodyPr>
            <a:lstStyle/>
            <a:p>
              <a:pPr marL="342900" indent="-342900"/>
              <a:r>
                <a:rPr lang="en-US"/>
                <a:t>~</a:t>
              </a:r>
            </a:p>
          </p:txBody>
        </p:sp>
      </p:grpSp>
      <p:grpSp>
        <p:nvGrpSpPr>
          <p:cNvPr id="6" name="Group 77"/>
          <p:cNvGrpSpPr>
            <a:grpSpLocks/>
          </p:cNvGrpSpPr>
          <p:nvPr/>
        </p:nvGrpSpPr>
        <p:grpSpPr bwMode="auto">
          <a:xfrm>
            <a:off x="2662238" y="4065589"/>
            <a:ext cx="963612" cy="446087"/>
            <a:chOff x="3105" y="2650"/>
            <a:chExt cx="607" cy="281"/>
          </a:xfrm>
        </p:grpSpPr>
        <p:sp>
          <p:nvSpPr>
            <p:cNvPr id="37931" name="Rectangle 68"/>
            <p:cNvSpPr>
              <a:spLocks noChangeArrowheads="1"/>
            </p:cNvSpPr>
            <p:nvPr/>
          </p:nvSpPr>
          <p:spPr bwMode="auto">
            <a:xfrm>
              <a:off x="3105" y="2650"/>
              <a:ext cx="607" cy="281"/>
            </a:xfrm>
            <a:prstGeom prst="rect">
              <a:avLst/>
            </a:prstGeom>
            <a:noFill/>
            <a:ln w="19050">
              <a:solidFill>
                <a:schemeClr val="tx1"/>
              </a:solidFill>
              <a:miter lim="800000"/>
              <a:headEnd/>
              <a:tailEnd/>
            </a:ln>
          </p:spPr>
          <p:txBody>
            <a:bodyPr wrap="none" anchor="ctr"/>
            <a:lstStyle/>
            <a:p>
              <a:endParaRPr lang="en-US"/>
            </a:p>
          </p:txBody>
        </p:sp>
        <p:sp>
          <p:nvSpPr>
            <p:cNvPr id="37932" name="Line 72"/>
            <p:cNvSpPr>
              <a:spLocks noChangeShapeType="1"/>
            </p:cNvSpPr>
            <p:nvPr/>
          </p:nvSpPr>
          <p:spPr bwMode="auto">
            <a:xfrm>
              <a:off x="3406" y="2652"/>
              <a:ext cx="0" cy="276"/>
            </a:xfrm>
            <a:prstGeom prst="line">
              <a:avLst/>
            </a:prstGeom>
            <a:noFill/>
            <a:ln w="19050">
              <a:solidFill>
                <a:schemeClr val="tx1"/>
              </a:solidFill>
              <a:round/>
              <a:headEnd/>
              <a:tailEnd/>
            </a:ln>
          </p:spPr>
          <p:txBody>
            <a:bodyPr/>
            <a:lstStyle/>
            <a:p>
              <a:endParaRPr lang="en-US"/>
            </a:p>
          </p:txBody>
        </p:sp>
        <p:sp>
          <p:nvSpPr>
            <p:cNvPr id="37933" name="Text Box 73"/>
            <p:cNvSpPr txBox="1">
              <a:spLocks noChangeArrowheads="1"/>
            </p:cNvSpPr>
            <p:nvPr/>
          </p:nvSpPr>
          <p:spPr bwMode="auto">
            <a:xfrm>
              <a:off x="3140" y="2663"/>
              <a:ext cx="254" cy="233"/>
            </a:xfrm>
            <a:prstGeom prst="rect">
              <a:avLst/>
            </a:prstGeom>
            <a:noFill/>
            <a:ln w="9525">
              <a:noFill/>
              <a:miter lim="800000"/>
              <a:headEnd/>
              <a:tailEnd/>
            </a:ln>
          </p:spPr>
          <p:txBody>
            <a:bodyPr wrap="none">
              <a:spAutoFit/>
            </a:bodyPr>
            <a:lstStyle/>
            <a:p>
              <a:pPr marL="342900" indent="-342900"/>
              <a:r>
                <a:rPr lang="en-US"/>
                <a:t>cr</a:t>
              </a:r>
            </a:p>
          </p:txBody>
        </p:sp>
        <p:sp>
          <p:nvSpPr>
            <p:cNvPr id="37934" name="Text Box 74"/>
            <p:cNvSpPr txBox="1">
              <a:spLocks noChangeArrowheads="1"/>
            </p:cNvSpPr>
            <p:nvPr/>
          </p:nvSpPr>
          <p:spPr bwMode="auto">
            <a:xfrm>
              <a:off x="3436" y="2670"/>
              <a:ext cx="191" cy="233"/>
            </a:xfrm>
            <a:prstGeom prst="rect">
              <a:avLst/>
            </a:prstGeom>
            <a:noFill/>
            <a:ln w="9525">
              <a:noFill/>
              <a:miter lim="800000"/>
              <a:headEnd/>
              <a:tailEnd/>
            </a:ln>
          </p:spPr>
          <p:txBody>
            <a:bodyPr wrap="none">
              <a:spAutoFit/>
            </a:bodyPr>
            <a:lstStyle/>
            <a:p>
              <a:pPr marL="342900" indent="-342900"/>
              <a:r>
                <a:rPr lang="en-US"/>
                <a:t>lf</a:t>
              </a:r>
            </a:p>
          </p:txBody>
        </p:sp>
      </p:grpSp>
      <p:sp>
        <p:nvSpPr>
          <p:cNvPr id="37921" name="Rectangle 78"/>
          <p:cNvSpPr>
            <a:spLocks noChangeArrowheads="1"/>
          </p:cNvSpPr>
          <p:nvPr/>
        </p:nvSpPr>
        <p:spPr bwMode="auto">
          <a:xfrm>
            <a:off x="2662239" y="4513264"/>
            <a:ext cx="5170487" cy="1120775"/>
          </a:xfrm>
          <a:prstGeom prst="rect">
            <a:avLst/>
          </a:prstGeom>
          <a:noFill/>
          <a:ln w="19050">
            <a:solidFill>
              <a:schemeClr val="tx1"/>
            </a:solidFill>
            <a:miter lim="800000"/>
            <a:headEnd/>
            <a:tailEnd/>
          </a:ln>
        </p:spPr>
        <p:txBody>
          <a:bodyPr wrap="none" anchor="ctr"/>
          <a:lstStyle/>
          <a:p>
            <a:endParaRPr lang="en-US"/>
          </a:p>
        </p:txBody>
      </p:sp>
      <p:sp>
        <p:nvSpPr>
          <p:cNvPr id="37922" name="Text Box 80"/>
          <p:cNvSpPr txBox="1">
            <a:spLocks noChangeArrowheads="1"/>
          </p:cNvSpPr>
          <p:nvPr/>
        </p:nvSpPr>
        <p:spPr bwMode="auto">
          <a:xfrm>
            <a:off x="4598988" y="4837113"/>
            <a:ext cx="1457450" cy="369332"/>
          </a:xfrm>
          <a:prstGeom prst="rect">
            <a:avLst/>
          </a:prstGeom>
          <a:noFill/>
          <a:ln w="9525">
            <a:noFill/>
            <a:miter lim="800000"/>
            <a:headEnd/>
            <a:tailEnd/>
          </a:ln>
        </p:spPr>
        <p:txBody>
          <a:bodyPr wrap="none">
            <a:spAutoFit/>
          </a:bodyPr>
          <a:lstStyle/>
          <a:p>
            <a:pPr marL="342900" indent="-342900"/>
            <a:r>
              <a:rPr lang="en-US">
                <a:solidFill>
                  <a:srgbClr val="000099"/>
                </a:solidFill>
              </a:rPr>
              <a:t>entity body</a:t>
            </a:r>
          </a:p>
        </p:txBody>
      </p:sp>
      <p:grpSp>
        <p:nvGrpSpPr>
          <p:cNvPr id="7" name="Group 81"/>
          <p:cNvGrpSpPr>
            <a:grpSpLocks/>
          </p:cNvGrpSpPr>
          <p:nvPr/>
        </p:nvGrpSpPr>
        <p:grpSpPr bwMode="auto">
          <a:xfrm>
            <a:off x="2498724" y="4851398"/>
            <a:ext cx="323850" cy="434975"/>
            <a:chOff x="462" y="1727"/>
            <a:chExt cx="204" cy="274"/>
          </a:xfrm>
        </p:grpSpPr>
        <p:sp>
          <p:nvSpPr>
            <p:cNvPr id="37928" name="Rectangle 82"/>
            <p:cNvSpPr>
              <a:spLocks noChangeArrowheads="1"/>
            </p:cNvSpPr>
            <p:nvPr/>
          </p:nvSpPr>
          <p:spPr bwMode="auto">
            <a:xfrm>
              <a:off x="534" y="1854"/>
              <a:ext cx="56" cy="56"/>
            </a:xfrm>
            <a:prstGeom prst="rect">
              <a:avLst/>
            </a:prstGeom>
            <a:solidFill>
              <a:schemeClr val="bg1"/>
            </a:solidFill>
            <a:ln w="9525">
              <a:noFill/>
              <a:miter lim="800000"/>
              <a:headEnd/>
              <a:tailEnd/>
            </a:ln>
          </p:spPr>
          <p:txBody>
            <a:bodyPr wrap="none" anchor="ctr"/>
            <a:lstStyle/>
            <a:p>
              <a:endParaRPr lang="en-US"/>
            </a:p>
          </p:txBody>
        </p:sp>
        <p:sp>
          <p:nvSpPr>
            <p:cNvPr id="37929" name="Text Box 83"/>
            <p:cNvSpPr txBox="1">
              <a:spLocks noChangeArrowheads="1"/>
            </p:cNvSpPr>
            <p:nvPr/>
          </p:nvSpPr>
          <p:spPr bwMode="auto">
            <a:xfrm>
              <a:off x="462" y="1727"/>
              <a:ext cx="204" cy="233"/>
            </a:xfrm>
            <a:prstGeom prst="rect">
              <a:avLst/>
            </a:prstGeom>
            <a:noFill/>
            <a:ln w="9525">
              <a:noFill/>
              <a:miter lim="800000"/>
              <a:headEnd/>
              <a:tailEnd/>
            </a:ln>
          </p:spPr>
          <p:txBody>
            <a:bodyPr wrap="none">
              <a:spAutoFit/>
            </a:bodyPr>
            <a:lstStyle/>
            <a:p>
              <a:pPr marL="342900" indent="-342900"/>
              <a:r>
                <a:rPr lang="en-US"/>
                <a:t>~</a:t>
              </a:r>
            </a:p>
          </p:txBody>
        </p:sp>
        <p:sp>
          <p:nvSpPr>
            <p:cNvPr id="37930" name="Text Box 84"/>
            <p:cNvSpPr txBox="1">
              <a:spLocks noChangeArrowheads="1"/>
            </p:cNvSpPr>
            <p:nvPr/>
          </p:nvSpPr>
          <p:spPr bwMode="auto">
            <a:xfrm>
              <a:off x="462" y="1768"/>
              <a:ext cx="204" cy="233"/>
            </a:xfrm>
            <a:prstGeom prst="rect">
              <a:avLst/>
            </a:prstGeom>
            <a:noFill/>
            <a:ln w="9525">
              <a:noFill/>
              <a:miter lim="800000"/>
              <a:headEnd/>
              <a:tailEnd/>
            </a:ln>
          </p:spPr>
          <p:txBody>
            <a:bodyPr wrap="none">
              <a:spAutoFit/>
            </a:bodyPr>
            <a:lstStyle/>
            <a:p>
              <a:pPr marL="342900" indent="-342900"/>
              <a:r>
                <a:rPr lang="en-US"/>
                <a:t>~</a:t>
              </a:r>
            </a:p>
          </p:txBody>
        </p:sp>
      </p:grpSp>
      <p:grpSp>
        <p:nvGrpSpPr>
          <p:cNvPr id="8" name="Group 85"/>
          <p:cNvGrpSpPr>
            <a:grpSpLocks/>
          </p:cNvGrpSpPr>
          <p:nvPr/>
        </p:nvGrpSpPr>
        <p:grpSpPr bwMode="auto">
          <a:xfrm>
            <a:off x="7658099" y="4841873"/>
            <a:ext cx="323850" cy="434975"/>
            <a:chOff x="462" y="1727"/>
            <a:chExt cx="204" cy="274"/>
          </a:xfrm>
        </p:grpSpPr>
        <p:sp>
          <p:nvSpPr>
            <p:cNvPr id="37925" name="Rectangle 86"/>
            <p:cNvSpPr>
              <a:spLocks noChangeArrowheads="1"/>
            </p:cNvSpPr>
            <p:nvPr/>
          </p:nvSpPr>
          <p:spPr bwMode="auto">
            <a:xfrm>
              <a:off x="534" y="1854"/>
              <a:ext cx="56" cy="56"/>
            </a:xfrm>
            <a:prstGeom prst="rect">
              <a:avLst/>
            </a:prstGeom>
            <a:solidFill>
              <a:schemeClr val="bg1"/>
            </a:solidFill>
            <a:ln w="9525">
              <a:noFill/>
              <a:miter lim="800000"/>
              <a:headEnd/>
              <a:tailEnd/>
            </a:ln>
          </p:spPr>
          <p:txBody>
            <a:bodyPr wrap="none" anchor="ctr"/>
            <a:lstStyle/>
            <a:p>
              <a:endParaRPr lang="en-US"/>
            </a:p>
          </p:txBody>
        </p:sp>
        <p:sp>
          <p:nvSpPr>
            <p:cNvPr id="37926" name="Text Box 87"/>
            <p:cNvSpPr txBox="1">
              <a:spLocks noChangeArrowheads="1"/>
            </p:cNvSpPr>
            <p:nvPr/>
          </p:nvSpPr>
          <p:spPr bwMode="auto">
            <a:xfrm>
              <a:off x="462" y="1727"/>
              <a:ext cx="204" cy="233"/>
            </a:xfrm>
            <a:prstGeom prst="rect">
              <a:avLst/>
            </a:prstGeom>
            <a:noFill/>
            <a:ln w="9525">
              <a:noFill/>
              <a:miter lim="800000"/>
              <a:headEnd/>
              <a:tailEnd/>
            </a:ln>
          </p:spPr>
          <p:txBody>
            <a:bodyPr wrap="none">
              <a:spAutoFit/>
            </a:bodyPr>
            <a:lstStyle/>
            <a:p>
              <a:pPr marL="342900" indent="-342900"/>
              <a:r>
                <a:rPr lang="en-US"/>
                <a:t>~</a:t>
              </a:r>
            </a:p>
          </p:txBody>
        </p:sp>
        <p:sp>
          <p:nvSpPr>
            <p:cNvPr id="37927" name="Text Box 88"/>
            <p:cNvSpPr txBox="1">
              <a:spLocks noChangeArrowheads="1"/>
            </p:cNvSpPr>
            <p:nvPr/>
          </p:nvSpPr>
          <p:spPr bwMode="auto">
            <a:xfrm>
              <a:off x="462" y="1768"/>
              <a:ext cx="204" cy="233"/>
            </a:xfrm>
            <a:prstGeom prst="rect">
              <a:avLst/>
            </a:prstGeom>
            <a:noFill/>
            <a:ln w="9525">
              <a:noFill/>
              <a:miter lim="800000"/>
              <a:headEnd/>
              <a:tailEnd/>
            </a:ln>
          </p:spPr>
          <p:txBody>
            <a:bodyPr wrap="none">
              <a:spAutoFit/>
            </a:bodyPr>
            <a:lstStyle/>
            <a:p>
              <a:pPr marL="342900" indent="-342900"/>
              <a:r>
                <a:rPr lang="en-US"/>
                <a:t>~</a:t>
              </a:r>
            </a:p>
          </p:txBody>
        </p:sp>
      </p:grpSp>
    </p:spTree>
    <p:extLst>
      <p:ext uri="{BB962C8B-B14F-4D97-AF65-F5344CB8AC3E}">
        <p14:creationId xmlns:p14="http://schemas.microsoft.com/office/powerpoint/2010/main" val="7690636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04214857"/>
              </p:ext>
            </p:extLst>
          </p:nvPr>
        </p:nvGraphicFramePr>
        <p:xfrm>
          <a:off x="1849120" y="1300580"/>
          <a:ext cx="8128000" cy="3606800"/>
        </p:xfrm>
        <a:graphic>
          <a:graphicData uri="http://schemas.openxmlformats.org/drawingml/2006/table">
            <a:tbl>
              <a:tblPr firstRow="1" bandRow="1">
                <a:tableStyleId>{5C22544A-7EE6-4342-B048-85BDC9FD1C3A}</a:tableStyleId>
              </a:tblPr>
              <a:tblGrid>
                <a:gridCol w="2077421">
                  <a:extLst>
                    <a:ext uri="{9D8B030D-6E8A-4147-A177-3AD203B41FA5}">
                      <a16:colId xmlns:a16="http://schemas.microsoft.com/office/drawing/2014/main" val="1729393414"/>
                    </a:ext>
                  </a:extLst>
                </a:gridCol>
                <a:gridCol w="6050579">
                  <a:extLst>
                    <a:ext uri="{9D8B030D-6E8A-4147-A177-3AD203B41FA5}">
                      <a16:colId xmlns:a16="http://schemas.microsoft.com/office/drawing/2014/main" val="506720831"/>
                    </a:ext>
                  </a:extLst>
                </a:gridCol>
              </a:tblGrid>
              <a:tr h="370840">
                <a:tc>
                  <a:txBody>
                    <a:bodyPr/>
                    <a:lstStyle/>
                    <a:p>
                      <a:r>
                        <a:rPr lang="en-IN" dirty="0"/>
                        <a:t>Method</a:t>
                      </a:r>
                    </a:p>
                  </a:txBody>
                  <a:tcPr/>
                </a:tc>
                <a:tc>
                  <a:txBody>
                    <a:bodyPr/>
                    <a:lstStyle/>
                    <a:p>
                      <a:r>
                        <a:rPr lang="en-IN" dirty="0"/>
                        <a:t>Action</a:t>
                      </a:r>
                    </a:p>
                  </a:txBody>
                  <a:tcPr/>
                </a:tc>
                <a:extLst>
                  <a:ext uri="{0D108BD9-81ED-4DB2-BD59-A6C34878D82A}">
                    <a16:rowId xmlns:a16="http://schemas.microsoft.com/office/drawing/2014/main" val="2067993077"/>
                  </a:ext>
                </a:extLst>
              </a:tr>
              <a:tr h="370840">
                <a:tc>
                  <a:txBody>
                    <a:bodyPr/>
                    <a:lstStyle/>
                    <a:p>
                      <a:r>
                        <a:rPr lang="en-IN" dirty="0"/>
                        <a:t>GET</a:t>
                      </a:r>
                    </a:p>
                  </a:txBody>
                  <a:tcPr/>
                </a:tc>
                <a:tc>
                  <a:txBody>
                    <a:bodyPr/>
                    <a:lstStyle/>
                    <a:p>
                      <a:r>
                        <a:rPr lang="en-US" dirty="0"/>
                        <a:t>Requests a document from the server</a:t>
                      </a:r>
                      <a:endParaRPr lang="en-IN" dirty="0"/>
                    </a:p>
                  </a:txBody>
                  <a:tcPr/>
                </a:tc>
                <a:extLst>
                  <a:ext uri="{0D108BD9-81ED-4DB2-BD59-A6C34878D82A}">
                    <a16:rowId xmlns:a16="http://schemas.microsoft.com/office/drawing/2014/main" val="770228309"/>
                  </a:ext>
                </a:extLst>
              </a:tr>
              <a:tr h="370840">
                <a:tc>
                  <a:txBody>
                    <a:bodyPr/>
                    <a:lstStyle/>
                    <a:p>
                      <a:r>
                        <a:rPr lang="en-IN" dirty="0"/>
                        <a:t>HEAD </a:t>
                      </a:r>
                    </a:p>
                  </a:txBody>
                  <a:tcPr/>
                </a:tc>
                <a:tc>
                  <a:txBody>
                    <a:bodyPr/>
                    <a:lstStyle/>
                    <a:p>
                      <a:r>
                        <a:rPr lang="en-US" dirty="0"/>
                        <a:t>Requests information about a document but not the document itself</a:t>
                      </a:r>
                      <a:endParaRPr lang="en-IN" dirty="0"/>
                    </a:p>
                  </a:txBody>
                  <a:tcPr/>
                </a:tc>
                <a:extLst>
                  <a:ext uri="{0D108BD9-81ED-4DB2-BD59-A6C34878D82A}">
                    <a16:rowId xmlns:a16="http://schemas.microsoft.com/office/drawing/2014/main" val="2563043584"/>
                  </a:ext>
                </a:extLst>
              </a:tr>
              <a:tr h="370840">
                <a:tc>
                  <a:txBody>
                    <a:bodyPr/>
                    <a:lstStyle/>
                    <a:p>
                      <a:r>
                        <a:rPr lang="en-IN" dirty="0"/>
                        <a:t>PUT</a:t>
                      </a:r>
                    </a:p>
                  </a:txBody>
                  <a:tcPr/>
                </a:tc>
                <a:tc>
                  <a:txBody>
                    <a:bodyPr/>
                    <a:lstStyle/>
                    <a:p>
                      <a:r>
                        <a:rPr lang="en-US" dirty="0"/>
                        <a:t>Sends a document from the client to the server</a:t>
                      </a:r>
                      <a:endParaRPr lang="en-IN" dirty="0"/>
                    </a:p>
                  </a:txBody>
                  <a:tcPr/>
                </a:tc>
                <a:extLst>
                  <a:ext uri="{0D108BD9-81ED-4DB2-BD59-A6C34878D82A}">
                    <a16:rowId xmlns:a16="http://schemas.microsoft.com/office/drawing/2014/main" val="2508850140"/>
                  </a:ext>
                </a:extLst>
              </a:tr>
              <a:tr h="370840">
                <a:tc>
                  <a:txBody>
                    <a:bodyPr/>
                    <a:lstStyle/>
                    <a:p>
                      <a:r>
                        <a:rPr lang="en-IN" dirty="0"/>
                        <a:t>POST </a:t>
                      </a:r>
                    </a:p>
                  </a:txBody>
                  <a:tcPr/>
                </a:tc>
                <a:tc>
                  <a:txBody>
                    <a:bodyPr/>
                    <a:lstStyle/>
                    <a:p>
                      <a:r>
                        <a:rPr lang="en-US" dirty="0"/>
                        <a:t>Sends some information from the client to the server</a:t>
                      </a:r>
                      <a:endParaRPr lang="en-IN" dirty="0"/>
                    </a:p>
                  </a:txBody>
                  <a:tcPr/>
                </a:tc>
                <a:extLst>
                  <a:ext uri="{0D108BD9-81ED-4DB2-BD59-A6C34878D82A}">
                    <a16:rowId xmlns:a16="http://schemas.microsoft.com/office/drawing/2014/main" val="1980033236"/>
                  </a:ext>
                </a:extLst>
              </a:tr>
              <a:tr h="370840">
                <a:tc>
                  <a:txBody>
                    <a:bodyPr/>
                    <a:lstStyle/>
                    <a:p>
                      <a:r>
                        <a:rPr lang="en-IN" dirty="0"/>
                        <a:t>DELETE</a:t>
                      </a:r>
                    </a:p>
                  </a:txBody>
                  <a:tcPr/>
                </a:tc>
                <a:tc>
                  <a:txBody>
                    <a:bodyPr/>
                    <a:lstStyle/>
                    <a:p>
                      <a:r>
                        <a:rPr lang="en-IN" dirty="0"/>
                        <a:t>Removes the web page </a:t>
                      </a:r>
                    </a:p>
                  </a:txBody>
                  <a:tcPr/>
                </a:tc>
                <a:extLst>
                  <a:ext uri="{0D108BD9-81ED-4DB2-BD59-A6C34878D82A}">
                    <a16:rowId xmlns:a16="http://schemas.microsoft.com/office/drawing/2014/main" val="2749159911"/>
                  </a:ext>
                </a:extLst>
              </a:tr>
              <a:tr h="370840">
                <a:tc>
                  <a:txBody>
                    <a:bodyPr/>
                    <a:lstStyle/>
                    <a:p>
                      <a:r>
                        <a:rPr lang="en-IN" dirty="0"/>
                        <a:t>TRACE</a:t>
                      </a:r>
                    </a:p>
                  </a:txBody>
                  <a:tcPr/>
                </a:tc>
                <a:tc>
                  <a:txBody>
                    <a:bodyPr/>
                    <a:lstStyle/>
                    <a:p>
                      <a:r>
                        <a:rPr lang="en-IN" dirty="0"/>
                        <a:t>Echoes the incoming request</a:t>
                      </a:r>
                    </a:p>
                  </a:txBody>
                  <a:tcPr/>
                </a:tc>
                <a:extLst>
                  <a:ext uri="{0D108BD9-81ED-4DB2-BD59-A6C34878D82A}">
                    <a16:rowId xmlns:a16="http://schemas.microsoft.com/office/drawing/2014/main" val="700721309"/>
                  </a:ext>
                </a:extLst>
              </a:tr>
              <a:tr h="370840">
                <a:tc>
                  <a:txBody>
                    <a:bodyPr/>
                    <a:lstStyle/>
                    <a:p>
                      <a:r>
                        <a:rPr lang="en-IN" dirty="0"/>
                        <a:t>CONNECT</a:t>
                      </a:r>
                    </a:p>
                  </a:txBody>
                  <a:tcPr/>
                </a:tc>
                <a:tc>
                  <a:txBody>
                    <a:bodyPr/>
                    <a:lstStyle/>
                    <a:p>
                      <a:r>
                        <a:rPr lang="en-IN" dirty="0"/>
                        <a:t>Reserved</a:t>
                      </a:r>
                    </a:p>
                  </a:txBody>
                  <a:tcPr/>
                </a:tc>
                <a:extLst>
                  <a:ext uri="{0D108BD9-81ED-4DB2-BD59-A6C34878D82A}">
                    <a16:rowId xmlns:a16="http://schemas.microsoft.com/office/drawing/2014/main" val="2703074626"/>
                  </a:ext>
                </a:extLst>
              </a:tr>
              <a:tr h="370840">
                <a:tc>
                  <a:txBody>
                    <a:bodyPr/>
                    <a:lstStyle/>
                    <a:p>
                      <a:r>
                        <a:rPr lang="en-IN" dirty="0"/>
                        <a:t>OPTIONS</a:t>
                      </a:r>
                    </a:p>
                  </a:txBody>
                  <a:tcPr/>
                </a:tc>
                <a:tc>
                  <a:txBody>
                    <a:bodyPr/>
                    <a:lstStyle/>
                    <a:p>
                      <a:r>
                        <a:rPr lang="en-IN" dirty="0"/>
                        <a:t>Inquires about available options</a:t>
                      </a:r>
                    </a:p>
                  </a:txBody>
                  <a:tcPr/>
                </a:tc>
                <a:extLst>
                  <a:ext uri="{0D108BD9-81ED-4DB2-BD59-A6C34878D82A}">
                    <a16:rowId xmlns:a16="http://schemas.microsoft.com/office/drawing/2014/main" val="941131071"/>
                  </a:ext>
                </a:extLst>
              </a:tr>
            </a:tbl>
          </a:graphicData>
        </a:graphic>
      </p:graphicFrame>
    </p:spTree>
    <p:extLst>
      <p:ext uri="{BB962C8B-B14F-4D97-AF65-F5344CB8AC3E}">
        <p14:creationId xmlns:p14="http://schemas.microsoft.com/office/powerpoint/2010/main" val="41801376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40965" name="Rectangle 2"/>
          <p:cNvSpPr>
            <a:spLocks noGrp="1" noChangeArrowheads="1"/>
          </p:cNvSpPr>
          <p:nvPr>
            <p:ph type="title"/>
          </p:nvPr>
        </p:nvSpPr>
        <p:spPr>
          <a:xfrm>
            <a:off x="1195936" y="862399"/>
            <a:ext cx="7772400" cy="979488"/>
          </a:xfrm>
        </p:spPr>
        <p:txBody>
          <a:bodyPr/>
          <a:lstStyle/>
          <a:p>
            <a:r>
              <a:rPr lang="en-US" sz="4000" dirty="0">
                <a:ea typeface="ＭＳ Ｐゴシック" pitchFamily="34" charset="-128"/>
              </a:rPr>
              <a:t>HTTP response message</a:t>
            </a:r>
            <a:endParaRPr lang="en-US" dirty="0">
              <a:ea typeface="ＭＳ Ｐゴシック" pitchFamily="34" charset="-128"/>
            </a:endParaRPr>
          </a:p>
        </p:txBody>
      </p:sp>
      <p:sp>
        <p:nvSpPr>
          <p:cNvPr id="40966" name="Text Box 5"/>
          <p:cNvSpPr txBox="1">
            <a:spLocks noChangeArrowheads="1"/>
          </p:cNvSpPr>
          <p:nvPr/>
        </p:nvSpPr>
        <p:spPr bwMode="auto">
          <a:xfrm>
            <a:off x="1663701" y="1397001"/>
            <a:ext cx="1733167" cy="1200329"/>
          </a:xfrm>
          <a:prstGeom prst="rect">
            <a:avLst/>
          </a:prstGeom>
          <a:noFill/>
          <a:ln w="9525">
            <a:noFill/>
            <a:miter lim="800000"/>
            <a:headEnd/>
            <a:tailEnd/>
          </a:ln>
        </p:spPr>
        <p:txBody>
          <a:bodyPr wrap="none">
            <a:spAutoFit/>
          </a:bodyPr>
          <a:lstStyle/>
          <a:p>
            <a:pPr>
              <a:spcBef>
                <a:spcPct val="0"/>
              </a:spcBef>
              <a:buClrTx/>
              <a:buSzTx/>
              <a:buFontTx/>
              <a:buNone/>
            </a:pPr>
            <a:r>
              <a:rPr lang="en-US" dirty="0">
                <a:solidFill>
                  <a:srgbClr val="CC0000"/>
                </a:solidFill>
              </a:rPr>
              <a:t>status line</a:t>
            </a:r>
          </a:p>
          <a:p>
            <a:pPr>
              <a:spcBef>
                <a:spcPct val="0"/>
              </a:spcBef>
              <a:buClrTx/>
              <a:buSzTx/>
              <a:buFontTx/>
              <a:buNone/>
            </a:pPr>
            <a:r>
              <a:rPr lang="en-US" dirty="0">
                <a:solidFill>
                  <a:srgbClr val="CC0000"/>
                </a:solidFill>
              </a:rPr>
              <a:t>(protocol</a:t>
            </a:r>
          </a:p>
          <a:p>
            <a:pPr>
              <a:spcBef>
                <a:spcPct val="0"/>
              </a:spcBef>
              <a:buClrTx/>
              <a:buSzTx/>
              <a:buFontTx/>
              <a:buNone/>
            </a:pPr>
            <a:r>
              <a:rPr lang="en-US" dirty="0">
                <a:solidFill>
                  <a:srgbClr val="CC0000"/>
                </a:solidFill>
              </a:rPr>
              <a:t>status code</a:t>
            </a:r>
          </a:p>
          <a:p>
            <a:pPr>
              <a:spcBef>
                <a:spcPct val="0"/>
              </a:spcBef>
              <a:buClrTx/>
              <a:buSzTx/>
              <a:buFontTx/>
              <a:buNone/>
            </a:pPr>
            <a:r>
              <a:rPr lang="en-US" dirty="0">
                <a:solidFill>
                  <a:srgbClr val="CC0000"/>
                </a:solidFill>
              </a:rPr>
              <a:t>status phrase)</a:t>
            </a:r>
            <a:endParaRPr lang="en-US" sz="2400" dirty="0">
              <a:solidFill>
                <a:srgbClr val="CC0000"/>
              </a:solidFill>
            </a:endParaRPr>
          </a:p>
        </p:txBody>
      </p:sp>
      <p:sp>
        <p:nvSpPr>
          <p:cNvPr id="40967" name="Line 6"/>
          <p:cNvSpPr>
            <a:spLocks noChangeShapeType="1"/>
          </p:cNvSpPr>
          <p:nvPr/>
        </p:nvSpPr>
        <p:spPr bwMode="auto">
          <a:xfrm>
            <a:off x="2882901" y="1914526"/>
            <a:ext cx="923925" cy="257175"/>
          </a:xfrm>
          <a:prstGeom prst="line">
            <a:avLst/>
          </a:prstGeom>
          <a:noFill/>
          <a:ln w="19050">
            <a:solidFill>
              <a:srgbClr val="CC0000"/>
            </a:solidFill>
            <a:round/>
            <a:headEnd/>
            <a:tailEnd type="triangle" w="med" len="med"/>
          </a:ln>
        </p:spPr>
        <p:txBody>
          <a:bodyPr wrap="none" anchor="ctr"/>
          <a:lstStyle/>
          <a:p>
            <a:endParaRPr lang="en-US"/>
          </a:p>
        </p:txBody>
      </p:sp>
      <p:sp>
        <p:nvSpPr>
          <p:cNvPr id="40968" name="Freeform 7"/>
          <p:cNvSpPr>
            <a:spLocks/>
          </p:cNvSpPr>
          <p:nvPr/>
        </p:nvSpPr>
        <p:spPr bwMode="auto">
          <a:xfrm>
            <a:off x="3581401" y="2305050"/>
            <a:ext cx="257175" cy="2941638"/>
          </a:xfrm>
          <a:custGeom>
            <a:avLst/>
            <a:gdLst>
              <a:gd name="T0" fmla="*/ 2147483647 w 162"/>
              <a:gd name="T1" fmla="*/ 2147483647 h 1428"/>
              <a:gd name="T2" fmla="*/ 0 w 162"/>
              <a:gd name="T3" fmla="*/ 0 h 1428"/>
              <a:gd name="T4" fmla="*/ 0 w 162"/>
              <a:gd name="T5" fmla="*/ 2147483647 h 1428"/>
              <a:gd name="T6" fmla="*/ 2147483647 w 162"/>
              <a:gd name="T7" fmla="*/ 2147483647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rgbClr val="CC0000"/>
            </a:solidFill>
            <a:round/>
            <a:headEnd/>
            <a:tailEnd/>
          </a:ln>
        </p:spPr>
        <p:txBody>
          <a:bodyPr wrap="none" anchor="ctr"/>
          <a:lstStyle/>
          <a:p>
            <a:endParaRPr lang="en-US"/>
          </a:p>
        </p:txBody>
      </p:sp>
      <p:sp>
        <p:nvSpPr>
          <p:cNvPr id="40969" name="Text Box 8"/>
          <p:cNvSpPr txBox="1">
            <a:spLocks noChangeArrowheads="1"/>
          </p:cNvSpPr>
          <p:nvPr/>
        </p:nvSpPr>
        <p:spPr bwMode="auto">
          <a:xfrm>
            <a:off x="2380674" y="3286126"/>
            <a:ext cx="1011815" cy="646331"/>
          </a:xfrm>
          <a:prstGeom prst="rect">
            <a:avLst/>
          </a:prstGeom>
          <a:noFill/>
          <a:ln w="9525">
            <a:noFill/>
            <a:miter lim="800000"/>
            <a:headEnd/>
            <a:tailEnd/>
          </a:ln>
        </p:spPr>
        <p:txBody>
          <a:bodyPr wrap="none">
            <a:spAutoFit/>
          </a:bodyPr>
          <a:lstStyle/>
          <a:p>
            <a:pPr algn="r">
              <a:spcBef>
                <a:spcPct val="0"/>
              </a:spcBef>
              <a:buClrTx/>
              <a:buSzTx/>
              <a:buFontTx/>
              <a:buNone/>
            </a:pPr>
            <a:r>
              <a:rPr lang="en-US">
                <a:solidFill>
                  <a:srgbClr val="CC0000"/>
                </a:solidFill>
              </a:rPr>
              <a:t>header</a:t>
            </a:r>
          </a:p>
          <a:p>
            <a:pPr algn="r">
              <a:spcBef>
                <a:spcPct val="0"/>
              </a:spcBef>
              <a:buClrTx/>
              <a:buSzTx/>
              <a:buFontTx/>
              <a:buNone/>
            </a:pPr>
            <a:r>
              <a:rPr lang="en-US">
                <a:solidFill>
                  <a:srgbClr val="CC0000"/>
                </a:solidFill>
              </a:rPr>
              <a:t> lines</a:t>
            </a:r>
            <a:endParaRPr lang="en-US" sz="2400">
              <a:solidFill>
                <a:srgbClr val="CC0000"/>
              </a:solidFill>
            </a:endParaRPr>
          </a:p>
        </p:txBody>
      </p:sp>
      <p:sp>
        <p:nvSpPr>
          <p:cNvPr id="40970" name="Line 9"/>
          <p:cNvSpPr>
            <a:spLocks noChangeShapeType="1"/>
          </p:cNvSpPr>
          <p:nvPr/>
        </p:nvSpPr>
        <p:spPr bwMode="auto">
          <a:xfrm flipV="1">
            <a:off x="3067050" y="5418139"/>
            <a:ext cx="757238" cy="212725"/>
          </a:xfrm>
          <a:prstGeom prst="line">
            <a:avLst/>
          </a:prstGeom>
          <a:noFill/>
          <a:ln w="19050">
            <a:solidFill>
              <a:srgbClr val="CC0000"/>
            </a:solidFill>
            <a:round/>
            <a:headEnd/>
            <a:tailEnd type="triangle" w="med" len="med"/>
          </a:ln>
        </p:spPr>
        <p:txBody>
          <a:bodyPr wrap="none" anchor="ctr"/>
          <a:lstStyle/>
          <a:p>
            <a:endParaRPr lang="en-US"/>
          </a:p>
        </p:txBody>
      </p:sp>
      <p:sp>
        <p:nvSpPr>
          <p:cNvPr id="40971" name="Text Box 10"/>
          <p:cNvSpPr txBox="1">
            <a:spLocks noChangeArrowheads="1"/>
          </p:cNvSpPr>
          <p:nvPr/>
        </p:nvSpPr>
        <p:spPr bwMode="auto">
          <a:xfrm>
            <a:off x="1667177" y="5003711"/>
            <a:ext cx="1426994" cy="1200329"/>
          </a:xfrm>
          <a:prstGeom prst="rect">
            <a:avLst/>
          </a:prstGeom>
          <a:noFill/>
          <a:ln w="9525">
            <a:noFill/>
            <a:miter lim="800000"/>
            <a:headEnd/>
            <a:tailEnd/>
          </a:ln>
        </p:spPr>
        <p:txBody>
          <a:bodyPr wrap="square">
            <a:spAutoFit/>
          </a:bodyPr>
          <a:lstStyle/>
          <a:p>
            <a:pPr>
              <a:spcBef>
                <a:spcPct val="0"/>
              </a:spcBef>
              <a:buClrTx/>
              <a:buSzTx/>
              <a:buFontTx/>
              <a:buNone/>
            </a:pPr>
            <a:r>
              <a:rPr lang="en-US" dirty="0">
                <a:solidFill>
                  <a:srgbClr val="CC0000"/>
                </a:solidFill>
              </a:rPr>
              <a:t>Entity Body</a:t>
            </a:r>
          </a:p>
          <a:p>
            <a:pPr>
              <a:spcBef>
                <a:spcPct val="0"/>
              </a:spcBef>
              <a:buClrTx/>
              <a:buSzTx/>
              <a:buFontTx/>
              <a:buNone/>
            </a:pPr>
            <a:r>
              <a:rPr lang="en-US" dirty="0">
                <a:solidFill>
                  <a:srgbClr val="CC0000"/>
                </a:solidFill>
              </a:rPr>
              <a:t>data, e.g., </a:t>
            </a:r>
          </a:p>
          <a:p>
            <a:pPr>
              <a:spcBef>
                <a:spcPct val="0"/>
              </a:spcBef>
              <a:buClrTx/>
              <a:buSzTx/>
              <a:buFontTx/>
              <a:buNone/>
            </a:pPr>
            <a:r>
              <a:rPr lang="en-US" dirty="0">
                <a:solidFill>
                  <a:srgbClr val="CC0000"/>
                </a:solidFill>
              </a:rPr>
              <a:t>requested</a:t>
            </a:r>
          </a:p>
          <a:p>
            <a:pPr>
              <a:spcBef>
                <a:spcPct val="0"/>
              </a:spcBef>
              <a:buClrTx/>
              <a:buSzTx/>
              <a:buFontTx/>
              <a:buNone/>
            </a:pPr>
            <a:r>
              <a:rPr lang="en-US" dirty="0">
                <a:solidFill>
                  <a:srgbClr val="CC0000"/>
                </a:solidFill>
              </a:rPr>
              <a:t>HTML file</a:t>
            </a:r>
            <a:endParaRPr lang="en-US" sz="2400" dirty="0">
              <a:solidFill>
                <a:srgbClr val="CC0000"/>
              </a:solidFill>
            </a:endParaRPr>
          </a:p>
        </p:txBody>
      </p:sp>
      <p:sp>
        <p:nvSpPr>
          <p:cNvPr id="40972" name="Rectangle 15"/>
          <p:cNvSpPr>
            <a:spLocks noChangeArrowheads="1"/>
          </p:cNvSpPr>
          <p:nvPr/>
        </p:nvSpPr>
        <p:spPr bwMode="auto">
          <a:xfrm>
            <a:off x="3767138" y="2044701"/>
            <a:ext cx="6311900" cy="3559175"/>
          </a:xfrm>
          <a:prstGeom prst="rect">
            <a:avLst/>
          </a:prstGeom>
          <a:noFill/>
          <a:ln w="9525">
            <a:noFill/>
            <a:miter lim="800000"/>
            <a:headEnd/>
            <a:tailEnd/>
          </a:ln>
        </p:spPr>
        <p:txBody>
          <a:bodyPr>
            <a:spAutoFit/>
          </a:bodyPr>
          <a:lstStyle/>
          <a:p>
            <a:pPr marL="342900" indent="-342900">
              <a:lnSpc>
                <a:spcPct val="90000"/>
              </a:lnSpc>
              <a:spcBef>
                <a:spcPct val="0"/>
              </a:spcBef>
            </a:pPr>
            <a:r>
              <a:rPr lang="en-US" b="1" dirty="0">
                <a:latin typeface="Courier New" pitchFamily="49" charset="0"/>
              </a:rPr>
              <a:t>HTTP/1.1 200 OK\r\n</a:t>
            </a:r>
          </a:p>
          <a:p>
            <a:pPr marL="342900" indent="-342900">
              <a:lnSpc>
                <a:spcPct val="90000"/>
              </a:lnSpc>
              <a:spcBef>
                <a:spcPct val="0"/>
              </a:spcBef>
            </a:pPr>
            <a:r>
              <a:rPr lang="en-US" b="1" dirty="0">
                <a:latin typeface="Courier New" pitchFamily="49" charset="0"/>
              </a:rPr>
              <a:t>Date: Sun, 26 Sep 2010 20:09:20 GMT\r\n</a:t>
            </a:r>
          </a:p>
          <a:p>
            <a:pPr marL="342900" indent="-342900">
              <a:lnSpc>
                <a:spcPct val="90000"/>
              </a:lnSpc>
              <a:spcBef>
                <a:spcPct val="0"/>
              </a:spcBef>
            </a:pPr>
            <a:r>
              <a:rPr lang="en-US" b="1" dirty="0">
                <a:latin typeface="Courier New" pitchFamily="49" charset="0"/>
              </a:rPr>
              <a:t>Server: Apache/2.0.52 (CentOS)\r\n</a:t>
            </a:r>
          </a:p>
          <a:p>
            <a:pPr marL="342900" indent="-342900">
              <a:lnSpc>
                <a:spcPct val="90000"/>
              </a:lnSpc>
              <a:spcBef>
                <a:spcPct val="0"/>
              </a:spcBef>
            </a:pPr>
            <a:r>
              <a:rPr lang="en-US" b="1" dirty="0">
                <a:latin typeface="Courier New" pitchFamily="49" charset="0"/>
              </a:rPr>
              <a:t>Last-Modified: Tue, 30 Oct 2007 17:00:02 GMT\r\n</a:t>
            </a:r>
          </a:p>
          <a:p>
            <a:pPr marL="342900" indent="-342900">
              <a:lnSpc>
                <a:spcPct val="90000"/>
              </a:lnSpc>
              <a:spcBef>
                <a:spcPct val="0"/>
              </a:spcBef>
            </a:pPr>
            <a:r>
              <a:rPr lang="en-US" b="1" dirty="0" err="1">
                <a:latin typeface="Courier New" pitchFamily="49" charset="0"/>
              </a:rPr>
              <a:t>ETag</a:t>
            </a:r>
            <a:r>
              <a:rPr lang="en-US" b="1" dirty="0">
                <a:latin typeface="Courier New" pitchFamily="49" charset="0"/>
              </a:rPr>
              <a:t>: "17dc6-a5c-bf716880"\r\n</a:t>
            </a:r>
          </a:p>
          <a:p>
            <a:pPr marL="342900" indent="-342900">
              <a:lnSpc>
                <a:spcPct val="90000"/>
              </a:lnSpc>
              <a:spcBef>
                <a:spcPct val="0"/>
              </a:spcBef>
            </a:pPr>
            <a:r>
              <a:rPr lang="en-US" b="1" dirty="0">
                <a:latin typeface="Courier New" pitchFamily="49" charset="0"/>
              </a:rPr>
              <a:t>Accept-Ranges: bytes\r\n</a:t>
            </a:r>
          </a:p>
          <a:p>
            <a:pPr marL="342900" indent="-342900">
              <a:lnSpc>
                <a:spcPct val="90000"/>
              </a:lnSpc>
              <a:spcBef>
                <a:spcPct val="0"/>
              </a:spcBef>
            </a:pPr>
            <a:r>
              <a:rPr lang="en-US" b="1" dirty="0">
                <a:latin typeface="Courier New" pitchFamily="49" charset="0"/>
              </a:rPr>
              <a:t>Content-Length: 2652\r\n</a:t>
            </a:r>
          </a:p>
          <a:p>
            <a:pPr marL="342900" indent="-342900">
              <a:lnSpc>
                <a:spcPct val="90000"/>
              </a:lnSpc>
              <a:spcBef>
                <a:spcPct val="0"/>
              </a:spcBef>
            </a:pPr>
            <a:r>
              <a:rPr lang="en-US" b="1" dirty="0">
                <a:latin typeface="Courier New" pitchFamily="49" charset="0"/>
              </a:rPr>
              <a:t>Keep-Alive: timeout=10, max=100\r\n</a:t>
            </a:r>
          </a:p>
          <a:p>
            <a:pPr marL="342900" indent="-342900">
              <a:lnSpc>
                <a:spcPct val="90000"/>
              </a:lnSpc>
              <a:spcBef>
                <a:spcPct val="0"/>
              </a:spcBef>
            </a:pPr>
            <a:r>
              <a:rPr lang="en-US" b="1" dirty="0">
                <a:latin typeface="Courier New" pitchFamily="49" charset="0"/>
              </a:rPr>
              <a:t>Connection: Keep-Alive\r\n</a:t>
            </a:r>
          </a:p>
          <a:p>
            <a:pPr marL="342900" indent="-342900">
              <a:lnSpc>
                <a:spcPct val="90000"/>
              </a:lnSpc>
              <a:spcBef>
                <a:spcPct val="0"/>
              </a:spcBef>
            </a:pPr>
            <a:r>
              <a:rPr lang="en-US" b="1" dirty="0">
                <a:latin typeface="Courier New" pitchFamily="49" charset="0"/>
              </a:rPr>
              <a:t>Content-Type: text/html; charset=ISO-8859-1\r\n</a:t>
            </a:r>
          </a:p>
          <a:p>
            <a:pPr marL="342900" indent="-342900">
              <a:lnSpc>
                <a:spcPct val="90000"/>
              </a:lnSpc>
              <a:spcBef>
                <a:spcPct val="0"/>
              </a:spcBef>
            </a:pPr>
            <a:r>
              <a:rPr lang="en-US" b="1" dirty="0">
                <a:latin typeface="Courier New" pitchFamily="49" charset="0"/>
              </a:rPr>
              <a:t>\r\n</a:t>
            </a:r>
          </a:p>
          <a:p>
            <a:pPr marL="342900" indent="-342900">
              <a:lnSpc>
                <a:spcPct val="90000"/>
              </a:lnSpc>
              <a:spcBef>
                <a:spcPct val="0"/>
              </a:spcBef>
            </a:pPr>
            <a:r>
              <a:rPr lang="it-IT" b="1" dirty="0">
                <a:latin typeface="Courier New" pitchFamily="49" charset="0"/>
              </a:rPr>
              <a:t>data data data data data ... </a:t>
            </a:r>
            <a:endParaRPr lang="en-US" b="1" dirty="0">
              <a:latin typeface="Courier New" pitchFamily="49" charset="0"/>
            </a:endParaRPr>
          </a:p>
        </p:txBody>
      </p:sp>
    </p:spTree>
    <p:extLst>
      <p:ext uri="{BB962C8B-B14F-4D97-AF65-F5344CB8AC3E}">
        <p14:creationId xmlns:p14="http://schemas.microsoft.com/office/powerpoint/2010/main" val="22367140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471" y="953324"/>
            <a:ext cx="6874136" cy="4952624"/>
          </a:xfrm>
        </p:spPr>
      </p:pic>
      <p:sp>
        <p:nvSpPr>
          <p:cNvPr id="3" name="Title 2"/>
          <p:cNvSpPr>
            <a:spLocks noGrp="1"/>
          </p:cNvSpPr>
          <p:nvPr>
            <p:ph type="title"/>
          </p:nvPr>
        </p:nvSpPr>
        <p:spPr/>
        <p:txBody>
          <a:bodyPr/>
          <a:lstStyle/>
          <a:p>
            <a:r>
              <a:rPr lang="en-US" dirty="0"/>
              <a:t> </a:t>
            </a:r>
            <a:endParaRPr lang="en-IN" dirty="0"/>
          </a:p>
        </p:txBody>
      </p:sp>
    </p:spTree>
    <p:extLst>
      <p:ext uri="{BB962C8B-B14F-4D97-AF65-F5344CB8AC3E}">
        <p14:creationId xmlns:p14="http://schemas.microsoft.com/office/powerpoint/2010/main" val="1251614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14400"/>
            <a:ext cx="9603275" cy="4551945"/>
          </a:xfrm>
        </p:spPr>
        <p:txBody>
          <a:bodyPr>
            <a:normAutofit/>
          </a:bodyPr>
          <a:lstStyle/>
          <a:p>
            <a:pPr marL="0" indent="0">
              <a:buNone/>
            </a:pPr>
            <a:r>
              <a:rPr lang="en-US" dirty="0"/>
              <a:t>Some common status codes and associated phrases include:</a:t>
            </a:r>
          </a:p>
        </p:txBody>
      </p:sp>
      <p:graphicFrame>
        <p:nvGraphicFramePr>
          <p:cNvPr id="4" name="Table 3"/>
          <p:cNvGraphicFramePr>
            <a:graphicFrameLocks noGrp="1"/>
          </p:cNvGraphicFramePr>
          <p:nvPr>
            <p:extLst>
              <p:ext uri="{D42A27DB-BD31-4B8C-83A1-F6EECF244321}">
                <p14:modId xmlns:p14="http://schemas.microsoft.com/office/powerpoint/2010/main" val="619632583"/>
              </p:ext>
            </p:extLst>
          </p:nvPr>
        </p:nvGraphicFramePr>
        <p:xfrm>
          <a:off x="1043491" y="1386639"/>
          <a:ext cx="9907794" cy="4673600"/>
        </p:xfrm>
        <a:graphic>
          <a:graphicData uri="http://schemas.openxmlformats.org/drawingml/2006/table">
            <a:tbl>
              <a:tblPr firstRow="1" bandRow="1">
                <a:tableStyleId>{5C22544A-7EE6-4342-B048-85BDC9FD1C3A}</a:tableStyleId>
              </a:tblPr>
              <a:tblGrid>
                <a:gridCol w="3754420">
                  <a:extLst>
                    <a:ext uri="{9D8B030D-6E8A-4147-A177-3AD203B41FA5}">
                      <a16:colId xmlns:a16="http://schemas.microsoft.com/office/drawing/2014/main" val="1933638193"/>
                    </a:ext>
                  </a:extLst>
                </a:gridCol>
                <a:gridCol w="6153374">
                  <a:extLst>
                    <a:ext uri="{9D8B030D-6E8A-4147-A177-3AD203B41FA5}">
                      <a16:colId xmlns:a16="http://schemas.microsoft.com/office/drawing/2014/main" val="4085113283"/>
                    </a:ext>
                  </a:extLst>
                </a:gridCol>
              </a:tblGrid>
              <a:tr h="370840">
                <a:tc>
                  <a:txBody>
                    <a:bodyPr/>
                    <a:lstStyle/>
                    <a:p>
                      <a:r>
                        <a:rPr lang="en-US" dirty="0"/>
                        <a:t>status codes </a:t>
                      </a:r>
                      <a:endParaRPr lang="en-IN" dirty="0"/>
                    </a:p>
                  </a:txBody>
                  <a:tcPr/>
                </a:tc>
                <a:tc>
                  <a:txBody>
                    <a:bodyPr/>
                    <a:lstStyle/>
                    <a:p>
                      <a:r>
                        <a:rPr lang="en-US" dirty="0"/>
                        <a:t>associated phrases </a:t>
                      </a:r>
                      <a:endParaRPr lang="en-IN" dirty="0"/>
                    </a:p>
                  </a:txBody>
                  <a:tcPr/>
                </a:tc>
                <a:extLst>
                  <a:ext uri="{0D108BD9-81ED-4DB2-BD59-A6C34878D82A}">
                    <a16:rowId xmlns:a16="http://schemas.microsoft.com/office/drawing/2014/main" val="266932091"/>
                  </a:ext>
                </a:extLst>
              </a:tr>
              <a:tr h="370840">
                <a:tc>
                  <a:txBody>
                    <a:bodyPr/>
                    <a:lstStyle/>
                    <a:p>
                      <a:r>
                        <a:rPr lang="en-US" dirty="0"/>
                        <a:t>200 OK</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Request succeeded and the information is returned in the response. </a:t>
                      </a:r>
                    </a:p>
                    <a:p>
                      <a:endParaRPr lang="en-IN" dirty="0"/>
                    </a:p>
                  </a:txBody>
                  <a:tcPr/>
                </a:tc>
                <a:extLst>
                  <a:ext uri="{0D108BD9-81ED-4DB2-BD59-A6C34878D82A}">
                    <a16:rowId xmlns:a16="http://schemas.microsoft.com/office/drawing/2014/main" val="2326237750"/>
                  </a:ext>
                </a:extLst>
              </a:tr>
              <a:tr h="370840">
                <a:tc>
                  <a:txBody>
                    <a:bodyPr/>
                    <a:lstStyle/>
                    <a:p>
                      <a:r>
                        <a:rPr lang="en-US" dirty="0"/>
                        <a:t>301 Moved Permanently</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Requested object has been permanently moved; the new URL is specified in Location: header of the response message. The client software will automatically retrieve the new URL.</a:t>
                      </a:r>
                    </a:p>
                    <a:p>
                      <a:endParaRPr lang="en-IN" dirty="0"/>
                    </a:p>
                  </a:txBody>
                  <a:tcPr/>
                </a:tc>
                <a:extLst>
                  <a:ext uri="{0D108BD9-81ED-4DB2-BD59-A6C34878D82A}">
                    <a16:rowId xmlns:a16="http://schemas.microsoft.com/office/drawing/2014/main" val="2025637494"/>
                  </a:ext>
                </a:extLst>
              </a:tr>
              <a:tr h="370840">
                <a:tc>
                  <a:txBody>
                    <a:bodyPr/>
                    <a:lstStyle/>
                    <a:p>
                      <a:r>
                        <a:rPr lang="en-US" dirty="0"/>
                        <a:t>400 Bad Request</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 generic error code indicating that the request could not be understood by the server. </a:t>
                      </a:r>
                    </a:p>
                    <a:p>
                      <a:endParaRPr lang="en-IN" dirty="0"/>
                    </a:p>
                  </a:txBody>
                  <a:tcPr/>
                </a:tc>
                <a:extLst>
                  <a:ext uri="{0D108BD9-81ED-4DB2-BD59-A6C34878D82A}">
                    <a16:rowId xmlns:a16="http://schemas.microsoft.com/office/drawing/2014/main" val="582847423"/>
                  </a:ext>
                </a:extLst>
              </a:tr>
              <a:tr h="370840">
                <a:tc>
                  <a:txBody>
                    <a:bodyPr/>
                    <a:lstStyle/>
                    <a:p>
                      <a:r>
                        <a:rPr lang="en-US" dirty="0"/>
                        <a:t>404 Not Found</a:t>
                      </a:r>
                      <a:endParaRPr lang="en-IN" dirty="0"/>
                    </a:p>
                  </a:txBody>
                  <a:tcPr/>
                </a:tc>
                <a:tc>
                  <a:txBody>
                    <a:bodyPr/>
                    <a:lstStyle/>
                    <a:p>
                      <a:r>
                        <a:rPr lang="en-US" dirty="0"/>
                        <a:t>The requested document does not exist on this server. </a:t>
                      </a:r>
                      <a:endParaRPr lang="en-IN" dirty="0"/>
                    </a:p>
                  </a:txBody>
                  <a:tcPr/>
                </a:tc>
                <a:extLst>
                  <a:ext uri="{0D108BD9-81ED-4DB2-BD59-A6C34878D82A}">
                    <a16:rowId xmlns:a16="http://schemas.microsoft.com/office/drawing/2014/main" val="3345510772"/>
                  </a:ext>
                </a:extLst>
              </a:tr>
              <a:tr h="370840">
                <a:tc>
                  <a:txBody>
                    <a:bodyPr/>
                    <a:lstStyle/>
                    <a:p>
                      <a:r>
                        <a:rPr lang="en-US" dirty="0"/>
                        <a:t>505 HTTP Version Not Supported</a:t>
                      </a:r>
                      <a:endParaRPr lang="en-IN" dirty="0"/>
                    </a:p>
                  </a:txBody>
                  <a:tcPr/>
                </a:tc>
                <a:tc>
                  <a:txBody>
                    <a:bodyPr/>
                    <a:lstStyle/>
                    <a:p>
                      <a:r>
                        <a:rPr lang="en-US" dirty="0"/>
                        <a:t>The requested HTTP protocol version is not supported by the server</a:t>
                      </a:r>
                      <a:endParaRPr lang="en-IN" dirty="0"/>
                    </a:p>
                  </a:txBody>
                  <a:tcPr/>
                </a:tc>
                <a:extLst>
                  <a:ext uri="{0D108BD9-81ED-4DB2-BD59-A6C34878D82A}">
                    <a16:rowId xmlns:a16="http://schemas.microsoft.com/office/drawing/2014/main" val="343091912"/>
                  </a:ext>
                </a:extLst>
              </a:tr>
            </a:tbl>
          </a:graphicData>
        </a:graphic>
      </p:graphicFrame>
    </p:spTree>
    <p:extLst>
      <p:ext uri="{BB962C8B-B14F-4D97-AF65-F5344CB8AC3E}">
        <p14:creationId xmlns:p14="http://schemas.microsoft.com/office/powerpoint/2010/main" val="2073621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User-Server Interaction: Cookies</a:t>
            </a:r>
          </a:p>
        </p:txBody>
      </p:sp>
      <p:sp>
        <p:nvSpPr>
          <p:cNvPr id="3" name="Content Placeholder 2"/>
          <p:cNvSpPr>
            <a:spLocks noGrp="1"/>
          </p:cNvSpPr>
          <p:nvPr>
            <p:ph idx="1"/>
          </p:nvPr>
        </p:nvSpPr>
        <p:spPr>
          <a:xfrm>
            <a:off x="1130270" y="1645920"/>
            <a:ext cx="9603275" cy="3820425"/>
          </a:xfrm>
        </p:spPr>
        <p:txBody>
          <a:bodyPr>
            <a:normAutofit/>
          </a:bodyPr>
          <a:lstStyle/>
          <a:p>
            <a:pPr marL="0" lvl="0" indent="0">
              <a:buNone/>
            </a:pPr>
            <a:r>
              <a:rPr lang="en-US" altLang="en-US" dirty="0">
                <a:solidFill>
                  <a:prstClr val="black"/>
                </a:solidFill>
                <a:latin typeface="Calibri"/>
                <a:ea typeface="ＭＳ Ｐゴシック" panose="020B0600070205080204" pitchFamily="34" charset="-128"/>
              </a:rPr>
              <a:t>Recall:  HTTP GET/response interaction is </a:t>
            </a:r>
            <a:r>
              <a:rPr lang="en-US" altLang="en-US" i="1" dirty="0">
                <a:solidFill>
                  <a:srgbClr val="C00000"/>
                </a:solidFill>
                <a:latin typeface="Calibri"/>
                <a:ea typeface="ＭＳ Ｐゴシック" panose="020B0600070205080204" pitchFamily="34" charset="-128"/>
              </a:rPr>
              <a:t>stateless</a:t>
            </a:r>
          </a:p>
          <a:p>
            <a:r>
              <a:rPr lang="en-US" dirty="0"/>
              <a:t>Cookies, allow sites to keep track of users. Most major commercial Web sites use cookies today.</a:t>
            </a:r>
          </a:p>
          <a:p>
            <a:r>
              <a:rPr lang="en-US" dirty="0"/>
              <a:t>Cookie technology has four components: </a:t>
            </a:r>
          </a:p>
          <a:p>
            <a:pPr marL="800100" lvl="1" indent="-342900">
              <a:buFont typeface="+mj-lt"/>
              <a:buAutoNum type="arabicPeriod"/>
            </a:pPr>
            <a:r>
              <a:rPr lang="en-US" dirty="0"/>
              <a:t>A cookie header line in the HTTP response message; </a:t>
            </a:r>
          </a:p>
          <a:p>
            <a:pPr marL="800100" lvl="1" indent="-342900">
              <a:buFont typeface="+mj-lt"/>
              <a:buAutoNum type="arabicPeriod"/>
            </a:pPr>
            <a:r>
              <a:rPr lang="en-US" dirty="0"/>
              <a:t>A cookie header line in the HTTP request message; </a:t>
            </a:r>
          </a:p>
          <a:p>
            <a:pPr marL="800100" lvl="1" indent="-342900">
              <a:buFont typeface="+mj-lt"/>
              <a:buAutoNum type="arabicPeriod"/>
            </a:pPr>
            <a:r>
              <a:rPr lang="en-US" dirty="0"/>
              <a:t>A cookie file kept on the user’s end system and managed by the user’s browser; and </a:t>
            </a:r>
          </a:p>
          <a:p>
            <a:pPr marL="800100" lvl="1" indent="-342900">
              <a:buFont typeface="+mj-lt"/>
              <a:buAutoNum type="arabicPeriod"/>
            </a:pPr>
            <a:r>
              <a:rPr lang="en-US" dirty="0"/>
              <a:t>A back-end database at the Web site.</a:t>
            </a:r>
            <a:endParaRPr lang="en-IN" dirty="0"/>
          </a:p>
        </p:txBody>
      </p:sp>
    </p:spTree>
    <p:extLst>
      <p:ext uri="{BB962C8B-B14F-4D97-AF65-F5344CB8AC3E}">
        <p14:creationId xmlns:p14="http://schemas.microsoft.com/office/powerpoint/2010/main" val="15809894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4726" y="781596"/>
            <a:ext cx="9603275" cy="1049235"/>
          </a:xfrm>
        </p:spPr>
        <p:txBody>
          <a:bodyPr>
            <a:normAutofit/>
          </a:bodyPr>
          <a:lstStyle/>
          <a:p>
            <a:r>
              <a:rPr lang="en-US" altLang="en-US" dirty="0">
                <a:ea typeface="ＭＳ Ｐゴシック" panose="020B0600070205080204" pitchFamily="34" charset="-128"/>
              </a:rPr>
              <a:t>Maintaining user/server state: cookies</a:t>
            </a:r>
            <a:endParaRPr lang="en-US" dirty="0"/>
          </a:p>
        </p:txBody>
      </p:sp>
      <p:sp>
        <p:nvSpPr>
          <p:cNvPr id="3"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1676400" y="1266660"/>
            <a:ext cx="1490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2400" kern="0" dirty="0">
                <a:solidFill>
                  <a:srgbClr val="CC0000"/>
                </a:solidFill>
                <a:latin typeface="Calibri"/>
              </a:rPr>
              <a:t>client</a:t>
            </a:r>
          </a:p>
        </p:txBody>
      </p:sp>
      <p:sp>
        <p:nvSpPr>
          <p:cNvPr id="4"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6918381" y="1555532"/>
            <a:ext cx="1311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2400" kern="0" dirty="0">
                <a:solidFill>
                  <a:srgbClr val="CC0000"/>
                </a:solidFill>
                <a:latin typeface="Calibri"/>
              </a:rPr>
              <a:t>server</a:t>
            </a:r>
          </a:p>
        </p:txBody>
      </p:sp>
      <p:grpSp>
        <p:nvGrpSpPr>
          <p:cNvPr id="5" name="Group 90">
            <a:extLst>
              <a:ext uri="{FF2B5EF4-FFF2-40B4-BE49-F238E27FC236}">
                <a16:creationId xmlns:a16="http://schemas.microsoft.com/office/drawing/2014/main" id="{94011BFB-FD4F-E449-8218-8F0FBC795682}"/>
              </a:ext>
            </a:extLst>
          </p:cNvPr>
          <p:cNvGrpSpPr>
            <a:grpSpLocks/>
          </p:cNvGrpSpPr>
          <p:nvPr/>
        </p:nvGrpSpPr>
        <p:grpSpPr bwMode="auto">
          <a:xfrm>
            <a:off x="2842188" y="4257910"/>
            <a:ext cx="3731763" cy="466490"/>
            <a:chOff x="1414" y="2657"/>
            <a:chExt cx="2440" cy="289"/>
          </a:xfrm>
        </p:grpSpPr>
        <p:sp>
          <p:nvSpPr>
            <p:cNvPr id="6"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400" kern="0" dirty="0">
                <a:solidFill>
                  <a:srgbClr val="000000"/>
                </a:solidFill>
                <a:latin typeface="Calibri"/>
                <a:ea typeface="ＭＳ Ｐゴシック" panose="020B0600070205080204" pitchFamily="34" charset="-128"/>
              </a:endParaRPr>
            </a:p>
          </p:txBody>
        </p:sp>
        <p:grpSp>
          <p:nvGrpSpPr>
            <p:cNvPr id="7"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8"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800" kern="0">
                  <a:solidFill>
                    <a:srgbClr val="000000"/>
                  </a:solidFill>
                  <a:latin typeface="Calibri"/>
                </a:endParaRPr>
              </a:p>
            </p:txBody>
          </p:sp>
          <p:sp>
            <p:nvSpPr>
              <p:cNvPr id="9"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kern="0" dirty="0">
                    <a:solidFill>
                      <a:srgbClr val="000000"/>
                    </a:solidFill>
                    <a:latin typeface="Calibri"/>
                  </a:rPr>
                  <a:t>usual HTTP response msg</a:t>
                </a:r>
                <a:endParaRPr lang="en-US" altLang="en-US" sz="2800" kern="0" dirty="0">
                  <a:solidFill>
                    <a:srgbClr val="000000"/>
                  </a:solidFill>
                  <a:latin typeface="Calibri"/>
                </a:endParaRPr>
              </a:p>
            </p:txBody>
          </p:sp>
        </p:grpSp>
      </p:grpSp>
      <p:grpSp>
        <p:nvGrpSpPr>
          <p:cNvPr id="10" name="Group 94">
            <a:extLst>
              <a:ext uri="{FF2B5EF4-FFF2-40B4-BE49-F238E27FC236}">
                <a16:creationId xmlns:a16="http://schemas.microsoft.com/office/drawing/2014/main" id="{A02DFDF0-ACF5-0944-BB01-BEA857B2408F}"/>
              </a:ext>
            </a:extLst>
          </p:cNvPr>
          <p:cNvGrpSpPr>
            <a:grpSpLocks/>
          </p:cNvGrpSpPr>
          <p:nvPr/>
        </p:nvGrpSpPr>
        <p:grpSpPr bwMode="auto">
          <a:xfrm>
            <a:off x="2847814" y="5867499"/>
            <a:ext cx="3717998" cy="471331"/>
            <a:chOff x="1392" y="3579"/>
            <a:chExt cx="2431" cy="292"/>
          </a:xfrm>
        </p:grpSpPr>
        <p:sp>
          <p:nvSpPr>
            <p:cNvPr id="11"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12"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kern="0" dirty="0">
                  <a:solidFill>
                    <a:srgbClr val="000000"/>
                  </a:solidFill>
                  <a:latin typeface="Calibri"/>
                </a:rPr>
                <a:t>usual HTTP response msg</a:t>
              </a:r>
              <a:endParaRPr lang="en-US" altLang="en-US" sz="2800" kern="0" dirty="0">
                <a:solidFill>
                  <a:srgbClr val="000000"/>
                </a:solidFill>
                <a:latin typeface="Calibri"/>
              </a:endParaRPr>
            </a:p>
          </p:txBody>
        </p:sp>
      </p:grpSp>
      <p:sp>
        <p:nvSpPr>
          <p:cNvPr id="13"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524000" y="2286001"/>
            <a:ext cx="1722116" cy="375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sz="1800" kern="0" dirty="0">
                <a:solidFill>
                  <a:srgbClr val="000000"/>
                </a:solidFill>
                <a:latin typeface="Calibri"/>
              </a:rPr>
              <a:t>cookie file</a:t>
            </a:r>
          </a:p>
        </p:txBody>
      </p:sp>
      <p:sp>
        <p:nvSpPr>
          <p:cNvPr id="14"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24000" y="4343400"/>
            <a:ext cx="17438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i="1" kern="0" dirty="0">
                <a:solidFill>
                  <a:srgbClr val="000000"/>
                </a:solidFill>
                <a:latin typeface="Calibri"/>
              </a:rPr>
              <a:t>one week later:</a:t>
            </a:r>
          </a:p>
        </p:txBody>
      </p:sp>
      <p:grpSp>
        <p:nvGrpSpPr>
          <p:cNvPr id="15" name="Group 89">
            <a:extLst>
              <a:ext uri="{FF2B5EF4-FFF2-40B4-BE49-F238E27FC236}">
                <a16:creationId xmlns:a16="http://schemas.microsoft.com/office/drawing/2014/main" id="{40D8E44C-8C6C-D542-9BE7-10406B51CDF5}"/>
              </a:ext>
            </a:extLst>
          </p:cNvPr>
          <p:cNvGrpSpPr>
            <a:grpSpLocks/>
          </p:cNvGrpSpPr>
          <p:nvPr/>
        </p:nvGrpSpPr>
        <p:grpSpPr bwMode="auto">
          <a:xfrm>
            <a:off x="2843708" y="3428999"/>
            <a:ext cx="6529042" cy="1129906"/>
            <a:chOff x="1411" y="2261"/>
            <a:chExt cx="3533" cy="700"/>
          </a:xfrm>
        </p:grpSpPr>
        <p:sp>
          <p:nvSpPr>
            <p:cNvPr id="16"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17"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lnSpc>
                  <a:spcPct val="80000"/>
                </a:lnSpc>
                <a:spcBef>
                  <a:spcPct val="0"/>
                </a:spcBef>
                <a:spcAft>
                  <a:spcPct val="0"/>
                </a:spcAft>
                <a:defRPr/>
              </a:pPr>
              <a:r>
                <a:rPr lang="en-US" altLang="en-US" kern="0" dirty="0">
                  <a:solidFill>
                    <a:srgbClr val="000000"/>
                  </a:solidFill>
                  <a:latin typeface="Calibri"/>
                </a:rPr>
                <a:t>usual HTTP request msg</a:t>
              </a:r>
            </a:p>
            <a:p>
              <a:pPr algn="ctr" defTabSz="914400" eaLnBrk="0" fontAlgn="base" hangingPunct="0">
                <a:lnSpc>
                  <a:spcPct val="80000"/>
                </a:lnSpc>
                <a:spcBef>
                  <a:spcPct val="0"/>
                </a:spcBef>
                <a:spcAft>
                  <a:spcPct val="0"/>
                </a:spcAft>
                <a:defRPr/>
              </a:pPr>
              <a:r>
                <a:rPr lang="en-US" altLang="en-US" sz="2400" b="1" kern="0" dirty="0">
                  <a:solidFill>
                    <a:srgbClr val="000000"/>
                  </a:solidFill>
                  <a:latin typeface="Calibri"/>
                </a:rPr>
                <a:t>cookie: 1678</a:t>
              </a:r>
            </a:p>
          </p:txBody>
        </p:sp>
        <p:sp>
          <p:nvSpPr>
            <p:cNvPr id="18"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92" y="2332"/>
              <a:ext cx="521"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kern="0" dirty="0">
                  <a:solidFill>
                    <a:srgbClr val="000099"/>
                  </a:solidFill>
                  <a:latin typeface="Calibri"/>
                </a:rPr>
                <a:t>cookie-</a:t>
              </a:r>
            </a:p>
            <a:p>
              <a:pPr algn="ctr" defTabSz="914400" eaLnBrk="0" fontAlgn="base" hangingPunct="0">
                <a:spcBef>
                  <a:spcPct val="0"/>
                </a:spcBef>
                <a:spcAft>
                  <a:spcPct val="0"/>
                </a:spcAft>
                <a:defRPr/>
              </a:pPr>
              <a:r>
                <a:rPr lang="en-US" altLang="en-US" kern="0" dirty="0">
                  <a:solidFill>
                    <a:srgbClr val="000099"/>
                  </a:solidFill>
                  <a:latin typeface="Calibri"/>
                </a:rPr>
                <a:t>specific</a:t>
              </a:r>
            </a:p>
            <a:p>
              <a:pPr algn="ctr" defTabSz="914400" eaLnBrk="0" fontAlgn="base" hangingPunct="0">
                <a:spcBef>
                  <a:spcPct val="0"/>
                </a:spcBef>
                <a:spcAft>
                  <a:spcPct val="0"/>
                </a:spcAft>
                <a:defRPr/>
              </a:pPr>
              <a:r>
                <a:rPr lang="en-US" altLang="en-US" kern="0" dirty="0">
                  <a:solidFill>
                    <a:srgbClr val="000099"/>
                  </a:solidFill>
                  <a:latin typeface="Calibri"/>
                </a:rPr>
                <a:t>action</a:t>
              </a:r>
            </a:p>
          </p:txBody>
        </p:sp>
        <p:sp>
          <p:nvSpPr>
            <p:cNvPr id="19"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grpSp>
          <p:nvGrpSpPr>
            <p:cNvPr id="20"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487" cy="248"/>
              <a:chOff x="4306" y="2273"/>
              <a:chExt cx="487" cy="248"/>
            </a:xfrm>
          </p:grpSpPr>
          <p:sp>
            <p:nvSpPr>
              <p:cNvPr id="21"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800" kern="0">
                  <a:solidFill>
                    <a:srgbClr val="000000"/>
                  </a:solidFill>
                  <a:latin typeface="Calibri"/>
                </a:endParaRPr>
              </a:p>
            </p:txBody>
          </p:sp>
          <p:sp>
            <p:nvSpPr>
              <p:cNvPr id="22"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46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kern="0" dirty="0">
                    <a:solidFill>
                      <a:srgbClr val="000000"/>
                    </a:solidFill>
                    <a:latin typeface="Calibri"/>
                  </a:rPr>
                  <a:t>access</a:t>
                </a:r>
              </a:p>
            </p:txBody>
          </p:sp>
        </p:grpSp>
      </p:grpSp>
      <p:grpSp>
        <p:nvGrpSpPr>
          <p:cNvPr id="23" name="Group 81">
            <a:extLst>
              <a:ext uri="{FF2B5EF4-FFF2-40B4-BE49-F238E27FC236}">
                <a16:creationId xmlns:a16="http://schemas.microsoft.com/office/drawing/2014/main" id="{CCEC4E82-EFC9-4646-BCEE-C0B8C7E94B5A}"/>
              </a:ext>
            </a:extLst>
          </p:cNvPr>
          <p:cNvGrpSpPr>
            <a:grpSpLocks/>
          </p:cNvGrpSpPr>
          <p:nvPr/>
        </p:nvGrpSpPr>
        <p:grpSpPr bwMode="auto">
          <a:xfrm>
            <a:off x="1549963" y="1762123"/>
            <a:ext cx="1027764" cy="574638"/>
            <a:chOff x="527" y="1047"/>
            <a:chExt cx="855" cy="486"/>
          </a:xfrm>
        </p:grpSpPr>
        <p:sp>
          <p:nvSpPr>
            <p:cNvPr id="24"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800" kern="0">
                <a:solidFill>
                  <a:srgbClr val="000000"/>
                </a:solidFill>
                <a:latin typeface="Calibri"/>
              </a:endParaRPr>
            </a:p>
          </p:txBody>
        </p:sp>
        <p:sp>
          <p:nvSpPr>
            <p:cNvPr id="25"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sz="1400" b="1" kern="0" dirty="0" err="1">
                  <a:solidFill>
                    <a:srgbClr val="FFFFFF"/>
                  </a:solidFill>
                  <a:latin typeface="Calibri"/>
                </a:rPr>
                <a:t>ebay</a:t>
              </a:r>
              <a:r>
                <a:rPr lang="en-US" altLang="en-US" sz="1400" b="1" kern="0" dirty="0">
                  <a:solidFill>
                    <a:srgbClr val="FFFFFF"/>
                  </a:solidFill>
                  <a:latin typeface="Calibri"/>
                </a:rPr>
                <a:t> 8734</a:t>
              </a:r>
            </a:p>
          </p:txBody>
        </p:sp>
      </p:grpSp>
      <p:grpSp>
        <p:nvGrpSpPr>
          <p:cNvPr id="26" name="Group 95">
            <a:extLst>
              <a:ext uri="{FF2B5EF4-FFF2-40B4-BE49-F238E27FC236}">
                <a16:creationId xmlns:a16="http://schemas.microsoft.com/office/drawing/2014/main" id="{6419469C-19C4-3947-B461-0398BDE5A56E}"/>
              </a:ext>
            </a:extLst>
          </p:cNvPr>
          <p:cNvGrpSpPr>
            <a:grpSpLocks/>
          </p:cNvGrpSpPr>
          <p:nvPr/>
        </p:nvGrpSpPr>
        <p:grpSpPr bwMode="auto">
          <a:xfrm>
            <a:off x="2797738" y="1946272"/>
            <a:ext cx="6717404" cy="1323604"/>
            <a:chOff x="1386" y="1327"/>
            <a:chExt cx="3730" cy="820"/>
          </a:xfrm>
        </p:grpSpPr>
        <p:sp>
          <p:nvSpPr>
            <p:cNvPr id="27"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28"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kern="0" dirty="0">
                  <a:solidFill>
                    <a:srgbClr val="000000"/>
                  </a:solidFill>
                  <a:latin typeface="Calibri"/>
                </a:rPr>
                <a:t>usual HTTP request msg</a:t>
              </a:r>
            </a:p>
          </p:txBody>
        </p:sp>
        <p:sp>
          <p:nvSpPr>
            <p:cNvPr id="29"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44" y="1390"/>
              <a:ext cx="880"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800" kern="0" dirty="0">
                  <a:solidFill>
                    <a:srgbClr val="000099"/>
                  </a:solidFill>
                  <a:latin typeface="Calibri"/>
                </a:rPr>
                <a:t>Amazon server</a:t>
              </a:r>
            </a:p>
            <a:p>
              <a:pPr algn="ctr" defTabSz="914400" eaLnBrk="0" fontAlgn="base" hangingPunct="0">
                <a:spcBef>
                  <a:spcPct val="0"/>
                </a:spcBef>
                <a:spcAft>
                  <a:spcPct val="0"/>
                </a:spcAft>
                <a:defRPr/>
              </a:pPr>
              <a:r>
                <a:rPr lang="en-US" altLang="en-US" sz="1800" kern="0" dirty="0">
                  <a:solidFill>
                    <a:srgbClr val="000099"/>
                  </a:solidFill>
                  <a:latin typeface="Calibri"/>
                </a:rPr>
                <a:t>creates ID</a:t>
              </a:r>
            </a:p>
            <a:p>
              <a:pPr algn="ctr" defTabSz="914400" eaLnBrk="0" fontAlgn="base" hangingPunct="0">
                <a:spcBef>
                  <a:spcPct val="0"/>
                </a:spcBef>
                <a:spcAft>
                  <a:spcPct val="0"/>
                </a:spcAft>
                <a:defRPr/>
              </a:pPr>
              <a:r>
                <a:rPr lang="en-US" altLang="en-US" sz="1800" kern="0" dirty="0">
                  <a:solidFill>
                    <a:srgbClr val="000099"/>
                  </a:solidFill>
                  <a:latin typeface="Calibri"/>
                </a:rPr>
                <a:t>1678 for user</a:t>
              </a:r>
              <a:endParaRPr lang="en-US" altLang="en-US" kern="0" dirty="0">
                <a:solidFill>
                  <a:srgbClr val="000099"/>
                </a:solidFill>
                <a:latin typeface="Calibri"/>
              </a:endParaRPr>
            </a:p>
          </p:txBody>
        </p:sp>
        <p:grpSp>
          <p:nvGrpSpPr>
            <p:cNvPr id="30"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31"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32"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800" kern="0">
                  <a:solidFill>
                    <a:srgbClr val="000000"/>
                  </a:solidFill>
                  <a:latin typeface="Calibri"/>
                </a:endParaRPr>
              </a:p>
            </p:txBody>
          </p:sp>
          <p:sp>
            <p:nvSpPr>
              <p:cNvPr id="33"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lnSpc>
                    <a:spcPct val="75000"/>
                  </a:lnSpc>
                  <a:spcBef>
                    <a:spcPct val="0"/>
                  </a:spcBef>
                  <a:spcAft>
                    <a:spcPct val="0"/>
                  </a:spcAft>
                  <a:defRPr/>
                </a:pPr>
                <a:r>
                  <a:rPr lang="en-US" altLang="en-US" kern="0" dirty="0">
                    <a:solidFill>
                      <a:srgbClr val="000000"/>
                    </a:solidFill>
                    <a:latin typeface="Calibri"/>
                  </a:rPr>
                  <a:t>create</a:t>
                </a:r>
              </a:p>
              <a:p>
                <a:pPr defTabSz="914400" eaLnBrk="0" fontAlgn="base" hangingPunct="0">
                  <a:lnSpc>
                    <a:spcPct val="75000"/>
                  </a:lnSpc>
                  <a:spcBef>
                    <a:spcPct val="0"/>
                  </a:spcBef>
                  <a:spcAft>
                    <a:spcPct val="0"/>
                  </a:spcAft>
                  <a:defRPr/>
                </a:pPr>
                <a:r>
                  <a:rPr lang="en-US" altLang="en-US" kern="0" dirty="0">
                    <a:solidFill>
                      <a:srgbClr val="000000"/>
                    </a:solidFill>
                    <a:latin typeface="Calibri"/>
                  </a:rPr>
                  <a:t>    entry</a:t>
                </a:r>
              </a:p>
            </p:txBody>
          </p:sp>
        </p:grpSp>
      </p:grpSp>
      <p:grpSp>
        <p:nvGrpSpPr>
          <p:cNvPr id="34" name="Group 88">
            <a:extLst>
              <a:ext uri="{FF2B5EF4-FFF2-40B4-BE49-F238E27FC236}">
                <a16:creationId xmlns:a16="http://schemas.microsoft.com/office/drawing/2014/main" id="{7A1CD3F5-FA12-5E48-9AC5-0FFB79FB2A15}"/>
              </a:ext>
            </a:extLst>
          </p:cNvPr>
          <p:cNvGrpSpPr>
            <a:grpSpLocks/>
          </p:cNvGrpSpPr>
          <p:nvPr/>
        </p:nvGrpSpPr>
        <p:grpSpPr bwMode="auto">
          <a:xfrm>
            <a:off x="1520985" y="2474086"/>
            <a:ext cx="4963052" cy="905216"/>
            <a:chOff x="462" y="1603"/>
            <a:chExt cx="3550" cy="719"/>
          </a:xfrm>
        </p:grpSpPr>
        <p:sp>
          <p:nvSpPr>
            <p:cNvPr id="35"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36"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lnSpc>
                  <a:spcPct val="80000"/>
                </a:lnSpc>
                <a:spcBef>
                  <a:spcPct val="0"/>
                </a:spcBef>
                <a:spcAft>
                  <a:spcPct val="0"/>
                </a:spcAft>
                <a:defRPr/>
              </a:pPr>
              <a:r>
                <a:rPr lang="en-US" altLang="en-US" kern="0" dirty="0">
                  <a:solidFill>
                    <a:srgbClr val="000000"/>
                  </a:solidFill>
                  <a:latin typeface="Calibri"/>
                </a:rPr>
                <a:t>usual HTTP response </a:t>
              </a:r>
            </a:p>
            <a:p>
              <a:pPr algn="ctr" defTabSz="914400" eaLnBrk="0" fontAlgn="base" hangingPunct="0">
                <a:lnSpc>
                  <a:spcPct val="80000"/>
                </a:lnSpc>
                <a:spcBef>
                  <a:spcPct val="0"/>
                </a:spcBef>
                <a:spcAft>
                  <a:spcPct val="0"/>
                </a:spcAft>
                <a:defRPr/>
              </a:pPr>
              <a:r>
                <a:rPr lang="en-US" altLang="en-US" sz="2400" b="1" kern="0" dirty="0">
                  <a:solidFill>
                    <a:srgbClr val="000000"/>
                  </a:solidFill>
                  <a:latin typeface="Calibri"/>
                </a:rPr>
                <a:t>set-cookie: 1678 </a:t>
              </a:r>
            </a:p>
          </p:txBody>
        </p:sp>
        <p:grpSp>
          <p:nvGrpSpPr>
            <p:cNvPr id="37"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38"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800" kern="0">
                  <a:solidFill>
                    <a:srgbClr val="000000"/>
                  </a:solidFill>
                  <a:latin typeface="Calibri"/>
                </a:endParaRPr>
              </a:p>
            </p:txBody>
          </p:sp>
          <p:sp>
            <p:nvSpPr>
              <p:cNvPr id="39"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lnSpc>
                    <a:spcPct val="90000"/>
                  </a:lnSpc>
                  <a:spcBef>
                    <a:spcPct val="0"/>
                  </a:spcBef>
                  <a:spcAft>
                    <a:spcPct val="0"/>
                  </a:spcAft>
                  <a:defRPr/>
                </a:pPr>
                <a:r>
                  <a:rPr lang="en-US" altLang="en-US" sz="1400" b="1" kern="0" dirty="0" err="1">
                    <a:solidFill>
                      <a:srgbClr val="FFFFFF"/>
                    </a:solidFill>
                    <a:latin typeface="Calibri"/>
                  </a:rPr>
                  <a:t>ebay</a:t>
                </a:r>
                <a:r>
                  <a:rPr lang="en-US" altLang="en-US" sz="1400" b="1" kern="0" dirty="0">
                    <a:solidFill>
                      <a:srgbClr val="FFFFFF"/>
                    </a:solidFill>
                    <a:latin typeface="Calibri"/>
                  </a:rPr>
                  <a:t> 8734</a:t>
                </a:r>
              </a:p>
              <a:p>
                <a:pPr defTabSz="914400" eaLnBrk="0" fontAlgn="base" hangingPunct="0">
                  <a:lnSpc>
                    <a:spcPct val="90000"/>
                  </a:lnSpc>
                  <a:spcBef>
                    <a:spcPct val="0"/>
                  </a:spcBef>
                  <a:spcAft>
                    <a:spcPct val="0"/>
                  </a:spcAft>
                  <a:defRPr/>
                </a:pPr>
                <a:r>
                  <a:rPr lang="en-US" altLang="en-US" sz="1400" b="1" kern="0" dirty="0">
                    <a:solidFill>
                      <a:srgbClr val="FFFFFF"/>
                    </a:solidFill>
                    <a:latin typeface="Calibri"/>
                  </a:rPr>
                  <a:t>amazon 1678</a:t>
                </a:r>
              </a:p>
            </p:txBody>
          </p:sp>
        </p:grpSp>
      </p:grpSp>
      <p:grpSp>
        <p:nvGrpSpPr>
          <p:cNvPr id="40" name="Group 93">
            <a:extLst>
              <a:ext uri="{FF2B5EF4-FFF2-40B4-BE49-F238E27FC236}">
                <a16:creationId xmlns:a16="http://schemas.microsoft.com/office/drawing/2014/main" id="{3301D1A0-4332-D44D-9339-6985DCD61D45}"/>
              </a:ext>
            </a:extLst>
          </p:cNvPr>
          <p:cNvGrpSpPr>
            <a:grpSpLocks/>
          </p:cNvGrpSpPr>
          <p:nvPr/>
        </p:nvGrpSpPr>
        <p:grpSpPr bwMode="auto">
          <a:xfrm>
            <a:off x="2839608" y="4365353"/>
            <a:ext cx="6532993" cy="2017690"/>
            <a:chOff x="1406" y="2641"/>
            <a:chExt cx="3562" cy="1250"/>
          </a:xfrm>
        </p:grpSpPr>
        <p:sp>
          <p:nvSpPr>
            <p:cNvPr id="41"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400" kern="0" dirty="0">
                <a:solidFill>
                  <a:srgbClr val="000000"/>
                </a:solidFill>
                <a:latin typeface="Calibri"/>
                <a:ea typeface="ＭＳ Ｐゴシック" panose="020B0600070205080204" pitchFamily="34" charset="-128"/>
              </a:endParaRPr>
            </a:p>
          </p:txBody>
        </p:sp>
        <p:sp>
          <p:nvSpPr>
            <p:cNvPr id="42"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099"/>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lnSpc>
                  <a:spcPct val="80000"/>
                </a:lnSpc>
                <a:spcBef>
                  <a:spcPct val="0"/>
                </a:spcBef>
                <a:spcAft>
                  <a:spcPct val="0"/>
                </a:spcAft>
                <a:defRPr/>
              </a:pPr>
              <a:r>
                <a:rPr lang="en-US" altLang="en-US" kern="0" dirty="0">
                  <a:solidFill>
                    <a:srgbClr val="000000"/>
                  </a:solidFill>
                  <a:latin typeface="Calibri"/>
                </a:rPr>
                <a:t>usual HTTP request msg</a:t>
              </a:r>
            </a:p>
            <a:p>
              <a:pPr algn="ctr" defTabSz="914400" eaLnBrk="0" fontAlgn="base" hangingPunct="0">
                <a:lnSpc>
                  <a:spcPct val="80000"/>
                </a:lnSpc>
                <a:spcBef>
                  <a:spcPct val="0"/>
                </a:spcBef>
                <a:spcAft>
                  <a:spcPct val="0"/>
                </a:spcAft>
                <a:defRPr/>
              </a:pPr>
              <a:r>
                <a:rPr lang="en-US" altLang="en-US" sz="2400" b="1" kern="0" dirty="0">
                  <a:solidFill>
                    <a:srgbClr val="000000"/>
                  </a:solidFill>
                  <a:latin typeface="Calibri"/>
                </a:rPr>
                <a:t>cookie: 1678</a:t>
              </a:r>
            </a:p>
          </p:txBody>
        </p:sp>
        <p:sp>
          <p:nvSpPr>
            <p:cNvPr id="43"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620" y="3262"/>
              <a:ext cx="525"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kern="0" dirty="0">
                  <a:solidFill>
                    <a:srgbClr val="000099"/>
                  </a:solidFill>
                  <a:latin typeface="Calibri"/>
                </a:rPr>
                <a:t>cookie-</a:t>
              </a:r>
            </a:p>
            <a:p>
              <a:pPr algn="ctr" defTabSz="914400" eaLnBrk="0" fontAlgn="base" hangingPunct="0">
                <a:spcBef>
                  <a:spcPct val="0"/>
                </a:spcBef>
                <a:spcAft>
                  <a:spcPct val="0"/>
                </a:spcAft>
                <a:defRPr/>
              </a:pPr>
              <a:r>
                <a:rPr lang="en-US" altLang="en-US" kern="0" dirty="0">
                  <a:solidFill>
                    <a:srgbClr val="000099"/>
                  </a:solidFill>
                  <a:latin typeface="Calibri"/>
                </a:rPr>
                <a:t>specific</a:t>
              </a:r>
            </a:p>
            <a:p>
              <a:pPr algn="ctr" defTabSz="914400" eaLnBrk="0" fontAlgn="base" hangingPunct="0">
                <a:spcBef>
                  <a:spcPct val="0"/>
                </a:spcBef>
                <a:spcAft>
                  <a:spcPct val="0"/>
                </a:spcAft>
                <a:defRPr/>
              </a:pPr>
              <a:r>
                <a:rPr lang="en-US" altLang="en-US" kern="0" dirty="0">
                  <a:solidFill>
                    <a:srgbClr val="000099"/>
                  </a:solidFill>
                  <a:latin typeface="Calibri"/>
                </a:rPr>
                <a:t>action</a:t>
              </a:r>
            </a:p>
          </p:txBody>
        </p:sp>
        <p:sp>
          <p:nvSpPr>
            <p:cNvPr id="44"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45"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467" cy="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kern="0">
                  <a:solidFill>
                    <a:srgbClr val="000000"/>
                  </a:solidFill>
                  <a:latin typeface="Calibri"/>
                </a:rPr>
                <a:t>access</a:t>
              </a:r>
            </a:p>
          </p:txBody>
        </p:sp>
      </p:grpSp>
      <p:grpSp>
        <p:nvGrpSpPr>
          <p:cNvPr id="46" name="Group 77">
            <a:extLst>
              <a:ext uri="{FF2B5EF4-FFF2-40B4-BE49-F238E27FC236}">
                <a16:creationId xmlns:a16="http://schemas.microsoft.com/office/drawing/2014/main" id="{147D74CA-2DA8-1241-A8E8-3EF2E932E88E}"/>
              </a:ext>
            </a:extLst>
          </p:cNvPr>
          <p:cNvGrpSpPr>
            <a:grpSpLocks/>
          </p:cNvGrpSpPr>
          <p:nvPr/>
        </p:nvGrpSpPr>
        <p:grpSpPr bwMode="auto">
          <a:xfrm>
            <a:off x="1501069" y="5113066"/>
            <a:ext cx="1338234" cy="644622"/>
            <a:chOff x="702" y="1746"/>
            <a:chExt cx="1004" cy="486"/>
          </a:xfrm>
        </p:grpSpPr>
        <p:sp>
          <p:nvSpPr>
            <p:cNvPr id="47"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800" kern="0">
                <a:solidFill>
                  <a:srgbClr val="000000"/>
                </a:solidFill>
                <a:latin typeface="Calibri"/>
              </a:endParaRPr>
            </a:p>
          </p:txBody>
        </p:sp>
        <p:sp>
          <p:nvSpPr>
            <p:cNvPr id="48"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lnSpc>
                  <a:spcPct val="90000"/>
                </a:lnSpc>
                <a:spcBef>
                  <a:spcPct val="0"/>
                </a:spcBef>
                <a:spcAft>
                  <a:spcPct val="0"/>
                </a:spcAft>
                <a:defRPr/>
              </a:pPr>
              <a:r>
                <a:rPr lang="en-US" altLang="en-US" sz="1400" b="1" kern="0" dirty="0" err="1">
                  <a:solidFill>
                    <a:srgbClr val="FFFFFF"/>
                  </a:solidFill>
                  <a:latin typeface="Calibri"/>
                </a:rPr>
                <a:t>ebay</a:t>
              </a:r>
              <a:r>
                <a:rPr lang="en-US" altLang="en-US" sz="1400" b="1" kern="0" dirty="0">
                  <a:solidFill>
                    <a:srgbClr val="FFFFFF"/>
                  </a:solidFill>
                  <a:latin typeface="Calibri"/>
                </a:rPr>
                <a:t> 8734</a:t>
              </a:r>
            </a:p>
            <a:p>
              <a:pPr defTabSz="914400" eaLnBrk="0" fontAlgn="base" hangingPunct="0">
                <a:lnSpc>
                  <a:spcPct val="90000"/>
                </a:lnSpc>
                <a:spcBef>
                  <a:spcPct val="0"/>
                </a:spcBef>
                <a:spcAft>
                  <a:spcPct val="0"/>
                </a:spcAft>
                <a:defRPr/>
              </a:pPr>
              <a:r>
                <a:rPr lang="en-US" altLang="en-US" sz="1400" b="1" kern="0" dirty="0">
                  <a:solidFill>
                    <a:srgbClr val="FFFFFF"/>
                  </a:solidFill>
                  <a:latin typeface="Calibri"/>
                </a:rPr>
                <a:t>amazon 1678</a:t>
              </a:r>
              <a:endParaRPr lang="en-US" altLang="en-US" sz="1600" b="1" kern="0" dirty="0">
                <a:solidFill>
                  <a:srgbClr val="FFFFFF"/>
                </a:solidFill>
                <a:latin typeface="Calibri"/>
              </a:endParaRPr>
            </a:p>
          </p:txBody>
        </p:sp>
      </p:grpSp>
      <p:sp>
        <p:nvSpPr>
          <p:cNvPr id="49"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414318" y="2514600"/>
            <a:ext cx="1253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kern="0" dirty="0">
                <a:solidFill>
                  <a:srgbClr val="CC0000"/>
                </a:solidFill>
                <a:latin typeface="Calibri"/>
              </a:rPr>
              <a:t>backend</a:t>
            </a:r>
          </a:p>
          <a:p>
            <a:pPr defTabSz="914400" eaLnBrk="0" fontAlgn="base" hangingPunct="0">
              <a:spcBef>
                <a:spcPct val="0"/>
              </a:spcBef>
              <a:spcAft>
                <a:spcPct val="0"/>
              </a:spcAft>
              <a:defRPr/>
            </a:pPr>
            <a:r>
              <a:rPr lang="en-US" altLang="en-US" kern="0" dirty="0">
                <a:solidFill>
                  <a:srgbClr val="CC0000"/>
                </a:solidFill>
                <a:latin typeface="Calibri"/>
              </a:rPr>
              <a:t>database</a:t>
            </a:r>
          </a:p>
        </p:txBody>
      </p:sp>
      <p:sp>
        <p:nvSpPr>
          <p:cNvPr id="50"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9950219" y="3202824"/>
            <a:ext cx="570470" cy="923295"/>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endParaRPr lang="en-US" altLang="en-US" sz="2800" kern="0">
              <a:solidFill>
                <a:srgbClr val="000000"/>
              </a:solidFill>
              <a:latin typeface="Calibri"/>
              <a:cs typeface="Arial" panose="020B0604020202020204" pitchFamily="34" charset="0"/>
            </a:endParaRPr>
          </a:p>
        </p:txBody>
      </p:sp>
      <p:grpSp>
        <p:nvGrpSpPr>
          <p:cNvPr id="51" name="Group 63">
            <a:extLst>
              <a:ext uri="{FF2B5EF4-FFF2-40B4-BE49-F238E27FC236}">
                <a16:creationId xmlns:a16="http://schemas.microsoft.com/office/drawing/2014/main" id="{1D650FE6-EFAF-DA42-B6C3-89E2D30D6710}"/>
              </a:ext>
            </a:extLst>
          </p:cNvPr>
          <p:cNvGrpSpPr>
            <a:grpSpLocks/>
          </p:cNvGrpSpPr>
          <p:nvPr/>
        </p:nvGrpSpPr>
        <p:grpSpPr bwMode="auto">
          <a:xfrm>
            <a:off x="6554613" y="1274501"/>
            <a:ext cx="338263" cy="620644"/>
            <a:chOff x="4140" y="429"/>
            <a:chExt cx="1425" cy="2396"/>
          </a:xfrm>
        </p:grpSpPr>
        <p:sp>
          <p:nvSpPr>
            <p:cNvPr id="52"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53"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54"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55"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56"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grpSp>
          <p:nvGrpSpPr>
            <p:cNvPr id="57" name="Group 69">
              <a:extLst>
                <a:ext uri="{FF2B5EF4-FFF2-40B4-BE49-F238E27FC236}">
                  <a16:creationId xmlns:a16="http://schemas.microsoft.com/office/drawing/2014/main" id="{FB3D83DD-33C0-D64F-AEA3-0EDE4789704D}"/>
                </a:ext>
              </a:extLst>
            </p:cNvPr>
            <p:cNvGrpSpPr>
              <a:grpSpLocks/>
            </p:cNvGrpSpPr>
            <p:nvPr/>
          </p:nvGrpSpPr>
          <p:grpSpPr bwMode="auto">
            <a:xfrm>
              <a:off x="4751" y="664"/>
              <a:ext cx="578" cy="148"/>
              <a:chOff x="616" y="2566"/>
              <a:chExt cx="721" cy="142"/>
            </a:xfrm>
          </p:grpSpPr>
          <p:sp>
            <p:nvSpPr>
              <p:cNvPr id="82"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83"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grpSp>
        <p:sp>
          <p:nvSpPr>
            <p:cNvPr id="58"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grpSp>
          <p:nvGrpSpPr>
            <p:cNvPr id="59" name="Group 73">
              <a:extLst>
                <a:ext uri="{FF2B5EF4-FFF2-40B4-BE49-F238E27FC236}">
                  <a16:creationId xmlns:a16="http://schemas.microsoft.com/office/drawing/2014/main" id="{A276F146-AB6A-8C4E-BD8B-856A510CB009}"/>
                </a:ext>
              </a:extLst>
            </p:cNvPr>
            <p:cNvGrpSpPr>
              <a:grpSpLocks/>
            </p:cNvGrpSpPr>
            <p:nvPr/>
          </p:nvGrpSpPr>
          <p:grpSpPr bwMode="auto">
            <a:xfrm>
              <a:off x="4745" y="995"/>
              <a:ext cx="583" cy="133"/>
              <a:chOff x="612" y="2570"/>
              <a:chExt cx="728" cy="138"/>
            </a:xfrm>
          </p:grpSpPr>
          <p:sp>
            <p:nvSpPr>
              <p:cNvPr id="80"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81"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grpSp>
        <p:sp>
          <p:nvSpPr>
            <p:cNvPr id="60"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61"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grpSp>
          <p:nvGrpSpPr>
            <p:cNvPr id="62" name="Group 78">
              <a:extLst>
                <a:ext uri="{FF2B5EF4-FFF2-40B4-BE49-F238E27FC236}">
                  <a16:creationId xmlns:a16="http://schemas.microsoft.com/office/drawing/2014/main" id="{014CE493-B3CF-454F-97A3-BF80992E345C}"/>
                </a:ext>
              </a:extLst>
            </p:cNvPr>
            <p:cNvGrpSpPr>
              <a:grpSpLocks/>
            </p:cNvGrpSpPr>
            <p:nvPr/>
          </p:nvGrpSpPr>
          <p:grpSpPr bwMode="auto">
            <a:xfrm>
              <a:off x="4735" y="1624"/>
              <a:ext cx="584" cy="153"/>
              <a:chOff x="613" y="2568"/>
              <a:chExt cx="727" cy="141"/>
            </a:xfrm>
          </p:grpSpPr>
          <p:sp>
            <p:nvSpPr>
              <p:cNvPr id="78"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79"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grpSp>
        <p:sp>
          <p:nvSpPr>
            <p:cNvPr id="63"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grpSp>
          <p:nvGrpSpPr>
            <p:cNvPr id="64" name="Group 82">
              <a:extLst>
                <a:ext uri="{FF2B5EF4-FFF2-40B4-BE49-F238E27FC236}">
                  <a16:creationId xmlns:a16="http://schemas.microsoft.com/office/drawing/2014/main" id="{1859255F-C0C6-124B-9F92-5E236F8BD3AF}"/>
                </a:ext>
              </a:extLst>
            </p:cNvPr>
            <p:cNvGrpSpPr>
              <a:grpSpLocks/>
            </p:cNvGrpSpPr>
            <p:nvPr/>
          </p:nvGrpSpPr>
          <p:grpSpPr bwMode="auto">
            <a:xfrm>
              <a:off x="4740" y="1326"/>
              <a:ext cx="584" cy="138"/>
              <a:chOff x="615" y="2567"/>
              <a:chExt cx="727" cy="138"/>
            </a:xfrm>
          </p:grpSpPr>
          <p:sp>
            <p:nvSpPr>
              <p:cNvPr id="76"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77"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grpSp>
        <p:sp>
          <p:nvSpPr>
            <p:cNvPr id="65"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66"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67"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68"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69"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sp>
          <p:nvSpPr>
            <p:cNvPr id="70"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71"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72"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73"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kern="0">
                <a:solidFill>
                  <a:srgbClr val="FF0000"/>
                </a:solidFill>
                <a:latin typeface="Calibri"/>
                <a:cs typeface="Arial" panose="020B0604020202020204" pitchFamily="34" charset="0"/>
              </a:endParaRPr>
            </a:p>
          </p:txBody>
        </p:sp>
        <p:sp>
          <p:nvSpPr>
            <p:cNvPr id="74"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sp>
          <p:nvSpPr>
            <p:cNvPr id="75"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sz="2400" kern="0">
                <a:solidFill>
                  <a:srgbClr val="000000"/>
                </a:solidFill>
                <a:latin typeface="Calibri"/>
              </a:endParaRPr>
            </a:p>
          </p:txBody>
        </p:sp>
      </p:grpSp>
      <p:grpSp>
        <p:nvGrpSpPr>
          <p:cNvPr id="84" name="Group 96">
            <a:extLst>
              <a:ext uri="{FF2B5EF4-FFF2-40B4-BE49-F238E27FC236}">
                <a16:creationId xmlns:a16="http://schemas.microsoft.com/office/drawing/2014/main" id="{079DFC6E-4E8A-7B4D-8113-190A0989D0FB}"/>
              </a:ext>
            </a:extLst>
          </p:cNvPr>
          <p:cNvGrpSpPr>
            <a:grpSpLocks/>
          </p:cNvGrpSpPr>
          <p:nvPr/>
        </p:nvGrpSpPr>
        <p:grpSpPr bwMode="auto">
          <a:xfrm>
            <a:off x="2579905" y="1369488"/>
            <a:ext cx="643348" cy="595886"/>
            <a:chOff x="-44" y="1473"/>
            <a:chExt cx="981" cy="1105"/>
          </a:xfrm>
        </p:grpSpPr>
        <p:pic>
          <p:nvPicPr>
            <p:cNvPr id="85"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400" kern="0">
                <a:solidFill>
                  <a:srgbClr val="000000"/>
                </a:solidFill>
                <a:latin typeface="Calibri"/>
                <a:ea typeface="ＭＳ Ｐゴシック" panose="020B0600070205080204" pitchFamily="34" charset="-128"/>
              </a:endParaRPr>
            </a:p>
          </p:txBody>
        </p:sp>
      </p:grpSp>
      <p:sp>
        <p:nvSpPr>
          <p:cNvPr id="87"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845277" y="1993140"/>
            <a:ext cx="45719" cy="4540779"/>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a:defRPr/>
            </a:pPr>
            <a:endParaRPr lang="en-US" sz="2400">
              <a:solidFill>
                <a:prstClr val="black"/>
              </a:solidFill>
              <a:latin typeface="Calibri"/>
            </a:endParaRPr>
          </a:p>
        </p:txBody>
      </p:sp>
      <p:sp>
        <p:nvSpPr>
          <p:cNvPr id="88"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592088" y="6459827"/>
            <a:ext cx="989312"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a:lnSpc>
                <a:spcPct val="85000"/>
              </a:lnSpc>
              <a:spcBef>
                <a:spcPct val="0"/>
              </a:spcBef>
              <a:defRPr/>
            </a:pPr>
            <a:r>
              <a:rPr lang="en-US" altLang="en-US" sz="1400" dirty="0">
                <a:solidFill>
                  <a:prstClr val="white">
                    <a:lumMod val="65000"/>
                  </a:prstClr>
                </a:solidFill>
                <a:latin typeface="Calibri"/>
              </a:rPr>
              <a:t>time</a:t>
            </a:r>
          </a:p>
        </p:txBody>
      </p:sp>
      <p:sp>
        <p:nvSpPr>
          <p:cNvPr id="89"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712732" y="2001552"/>
            <a:ext cx="45719" cy="4540779"/>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a:defRPr/>
            </a:pPr>
            <a:endParaRPr lang="en-US" sz="2400">
              <a:solidFill>
                <a:prstClr val="black"/>
              </a:solidFill>
              <a:latin typeface="Calibri"/>
            </a:endParaRPr>
          </a:p>
        </p:txBody>
      </p:sp>
      <p:sp>
        <p:nvSpPr>
          <p:cNvPr id="90"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459544" y="6468239"/>
            <a:ext cx="931857"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a:lnSpc>
                <a:spcPct val="85000"/>
              </a:lnSpc>
              <a:spcBef>
                <a:spcPct val="0"/>
              </a:spcBef>
              <a:defRPr/>
            </a:pPr>
            <a:r>
              <a:rPr lang="en-US" altLang="en-US" sz="1400" dirty="0">
                <a:solidFill>
                  <a:prstClr val="white">
                    <a:lumMod val="65000"/>
                  </a:prstClr>
                </a:solidFill>
                <a:latin typeface="Calibri"/>
              </a:rPr>
              <a:t>time</a:t>
            </a:r>
          </a:p>
        </p:txBody>
      </p:sp>
    </p:spTree>
    <p:extLst>
      <p:ext uri="{BB962C8B-B14F-4D97-AF65-F5344CB8AC3E}">
        <p14:creationId xmlns:p14="http://schemas.microsoft.com/office/powerpoint/2010/main" val="275297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wipe(left)">
                                      <p:cBhvr>
                                        <p:cTn id="9" dur="2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right)">
                                      <p:cBhvr>
                                        <p:cTn id="14" dur="30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2000"/>
                                        <p:tgtEl>
                                          <p:spTgt spid="15"/>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2000"/>
                                        <p:tgtEl>
                                          <p:spTgt spid="40"/>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right)">
                                      <p:cBhvr>
                                        <p:cTn id="3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CD5F1C3-47BC-1645-A288-078B99127C22}"/>
              </a:ext>
            </a:extLst>
          </p:cNvPr>
          <p:cNvSpPr txBox="1">
            <a:spLocks noChangeArrowheads="1"/>
          </p:cNvSpPr>
          <p:nvPr/>
        </p:nvSpPr>
        <p:spPr>
          <a:xfrm>
            <a:off x="1099223" y="1222956"/>
            <a:ext cx="4526001" cy="2641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authorization</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shopping carts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recommendations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session state (Web e-mail)</a:t>
            </a:r>
          </a:p>
        </p:txBody>
      </p:sp>
      <p:sp>
        <p:nvSpPr>
          <p:cNvPr id="4" name="Rectangle 13">
            <a:extLst>
              <a:ext uri="{FF2B5EF4-FFF2-40B4-BE49-F238E27FC236}">
                <a16:creationId xmlns:a16="http://schemas.microsoft.com/office/drawing/2014/main" id="{BC2253F6-EA38-7C47-9CAD-4C2EC6BB22FB}"/>
              </a:ext>
            </a:extLst>
          </p:cNvPr>
          <p:cNvSpPr>
            <a:spLocks noChangeArrowheads="1"/>
          </p:cNvSpPr>
          <p:nvPr/>
        </p:nvSpPr>
        <p:spPr bwMode="auto">
          <a:xfrm>
            <a:off x="7231108" y="1222956"/>
            <a:ext cx="2857500" cy="35536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cookies and privacy:</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permit sites to </a:t>
            </a:r>
            <a:r>
              <a:rPr kumimoji="0" lang="en-US" altLang="en-US"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learn</a:t>
            </a: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 lot about you on their site.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third party persistent cookies (tracking cookies) allow common identity (cookie value) to be tracked across multiple web sites</a:t>
            </a:r>
          </a:p>
        </p:txBody>
      </p:sp>
    </p:spTree>
    <p:extLst>
      <p:ext uri="{BB962C8B-B14F-4D97-AF65-F5344CB8AC3E}">
        <p14:creationId xmlns:p14="http://schemas.microsoft.com/office/powerpoint/2010/main" val="27813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Web Caching</a:t>
            </a:r>
          </a:p>
        </p:txBody>
      </p:sp>
      <p:sp>
        <p:nvSpPr>
          <p:cNvPr id="6" name="Content Placeholder 5"/>
          <p:cNvSpPr>
            <a:spLocks noGrp="1"/>
          </p:cNvSpPr>
          <p:nvPr>
            <p:ph idx="1"/>
          </p:nvPr>
        </p:nvSpPr>
        <p:spPr>
          <a:xfrm>
            <a:off x="1130270" y="1613647"/>
            <a:ext cx="9603275" cy="3852698"/>
          </a:xfrm>
        </p:spPr>
        <p:txBody>
          <a:bodyPr/>
          <a:lstStyle/>
          <a:p>
            <a:r>
              <a:rPr lang="en-US" dirty="0"/>
              <a:t>A Web cache—also called a proxy server—is a network entity that satisfies HTTP requests on the behalf of an origin Web server.</a:t>
            </a:r>
          </a:p>
          <a:p>
            <a:r>
              <a:rPr lang="en-US" dirty="0"/>
              <a:t>The Web cache has its own disk storage and keeps copies of recently requested objects in this storage.</a:t>
            </a:r>
            <a:endParaRPr lang="en-IN" dirty="0"/>
          </a:p>
        </p:txBody>
      </p:sp>
    </p:spTree>
    <p:extLst>
      <p:ext uri="{BB962C8B-B14F-4D97-AF65-F5344CB8AC3E}">
        <p14:creationId xmlns:p14="http://schemas.microsoft.com/office/powerpoint/2010/main" val="129249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F8A0737-E0F4-F1CB-6D8D-C1ACC5C03387}"/>
              </a:ext>
            </a:extLst>
          </p:cNvPr>
          <p:cNvSpPr>
            <a:spLocks noGrp="1"/>
          </p:cNvSpPr>
          <p:nvPr>
            <p:ph idx="1"/>
          </p:nvPr>
        </p:nvSpPr>
        <p:spPr>
          <a:xfrm>
            <a:off x="1130270" y="954156"/>
            <a:ext cx="9603275" cy="5168347"/>
          </a:xfrm>
        </p:spPr>
        <p:txBody>
          <a:bodyPr>
            <a:normAutofit fontScale="85000" lnSpcReduction="10000"/>
          </a:bodyPr>
          <a:lstStyle/>
          <a:p>
            <a:pPr marL="457200" indent="-457200" algn="just">
              <a:buFont typeface="+mj-lt"/>
              <a:buAutoNum type="arabicPeriod"/>
            </a:pPr>
            <a:r>
              <a:rPr lang="en-US" dirty="0"/>
              <a:t>Message. The message is the information (data) to be communicated. Popular forms of information include text, numbers, pictures, audio, and video.</a:t>
            </a:r>
          </a:p>
          <a:p>
            <a:pPr marL="457200" indent="-457200" algn="just">
              <a:buFont typeface="+mj-lt"/>
              <a:buAutoNum type="arabicPeriod"/>
            </a:pPr>
            <a:r>
              <a:rPr lang="en-US" dirty="0"/>
              <a:t>Sender. The sender is the device that sends the data message. It can be a computer, a telephone handset, a video camera, and so on.</a:t>
            </a:r>
          </a:p>
          <a:p>
            <a:pPr marL="457200" indent="-457200" algn="just">
              <a:buFont typeface="+mj-lt"/>
              <a:buAutoNum type="arabicPeriod"/>
            </a:pPr>
            <a:r>
              <a:rPr lang="en-US" dirty="0"/>
              <a:t>Receiver. The receiver is the device that receives the message. It can be a computer, workstation, telephone handset, television, and so on.</a:t>
            </a:r>
          </a:p>
          <a:p>
            <a:pPr marL="457200" indent="-457200" algn="just">
              <a:buFont typeface="+mj-lt"/>
              <a:buAutoNum type="arabicPeriod"/>
            </a:pPr>
            <a:r>
              <a:rPr lang="en-US" dirty="0"/>
              <a:t>Transmission medium. The transmission medium is the physical path by which a message travels from sender to receiver. Some examples of transmission media include twisted-pair wire, coaxial cable, fiber-optic cable, and radio waves.</a:t>
            </a:r>
          </a:p>
          <a:p>
            <a:pPr marL="457200" indent="-457200" algn="just">
              <a:buFont typeface="+mj-lt"/>
              <a:buAutoNum type="arabicPeriod"/>
            </a:pPr>
            <a:r>
              <a:rPr lang="en-US" dirty="0"/>
              <a:t>Protocol. A protocol is a set of rules that govern data communications. It represents an agreement between the communicating devices. Without a protocol, two devices may be connected but not able to communicate, just as a person speaking French cannot be understood by a person who speaks only Japanese.</a:t>
            </a:r>
            <a:endParaRPr lang="en-IN" dirty="0"/>
          </a:p>
        </p:txBody>
      </p:sp>
    </p:spTree>
    <p:extLst>
      <p:ext uri="{BB962C8B-B14F-4D97-AF65-F5344CB8AC3E}">
        <p14:creationId xmlns:p14="http://schemas.microsoft.com/office/powerpoint/2010/main" val="4253965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chnology-Computer Networking[2]-Application Layer | YI"/>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84275" y="1150939"/>
            <a:ext cx="4533900" cy="41521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0E93D937-D6CD-8B48-B770-F30B1D0D993E}"/>
              </a:ext>
            </a:extLst>
          </p:cNvPr>
          <p:cNvSpPr txBox="1">
            <a:spLocks noGrp="1" noChangeArrowheads="1"/>
          </p:cNvSpPr>
          <p:nvPr>
            <p:ph sz="half" idx="2"/>
          </p:nvPr>
        </p:nvSpPr>
        <p:spPr>
          <a:xfrm>
            <a:off x="6096000" y="1150939"/>
            <a:ext cx="4645025" cy="430847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0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Web cache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browser sends all HTTP requests to cache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0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if</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object in cache: cache returns object to client</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0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else</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cache requests object from origin server, caches received object, then returns object to client</a:t>
            </a:r>
          </a:p>
        </p:txBody>
      </p:sp>
    </p:spTree>
    <p:extLst>
      <p:ext uri="{BB962C8B-B14F-4D97-AF65-F5344CB8AC3E}">
        <p14:creationId xmlns:p14="http://schemas.microsoft.com/office/powerpoint/2010/main" val="249795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30270" y="1021976"/>
            <a:ext cx="9603275" cy="4444369"/>
          </a:xfrm>
        </p:spPr>
        <p:txBody>
          <a:bodyPr>
            <a:normAutofit lnSpcReduction="10000"/>
          </a:bodyPr>
          <a:lstStyle/>
          <a:p>
            <a:r>
              <a:rPr lang="en-US" sz="2400" dirty="0"/>
              <a:t>A cache is both a server and a client at the same time.</a:t>
            </a:r>
          </a:p>
          <a:p>
            <a:pPr marL="352425" lvl="0" indent="-222250">
              <a:lnSpc>
                <a:spcPct val="90000"/>
              </a:lnSpc>
              <a:buClr>
                <a:srgbClr val="0000A3"/>
              </a:buClr>
              <a:buSzTx/>
              <a:buNone/>
              <a:defRPr/>
            </a:pPr>
            <a:endParaRPr lang="en-US" altLang="en-US" sz="2400" i="1" dirty="0">
              <a:solidFill>
                <a:srgbClr val="CC0000"/>
              </a:solidFill>
              <a:ea typeface="ＭＳ Ｐゴシック" panose="020B0600070205080204" pitchFamily="34" charset="-128"/>
            </a:endParaRPr>
          </a:p>
          <a:p>
            <a:pPr marL="352425" lvl="0" indent="-222250">
              <a:lnSpc>
                <a:spcPct val="90000"/>
              </a:lnSpc>
              <a:buClr>
                <a:srgbClr val="0000A3"/>
              </a:buClr>
              <a:buSzTx/>
              <a:buNone/>
              <a:defRPr/>
            </a:pPr>
            <a:r>
              <a:rPr lang="en-US" altLang="en-US" sz="2400" i="1" dirty="0">
                <a:solidFill>
                  <a:srgbClr val="CC0000"/>
                </a:solidFill>
                <a:ea typeface="ＭＳ Ｐゴシック" panose="020B0600070205080204" pitchFamily="34" charset="-128"/>
              </a:rPr>
              <a:t>Why </a:t>
            </a:r>
            <a:r>
              <a:rPr lang="en-US" altLang="en-US" sz="2400" dirty="0">
                <a:solidFill>
                  <a:prstClr val="black"/>
                </a:solidFill>
                <a:ea typeface="ＭＳ Ｐゴシック" panose="020B0600070205080204" pitchFamily="34" charset="-128"/>
              </a:rPr>
              <a:t>Web caching?</a:t>
            </a:r>
          </a:p>
          <a:p>
            <a:pPr marL="407988" lvl="0" indent="-287338">
              <a:lnSpc>
                <a:spcPct val="90000"/>
              </a:lnSpc>
              <a:buClr>
                <a:srgbClr val="0000A3"/>
              </a:buClr>
              <a:buSzTx/>
              <a:buFont typeface="Wingdings" pitchFamily="2" charset="2"/>
              <a:buChar char="§"/>
              <a:defRPr/>
            </a:pPr>
            <a:r>
              <a:rPr lang="en-US" altLang="en-US" sz="2400" dirty="0">
                <a:solidFill>
                  <a:prstClr val="black"/>
                </a:solidFill>
                <a:ea typeface="ＭＳ Ｐゴシック" panose="020B0600070205080204" pitchFamily="34" charset="-128"/>
              </a:rPr>
              <a:t>reduce response time for client request </a:t>
            </a:r>
          </a:p>
          <a:p>
            <a:pPr marL="750888" lvl="1" indent="-287338">
              <a:lnSpc>
                <a:spcPct val="90000"/>
              </a:lnSpc>
              <a:buClr>
                <a:srgbClr val="0000A8"/>
              </a:buClr>
              <a:buSzTx/>
              <a:defRPr/>
            </a:pPr>
            <a:r>
              <a:rPr lang="en-US" altLang="en-US" sz="2400" dirty="0">
                <a:solidFill>
                  <a:prstClr val="black"/>
                </a:solidFill>
                <a:ea typeface="ＭＳ Ｐゴシック" panose="020B0600070205080204" pitchFamily="34" charset="-128"/>
              </a:rPr>
              <a:t>cache is closer to client</a:t>
            </a:r>
          </a:p>
          <a:p>
            <a:pPr marL="407988" lvl="0" indent="-287338">
              <a:lnSpc>
                <a:spcPct val="90000"/>
              </a:lnSpc>
              <a:buClr>
                <a:srgbClr val="0000A3"/>
              </a:buClr>
              <a:buSzTx/>
              <a:buFont typeface="Wingdings" pitchFamily="2" charset="2"/>
              <a:buChar char="§"/>
              <a:defRPr/>
            </a:pPr>
            <a:r>
              <a:rPr lang="en-US" altLang="en-US" sz="2400" dirty="0">
                <a:solidFill>
                  <a:prstClr val="black"/>
                </a:solidFill>
                <a:ea typeface="ＭＳ Ｐゴシック" panose="020B0600070205080204" pitchFamily="34" charset="-128"/>
              </a:rPr>
              <a:t>reduce traffic on an institution</a:t>
            </a:r>
            <a:r>
              <a:rPr lang="en-US" altLang="ja-JP" sz="2400" dirty="0">
                <a:solidFill>
                  <a:prstClr val="black"/>
                </a:solidFill>
                <a:ea typeface="ＭＳ Ｐゴシック" panose="020B0600070205080204" pitchFamily="34" charset="-128"/>
              </a:rPr>
              <a:t>’s access link </a:t>
            </a:r>
            <a:r>
              <a:rPr lang="en-US" sz="2400" dirty="0"/>
              <a:t>to the Internet. By reducing traffic, the institution does not have to upgrade bandwidth as quickly, thereby reducing costs. </a:t>
            </a:r>
          </a:p>
          <a:p>
            <a:pPr marL="407988" lvl="0" indent="-287338">
              <a:lnSpc>
                <a:spcPct val="90000"/>
              </a:lnSpc>
              <a:buClr>
                <a:srgbClr val="0000A3"/>
              </a:buClr>
              <a:buSzTx/>
              <a:buFont typeface="Wingdings" pitchFamily="2" charset="2"/>
              <a:buChar char="§"/>
              <a:defRPr/>
            </a:pPr>
            <a:r>
              <a:rPr lang="en-US" sz="2400" dirty="0"/>
              <a:t>Furthermore, Web caches can substantially reduce Web traffic in the Internet as a whole, thereby improving performance for all applications.</a:t>
            </a:r>
            <a:endParaRPr lang="en-US" altLang="ja-JP" sz="2400" dirty="0">
              <a:solidFill>
                <a:prstClr val="black"/>
              </a:solidFill>
              <a:ea typeface="ＭＳ Ｐゴシック" panose="020B0600070205080204" pitchFamily="34" charset="-128"/>
            </a:endParaRPr>
          </a:p>
          <a:p>
            <a:endParaRPr lang="en-IN" sz="2400" dirty="0"/>
          </a:p>
        </p:txBody>
      </p:sp>
    </p:spTree>
    <p:extLst>
      <p:ext uri="{BB962C8B-B14F-4D97-AF65-F5344CB8AC3E}">
        <p14:creationId xmlns:p14="http://schemas.microsoft.com/office/powerpoint/2010/main" val="12394911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83591-8817-3D4E-B1D7-7CB768593A6D}"/>
              </a:ext>
            </a:extLst>
          </p:cNvPr>
          <p:cNvPicPr>
            <a:picLocks noChangeAspect="1"/>
          </p:cNvPicPr>
          <p:nvPr/>
        </p:nvPicPr>
        <p:blipFill>
          <a:blip r:embed="rId3"/>
          <a:stretch>
            <a:fillRect/>
          </a:stretch>
        </p:blipFill>
        <p:spPr>
          <a:xfrm>
            <a:off x="6362702" y="3598335"/>
            <a:ext cx="941387" cy="1030679"/>
          </a:xfrm>
          <a:prstGeom prst="rect">
            <a:avLst/>
          </a:prstGeom>
        </p:spPr>
      </p:pic>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496" y="3598333"/>
            <a:ext cx="541337"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969490" y="682339"/>
            <a:ext cx="7886700" cy="894622"/>
          </a:xfrm>
        </p:spPr>
        <p:txBody>
          <a:bodyPr>
            <a:normAutofit/>
          </a:bodyPr>
          <a:lstStyle/>
          <a:p>
            <a:r>
              <a:rPr lang="en-US" sz="4800" dirty="0">
                <a:ea typeface="ＭＳ Ｐゴシック" panose="020B0600070205080204" pitchFamily="34" charset="-128"/>
              </a:rPr>
              <a:t>Caching example</a:t>
            </a:r>
            <a:endParaRPr lang="en-US" sz="48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7586592" y="2487883"/>
            <a:ext cx="214313"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9167053" y="1902097"/>
            <a:ext cx="9412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defTabSz="914400" eaLnBrk="0" fontAlgn="base" hangingPunct="0">
              <a:spcBef>
                <a:spcPct val="0"/>
              </a:spcBef>
              <a:spcAft>
                <a:spcPct val="0"/>
              </a:spcAft>
              <a:defRPr/>
            </a:pPr>
            <a:r>
              <a:rPr lang="en-US" altLang="en-US" sz="1800" kern="0">
                <a:solidFill>
                  <a:srgbClr val="000000"/>
                </a:solidFill>
              </a:rPr>
              <a:t>origin</a:t>
            </a:r>
          </a:p>
          <a:p>
            <a:pPr algn="r" defTabSz="914400" eaLnBrk="0" fontAlgn="base" hangingPunct="0">
              <a:spcBef>
                <a:spcPct val="0"/>
              </a:spcBef>
              <a:spcAft>
                <a:spcPct val="0"/>
              </a:spcAft>
              <a:defRPr/>
            </a:pPr>
            <a:r>
              <a:rPr lang="en-US" altLang="en-US" sz="1800" kern="0">
                <a:solidFill>
                  <a:srgbClr val="000000"/>
                </a:solidFill>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193811" y="2106885"/>
            <a:ext cx="50006"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8665298" y="2144985"/>
            <a:ext cx="7144"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008198" y="2306908"/>
            <a:ext cx="100013"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9129641" y="3068908"/>
            <a:ext cx="185738"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7642551" y="2111064"/>
            <a:ext cx="1631156"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defTabSz="914400"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179523" y="2432323"/>
            <a:ext cx="9396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a:solidFill>
                  <a:srgbClr val="CC0000"/>
                </a:solidFill>
              </a:rPr>
              <a:t>public</a:t>
            </a:r>
          </a:p>
          <a:p>
            <a:pPr algn="ctr" defTabSz="914400" eaLnBrk="0" fontAlgn="base" hangingPunct="0">
              <a:spcBef>
                <a:spcPct val="0"/>
              </a:spcBef>
              <a:spcAft>
                <a:spcPct val="0"/>
              </a:spcAft>
              <a:defRPr/>
            </a:pPr>
            <a:r>
              <a:rPr lang="en-US" altLang="en-US" sz="1600" kern="0">
                <a:solidFill>
                  <a:srgbClr val="CC0000"/>
                </a:solidFill>
              </a:rPr>
              <a:t> Internet</a:t>
            </a:r>
            <a:endParaRPr lang="en-US" altLang="en-US" sz="2400" kern="0">
              <a:solidFill>
                <a:srgbClr val="CC0000"/>
              </a:solidFill>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346085" y="4516708"/>
            <a:ext cx="2224088"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defTabSz="914400"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7672317" y="4780233"/>
            <a:ext cx="641747"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054507" y="4827858"/>
            <a:ext cx="422672"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8458130" y="4834208"/>
            <a:ext cx="111919"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8579573"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8839201" y="5181601"/>
            <a:ext cx="1208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dirty="0">
                <a:solidFill>
                  <a:srgbClr val="CC0000"/>
                </a:solidFill>
              </a:rPr>
              <a:t>institutional</a:t>
            </a:r>
          </a:p>
          <a:p>
            <a:pPr algn="ctr" defTabSz="914400" eaLnBrk="0" fontAlgn="base" hangingPunct="0">
              <a:spcBef>
                <a:spcPct val="0"/>
              </a:spcBef>
              <a:spcAft>
                <a:spcPct val="0"/>
              </a:spcAft>
              <a:defRPr/>
            </a:pPr>
            <a:r>
              <a:rPr lang="en-US" altLang="en-US" sz="1600" kern="0" dirty="0">
                <a:solidFill>
                  <a:srgbClr val="CC0000"/>
                </a:solidFill>
              </a:rPr>
              <a:t>network</a:t>
            </a:r>
            <a:endParaRPr lang="en-US" altLang="en-US" sz="2400" kern="0" dirty="0">
              <a:solidFill>
                <a:srgbClr val="CC0000"/>
              </a:solidFill>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8861751" y="4738958"/>
            <a:ext cx="1301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a:solidFill>
                  <a:srgbClr val="000000"/>
                </a:solidFill>
              </a:rPr>
              <a:t>1 Gbps LAN</a:t>
            </a:r>
            <a:endParaRPr lang="en-US" altLang="en-US" sz="2400" kern="0">
              <a:solidFill>
                <a:srgbClr val="3333CC"/>
              </a:solidFill>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8580763" y="3734072"/>
            <a:ext cx="12009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sz="1600" kern="0">
                <a:solidFill>
                  <a:srgbClr val="000000"/>
                </a:solidFill>
              </a:rPr>
              <a:t>1.54 Mbps </a:t>
            </a:r>
          </a:p>
          <a:p>
            <a:pPr defTabSz="914400" eaLnBrk="0" fontAlgn="base" hangingPunct="0">
              <a:spcBef>
                <a:spcPct val="0"/>
              </a:spcBef>
              <a:spcAft>
                <a:spcPct val="0"/>
              </a:spcAft>
              <a:defRPr/>
            </a:pPr>
            <a:r>
              <a:rPr lang="en-US" altLang="en-US" sz="1600" kern="0">
                <a:solidFill>
                  <a:srgbClr val="000000"/>
                </a:solidFill>
              </a:rPr>
              <a:t>access link</a:t>
            </a:r>
            <a:endParaRPr lang="en-US" altLang="en-US" sz="2400" kern="0">
              <a:solidFill>
                <a:srgbClr val="3333CC"/>
              </a:solidFill>
            </a:endParaRPr>
          </a:p>
        </p:txBody>
      </p:sp>
      <p:sp>
        <p:nvSpPr>
          <p:cNvPr id="290" name="Oval 137">
            <a:extLst>
              <a:ext uri="{FF2B5EF4-FFF2-40B4-BE49-F238E27FC236}">
                <a16:creationId xmlns:a16="http://schemas.microsoft.com/office/drawing/2014/main" id="{A9F8C12A-15DE-3145-8755-75410365A52F}"/>
              </a:ext>
            </a:extLst>
          </p:cNvPr>
          <p:cNvSpPr>
            <a:spLocks noChangeArrowheads="1"/>
          </p:cNvSpPr>
          <p:nvPr/>
        </p:nvSpPr>
        <p:spPr bwMode="auto">
          <a:xfrm>
            <a:off x="4343401" y="4343401"/>
            <a:ext cx="705735" cy="509975"/>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 name="Group 139">
            <a:extLst>
              <a:ext uri="{FF2B5EF4-FFF2-40B4-BE49-F238E27FC236}">
                <a16:creationId xmlns:a16="http://schemas.microsoft.com/office/drawing/2014/main" id="{F9E9E22C-69D8-A847-9177-B4D5A14ECA28}"/>
              </a:ext>
            </a:extLst>
          </p:cNvPr>
          <p:cNvGrpSpPr>
            <a:grpSpLocks/>
          </p:cNvGrpSpPr>
          <p:nvPr/>
        </p:nvGrpSpPr>
        <p:grpSpPr bwMode="auto">
          <a:xfrm>
            <a:off x="7325845" y="2035446"/>
            <a:ext cx="283369"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4"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5"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6"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7"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8" name="Group 172">
            <a:extLst>
              <a:ext uri="{FF2B5EF4-FFF2-40B4-BE49-F238E27FC236}">
                <a16:creationId xmlns:a16="http://schemas.microsoft.com/office/drawing/2014/main" id="{F34C0BB9-9ECA-9B40-B10C-16DEDBDC16C3}"/>
              </a:ext>
            </a:extLst>
          </p:cNvPr>
          <p:cNvGrpSpPr>
            <a:grpSpLocks/>
          </p:cNvGrpSpPr>
          <p:nvPr/>
        </p:nvGrpSpPr>
        <p:grpSpPr bwMode="auto">
          <a:xfrm>
            <a:off x="7437764" y="5148535"/>
            <a:ext cx="394097"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10" name="Group 175">
            <a:extLst>
              <a:ext uri="{FF2B5EF4-FFF2-40B4-BE49-F238E27FC236}">
                <a16:creationId xmlns:a16="http://schemas.microsoft.com/office/drawing/2014/main" id="{7306AC90-5B34-3F4E-B626-0E34022A31C8}"/>
              </a:ext>
            </a:extLst>
          </p:cNvPr>
          <p:cNvGrpSpPr>
            <a:grpSpLocks/>
          </p:cNvGrpSpPr>
          <p:nvPr/>
        </p:nvGrpSpPr>
        <p:grpSpPr bwMode="auto">
          <a:xfrm>
            <a:off x="8011645" y="1557609"/>
            <a:ext cx="283369"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1"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2"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3"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14"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15" name="Group 208">
            <a:extLst>
              <a:ext uri="{FF2B5EF4-FFF2-40B4-BE49-F238E27FC236}">
                <a16:creationId xmlns:a16="http://schemas.microsoft.com/office/drawing/2014/main" id="{6A05235C-3E77-6F4F-8ADA-6D04AB8484D1}"/>
              </a:ext>
            </a:extLst>
          </p:cNvPr>
          <p:cNvGrpSpPr>
            <a:grpSpLocks/>
          </p:cNvGrpSpPr>
          <p:nvPr/>
        </p:nvGrpSpPr>
        <p:grpSpPr bwMode="auto">
          <a:xfrm>
            <a:off x="8576002" y="1589360"/>
            <a:ext cx="283369"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6"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7"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8"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19"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20" name="Group 241">
            <a:extLst>
              <a:ext uri="{FF2B5EF4-FFF2-40B4-BE49-F238E27FC236}">
                <a16:creationId xmlns:a16="http://schemas.microsoft.com/office/drawing/2014/main" id="{9BE96710-6956-1941-96D5-89D2082B85BD}"/>
              </a:ext>
            </a:extLst>
          </p:cNvPr>
          <p:cNvGrpSpPr>
            <a:grpSpLocks/>
          </p:cNvGrpSpPr>
          <p:nvPr/>
        </p:nvGrpSpPr>
        <p:grpSpPr bwMode="auto">
          <a:xfrm>
            <a:off x="9033202" y="1741759"/>
            <a:ext cx="283369"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1"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3"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4"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25" name="Group 274">
            <a:extLst>
              <a:ext uri="{FF2B5EF4-FFF2-40B4-BE49-F238E27FC236}">
                <a16:creationId xmlns:a16="http://schemas.microsoft.com/office/drawing/2014/main" id="{637BEA6D-6926-F241-A7B7-63FD120295AA}"/>
              </a:ext>
            </a:extLst>
          </p:cNvPr>
          <p:cNvGrpSpPr>
            <a:grpSpLocks/>
          </p:cNvGrpSpPr>
          <p:nvPr/>
        </p:nvGrpSpPr>
        <p:grpSpPr bwMode="auto">
          <a:xfrm>
            <a:off x="9279661" y="2687910"/>
            <a:ext cx="283369"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6"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7"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9"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30" name="Group 340">
            <a:extLst>
              <a:ext uri="{FF2B5EF4-FFF2-40B4-BE49-F238E27FC236}">
                <a16:creationId xmlns:a16="http://schemas.microsoft.com/office/drawing/2014/main" id="{3B951C82-D444-224D-9348-99C19D9166DC}"/>
              </a:ext>
            </a:extLst>
          </p:cNvPr>
          <p:cNvGrpSpPr>
            <a:grpSpLocks/>
          </p:cNvGrpSpPr>
          <p:nvPr/>
        </p:nvGrpSpPr>
        <p:grpSpPr bwMode="auto">
          <a:xfrm>
            <a:off x="7821146" y="5170760"/>
            <a:ext cx="394097"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31" name="Group 343">
            <a:extLst>
              <a:ext uri="{FF2B5EF4-FFF2-40B4-BE49-F238E27FC236}">
                <a16:creationId xmlns:a16="http://schemas.microsoft.com/office/drawing/2014/main" id="{B96E9301-59D5-4D4B-95C3-D8F5D00E370A}"/>
              </a:ext>
            </a:extLst>
          </p:cNvPr>
          <p:cNvGrpSpPr>
            <a:grpSpLocks/>
          </p:cNvGrpSpPr>
          <p:nvPr/>
        </p:nvGrpSpPr>
        <p:grpSpPr bwMode="auto">
          <a:xfrm>
            <a:off x="8214052" y="5159646"/>
            <a:ext cx="394097"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192" name="Group 501">
            <a:extLst>
              <a:ext uri="{FF2B5EF4-FFF2-40B4-BE49-F238E27FC236}">
                <a16:creationId xmlns:a16="http://schemas.microsoft.com/office/drawing/2014/main" id="{B2C32989-94BE-1349-908C-1DF72CEEA243}"/>
              </a:ext>
            </a:extLst>
          </p:cNvPr>
          <p:cNvGrpSpPr/>
          <p:nvPr/>
        </p:nvGrpSpPr>
        <p:grpSpPr>
          <a:xfrm>
            <a:off x="8249683" y="4437219"/>
            <a:ext cx="666817"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grpSp>
          <p:nvGrpSpPr>
            <p:cNvPr id="19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grpSp>
      <p:grpSp>
        <p:nvGrpSpPr>
          <p:cNvPr id="194" name="Group 520">
            <a:extLst>
              <a:ext uri="{FF2B5EF4-FFF2-40B4-BE49-F238E27FC236}">
                <a16:creationId xmlns:a16="http://schemas.microsoft.com/office/drawing/2014/main" id="{8E1A0307-E695-FC42-983B-9915B98768EC}"/>
              </a:ext>
            </a:extLst>
          </p:cNvPr>
          <p:cNvGrpSpPr/>
          <p:nvPr/>
        </p:nvGrpSpPr>
        <p:grpSpPr>
          <a:xfrm>
            <a:off x="8265686" y="3095666"/>
            <a:ext cx="666817"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grpSp>
          <p:nvGrpSpPr>
            <p:cNvPr id="195"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grpSp>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1600200" y="4064001"/>
            <a:ext cx="4802950"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defTabSz="914400" eaLnBrk="0" fontAlgn="base" hangingPunct="0">
              <a:lnSpc>
                <a:spcPct val="85000"/>
              </a:lnSpc>
              <a:spcBef>
                <a:spcPct val="45000"/>
              </a:spcBef>
              <a:spcAft>
                <a:spcPct val="0"/>
              </a:spcAft>
              <a:buClr>
                <a:srgbClr val="000099"/>
              </a:buClr>
              <a:buSzPct val="65000"/>
              <a:defRPr/>
            </a:pPr>
            <a:r>
              <a:rPr lang="en-US" sz="2000" i="1" dirty="0">
                <a:solidFill>
                  <a:srgbClr val="CC0000"/>
                </a:solidFill>
                <a:latin typeface="Calibri" panose="020F0502020204030204" pitchFamily="34" charset="0"/>
                <a:ea typeface="ＭＳ Ｐゴシック" charset="0"/>
                <a:cs typeface="Calibri" panose="020F0502020204030204" pitchFamily="34" charset="0"/>
              </a:rPr>
              <a:t>Performance:</a:t>
            </a:r>
          </a:p>
          <a:p>
            <a:pPr marL="342900" indent="-342900" defTabSz="914400" eaLnBrk="0" fontAlgn="base" hangingPunct="0">
              <a:lnSpc>
                <a:spcPct val="85000"/>
              </a:lnSpc>
              <a:spcBef>
                <a:spcPct val="200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access link utilization = </a:t>
            </a:r>
            <a:r>
              <a:rPr lang="en-US" sz="2000" dirty="0">
                <a:solidFill>
                  <a:srgbClr val="C00000"/>
                </a:solidFill>
                <a:latin typeface="Calibri" panose="020F0502020204030204" pitchFamily="34" charset="0"/>
                <a:ea typeface="ＭＳ Ｐゴシック" charset="0"/>
                <a:cs typeface="Calibri" panose="020F0502020204030204" pitchFamily="34" charset="0"/>
              </a:rPr>
              <a:t>.97</a:t>
            </a:r>
          </a:p>
          <a:p>
            <a:pPr marL="342900" indent="-342900" defTabSz="914400" eaLnBrk="0" fontAlgn="base" hangingPunct="0">
              <a:lnSpc>
                <a:spcPct val="85000"/>
              </a:lnSpc>
              <a:spcBef>
                <a:spcPts val="6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LAN utilization: .0015</a:t>
            </a:r>
          </a:p>
          <a:p>
            <a:pPr marL="342900" indent="-342900" defTabSz="914400" eaLnBrk="0" fontAlgn="base" hangingPunct="0">
              <a:lnSpc>
                <a:spcPct val="85000"/>
              </a:lnSpc>
              <a:spcBef>
                <a:spcPts val="6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end-end delay  =  Internet delay +</a:t>
            </a:r>
          </a:p>
          <a:p>
            <a:pPr defTabSz="914400" eaLnBrk="0" fontAlgn="base" hangingPunct="0">
              <a:lnSpc>
                <a:spcPct val="85000"/>
              </a:lnSpc>
              <a:spcAft>
                <a:spcPct val="0"/>
              </a:spcAft>
              <a:buClr>
                <a:srgbClr val="000099"/>
              </a:buClr>
              <a:buSzPct val="100000"/>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                                     access link delay + LAN delay </a:t>
            </a:r>
          </a:p>
          <a:p>
            <a:pPr defTabSz="914400" eaLnBrk="0" fontAlgn="base" hangingPunct="0">
              <a:lnSpc>
                <a:spcPct val="85000"/>
              </a:lnSpc>
              <a:spcBef>
                <a:spcPts val="600"/>
              </a:spcBef>
              <a:spcAft>
                <a:spcPct val="0"/>
              </a:spcAft>
              <a:buClr>
                <a:srgbClr val="000099"/>
              </a:buClr>
              <a:buSzPct val="100000"/>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                                 =  2 sec + minutes + </a:t>
            </a:r>
            <a:r>
              <a:rPr lang="en-US" sz="2000" dirty="0" err="1">
                <a:solidFill>
                  <a:srgbClr val="000000"/>
                </a:solidFill>
                <a:latin typeface="Calibri" panose="020F0502020204030204" pitchFamily="34" charset="0"/>
                <a:ea typeface="ＭＳ Ｐゴシック" charset="0"/>
                <a:cs typeface="Calibri" panose="020F0502020204030204" pitchFamily="34" charset="0"/>
              </a:rPr>
              <a:t>usecs</a:t>
            </a:r>
            <a:endParaRPr lang="en-US" sz="2000" dirty="0">
              <a:solidFill>
                <a:srgbClr val="000000"/>
              </a:solidFill>
              <a:latin typeface="Calibri" panose="020F0502020204030204" pitchFamily="34" charset="0"/>
              <a:ea typeface="ＭＳ Ｐゴシック" charset="0"/>
              <a:cs typeface="Calibri" panose="020F0502020204030204" pitchFamily="34" charset="0"/>
            </a:endParaRPr>
          </a:p>
          <a:p>
            <a:pPr marL="342900" indent="-342900" defTabSz="914400" eaLnBrk="0" fontAlgn="base" hangingPunct="0">
              <a:lnSpc>
                <a:spcPct val="85000"/>
              </a:lnSpc>
              <a:spcBef>
                <a:spcPct val="20000"/>
              </a:spcBef>
              <a:spcAft>
                <a:spcPct val="0"/>
              </a:spcAft>
              <a:buClr>
                <a:srgbClr val="000099"/>
              </a:buClr>
              <a:buSzPct val="65000"/>
              <a:buFont typeface="Wingdings" charset="0"/>
              <a:buChar char="v"/>
              <a:defRPr/>
            </a:pPr>
            <a:endParaRPr lang="en-US" sz="2000" dirty="0">
              <a:solidFill>
                <a:srgbClr val="000000"/>
              </a:solidFill>
              <a:latin typeface="Calibri" panose="020F0502020204030204" pitchFamily="34" charset="0"/>
              <a:ea typeface="ＭＳ Ｐゴシック" charset="0"/>
              <a:cs typeface="Calibri" panose="020F0502020204030204" pitchFamily="34" charset="0"/>
            </a:endParaRPr>
          </a:p>
        </p:txBody>
      </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2177043" y="1362309"/>
            <a:ext cx="4592968"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defTabSz="914400" eaLnBrk="0" fontAlgn="base" hangingPunct="0">
              <a:lnSpc>
                <a:spcPct val="85000"/>
              </a:lnSpc>
              <a:spcBef>
                <a:spcPct val="20000"/>
              </a:spcBef>
              <a:spcAft>
                <a:spcPct val="0"/>
              </a:spcAft>
              <a:buClr>
                <a:srgbClr val="000099"/>
              </a:buClr>
              <a:buSzPct val="65000"/>
              <a:defRPr/>
            </a:pPr>
            <a:r>
              <a:rPr lang="en-US" sz="2400" i="1" dirty="0">
                <a:solidFill>
                  <a:srgbClr val="CC0000"/>
                </a:solidFill>
                <a:latin typeface="Calibri" panose="020F0502020204030204" pitchFamily="34" charset="0"/>
                <a:ea typeface="ＭＳ Ｐゴシック" charset="0"/>
                <a:cs typeface="Calibri" panose="020F0502020204030204" pitchFamily="34" charset="0"/>
              </a:rPr>
              <a:t>Scenario:</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access link rate: 1.54 Mbps</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RTT from institutional router to server: 2 sec</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web object size: 100K bits</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lvl="1"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avg data rate to browsers: 1.50 Mbps</a:t>
            </a:r>
          </a:p>
        </p:txBody>
      </p:sp>
      <p:sp>
        <p:nvSpPr>
          <p:cNvPr id="214" name="Oval 137">
            <a:extLst>
              <a:ext uri="{FF2B5EF4-FFF2-40B4-BE49-F238E27FC236}">
                <a16:creationId xmlns:a16="http://schemas.microsoft.com/office/drawing/2014/main" id="{23716FFF-6EE9-1D40-8627-3412B2DC1621}"/>
              </a:ext>
            </a:extLst>
          </p:cNvPr>
          <p:cNvSpPr>
            <a:spLocks noChangeArrowheads="1"/>
          </p:cNvSpPr>
          <p:nvPr/>
        </p:nvSpPr>
        <p:spPr bwMode="auto">
          <a:xfrm>
            <a:off x="4570688" y="5782734"/>
            <a:ext cx="839513" cy="591127"/>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91" name="Text Box 138">
            <a:extLst>
              <a:ext uri="{FF2B5EF4-FFF2-40B4-BE49-F238E27FC236}">
                <a16:creationId xmlns:a16="http://schemas.microsoft.com/office/drawing/2014/main" id="{99974D39-E173-B849-B8ED-599FAF902A29}"/>
              </a:ext>
            </a:extLst>
          </p:cNvPr>
          <p:cNvSpPr txBox="1">
            <a:spLocks noChangeArrowheads="1"/>
          </p:cNvSpPr>
          <p:nvPr/>
        </p:nvSpPr>
        <p:spPr bwMode="auto">
          <a:xfrm>
            <a:off x="5105400" y="4495801"/>
            <a:ext cx="2508676"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9525" indent="0" defTabSz="914400" eaLnBrk="0" fontAlgn="base" hangingPunct="0">
              <a:lnSpc>
                <a:spcPct val="90000"/>
              </a:lnSpc>
              <a:spcBef>
                <a:spcPct val="20000"/>
              </a:spcBef>
              <a:spcAft>
                <a:spcPct val="0"/>
              </a:spcAft>
              <a:buClr>
                <a:srgbClr val="3333CC"/>
              </a:buClr>
              <a:buSzPct val="85000"/>
              <a:defRPr/>
            </a:pPr>
            <a:r>
              <a:rPr lang="en-US" altLang="en-US" sz="1600" i="1" kern="0" dirty="0">
                <a:solidFill>
                  <a:srgbClr val="CC0000"/>
                </a:solidFill>
                <a:latin typeface="Calibri"/>
              </a:rPr>
              <a:t>problem: </a:t>
            </a:r>
            <a:r>
              <a:rPr lang="en-US" altLang="en-US" sz="1600" kern="0" dirty="0">
                <a:solidFill>
                  <a:srgbClr val="CC0000"/>
                </a:solidFill>
                <a:latin typeface="Calibri"/>
              </a:rPr>
              <a:t>large queueing delays at high utilization!</a:t>
            </a:r>
          </a:p>
        </p:txBody>
      </p:sp>
    </p:spTree>
    <p:extLst>
      <p:ext uri="{BB962C8B-B14F-4D97-AF65-F5344CB8AC3E}">
        <p14:creationId xmlns:p14="http://schemas.microsoft.com/office/powerpoint/2010/main" val="60352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Effect transition="in" filter="dissolve">
                                      <p:cBhvr>
                                        <p:cTn id="7" dur="500"/>
                                        <p:tgtEl>
                                          <p:spTgt spid="52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29">
                                            <p:txEl>
                                              <p:pRg st="1" end="1"/>
                                            </p:txEl>
                                          </p:spTgt>
                                        </p:tgtEl>
                                        <p:attrNameLst>
                                          <p:attrName>style.visibility</p:attrName>
                                        </p:attrNameLst>
                                      </p:cBhvr>
                                      <p:to>
                                        <p:strVal val="visible"/>
                                      </p:to>
                                    </p:set>
                                    <p:animEffect transition="in" filter="dissolve">
                                      <p:cBhvr>
                                        <p:cTn id="10" dur="500"/>
                                        <p:tgtEl>
                                          <p:spTgt spid="52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dissolve">
                                      <p:cBhvr>
                                        <p:cTn id="15" dur="500"/>
                                        <p:tgtEl>
                                          <p:spTgt spid="29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dissolve">
                                      <p:cBhvr>
                                        <p:cTn id="18" dur="500"/>
                                        <p:tgtEl>
                                          <p:spTgt spid="291"/>
                                        </p:tgtEl>
                                      </p:cBhvr>
                                    </p:animEffect>
                                  </p:childTnLst>
                                </p:cTn>
                              </p:par>
                              <p:par>
                                <p:cTn id="19" presetID="9"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dissolve">
                                      <p:cBhvr>
                                        <p:cTn id="21" dur="500"/>
                                        <p:tgtEl>
                                          <p:spTgt spid="1026"/>
                                        </p:tgtEl>
                                      </p:cBhvr>
                                    </p:animEffect>
                                  </p:childTnLst>
                                </p:cTn>
                              </p:par>
                              <p:par>
                                <p:cTn id="22" presetID="9"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9">
                                            <p:txEl>
                                              <p:pRg st="2" end="2"/>
                                            </p:txEl>
                                          </p:spTgt>
                                        </p:tgtEl>
                                        <p:attrNameLst>
                                          <p:attrName>style.visibility</p:attrName>
                                        </p:attrNameLst>
                                      </p:cBhvr>
                                      <p:to>
                                        <p:strVal val="visible"/>
                                      </p:to>
                                    </p:set>
                                    <p:animEffect transition="in" filter="dissolve">
                                      <p:cBhvr>
                                        <p:cTn id="29" dur="500"/>
                                        <p:tgtEl>
                                          <p:spTgt spid="52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529">
                                            <p:txEl>
                                              <p:pRg st="3" end="3"/>
                                            </p:txEl>
                                          </p:spTgt>
                                        </p:tgtEl>
                                        <p:attrNameLst>
                                          <p:attrName>style.visibility</p:attrName>
                                        </p:attrNameLst>
                                      </p:cBhvr>
                                      <p:to>
                                        <p:strVal val="visible"/>
                                      </p:to>
                                    </p:set>
                                    <p:animEffect transition="in" filter="dissolve">
                                      <p:cBhvr>
                                        <p:cTn id="34" dur="500"/>
                                        <p:tgtEl>
                                          <p:spTgt spid="529">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529">
                                            <p:txEl>
                                              <p:pRg st="4" end="4"/>
                                            </p:txEl>
                                          </p:spTgt>
                                        </p:tgtEl>
                                        <p:attrNameLst>
                                          <p:attrName>style.visibility</p:attrName>
                                        </p:attrNameLst>
                                      </p:cBhvr>
                                      <p:to>
                                        <p:strVal val="visible"/>
                                      </p:to>
                                    </p:set>
                                    <p:animEffect transition="in" filter="dissolve">
                                      <p:cBhvr>
                                        <p:cTn id="37" dur="500"/>
                                        <p:tgtEl>
                                          <p:spTgt spid="529">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29">
                                            <p:txEl>
                                              <p:pRg st="5" end="5"/>
                                            </p:txEl>
                                          </p:spTgt>
                                        </p:tgtEl>
                                        <p:attrNameLst>
                                          <p:attrName>style.visibility</p:attrName>
                                        </p:attrNameLst>
                                      </p:cBhvr>
                                      <p:to>
                                        <p:strVal val="visible"/>
                                      </p:to>
                                    </p:set>
                                    <p:animEffect transition="in" filter="dissolve">
                                      <p:cBhvr>
                                        <p:cTn id="40" dur="500"/>
                                        <p:tgtEl>
                                          <p:spTgt spid="52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4"/>
                                        </p:tgtEl>
                                        <p:attrNameLst>
                                          <p:attrName>style.visibility</p:attrName>
                                        </p:attrNameLst>
                                      </p:cBhvr>
                                      <p:to>
                                        <p:strVal val="visible"/>
                                      </p:to>
                                    </p:set>
                                    <p:animEffect transition="in" filter="dissolve">
                                      <p:cBhvr>
                                        <p:cTn id="45"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14" grpId="0" animBg="1"/>
      <p:bldP spid="29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946187" y="810200"/>
            <a:ext cx="8305800" cy="894622"/>
          </a:xfrm>
        </p:spPr>
        <p:txBody>
          <a:bodyPr>
            <a:normAutofit fontScale="90000"/>
          </a:bodyPr>
          <a:lstStyle/>
          <a:p>
            <a:r>
              <a:rPr lang="en-US" sz="4400" dirty="0">
                <a:ea typeface="ＭＳ Ｐゴシック" panose="020B0600070205080204" pitchFamily="34" charset="-128"/>
              </a:rPr>
              <a:t>Option 1: buy a faster access link</a:t>
            </a:r>
            <a:endParaRPr lang="en-US" sz="4400" dirty="0"/>
          </a:p>
        </p:txBody>
      </p:sp>
      <p:sp>
        <p:nvSpPr>
          <p:cNvPr id="233" name="Rectangle 4">
            <a:extLst>
              <a:ext uri="{FF2B5EF4-FFF2-40B4-BE49-F238E27FC236}">
                <a16:creationId xmlns:a16="http://schemas.microsoft.com/office/drawing/2014/main" id="{98A75405-209A-CD48-8E25-225D64187B47}"/>
              </a:ext>
            </a:extLst>
          </p:cNvPr>
          <p:cNvSpPr>
            <a:spLocks noChangeArrowheads="1"/>
          </p:cNvSpPr>
          <p:nvPr/>
        </p:nvSpPr>
        <p:spPr bwMode="auto">
          <a:xfrm>
            <a:off x="1524001" y="4064001"/>
            <a:ext cx="6403933"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defTabSz="914400" eaLnBrk="0" fontAlgn="base" hangingPunct="0">
              <a:lnSpc>
                <a:spcPct val="85000"/>
              </a:lnSpc>
              <a:spcBef>
                <a:spcPct val="45000"/>
              </a:spcBef>
              <a:spcAft>
                <a:spcPct val="0"/>
              </a:spcAft>
              <a:buClr>
                <a:srgbClr val="000099"/>
              </a:buClr>
              <a:buSzPct val="65000"/>
              <a:defRPr/>
            </a:pPr>
            <a:r>
              <a:rPr lang="en-US" sz="2000" i="1" dirty="0">
                <a:solidFill>
                  <a:srgbClr val="CC0000"/>
                </a:solidFill>
                <a:latin typeface="Calibri" panose="020F0502020204030204" pitchFamily="34" charset="0"/>
                <a:ea typeface="ＭＳ Ｐゴシック" charset="0"/>
                <a:cs typeface="Calibri" panose="020F0502020204030204" pitchFamily="34" charset="0"/>
              </a:rPr>
              <a:t>Performance:</a:t>
            </a:r>
          </a:p>
          <a:p>
            <a:pPr marL="342900" indent="-342900" defTabSz="914400" eaLnBrk="0" fontAlgn="base" hangingPunct="0">
              <a:lnSpc>
                <a:spcPct val="85000"/>
              </a:lnSpc>
              <a:spcBef>
                <a:spcPct val="200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access link utilization = </a:t>
            </a:r>
            <a:r>
              <a:rPr lang="en-US" sz="2000" dirty="0">
                <a:solidFill>
                  <a:srgbClr val="C00000"/>
                </a:solidFill>
                <a:latin typeface="Calibri" panose="020F0502020204030204" pitchFamily="34" charset="0"/>
                <a:ea typeface="ＭＳ Ｐゴシック" charset="0"/>
                <a:cs typeface="Calibri" panose="020F0502020204030204" pitchFamily="34" charset="0"/>
              </a:rPr>
              <a:t>.97</a:t>
            </a:r>
          </a:p>
          <a:p>
            <a:pPr marL="342900" indent="-342900" defTabSz="914400" eaLnBrk="0" fontAlgn="base" hangingPunct="0">
              <a:lnSpc>
                <a:spcPct val="85000"/>
              </a:lnSpc>
              <a:spcBef>
                <a:spcPts val="6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LAN utilization: .0015</a:t>
            </a:r>
          </a:p>
          <a:p>
            <a:pPr marL="342900" indent="-342900" defTabSz="914400" eaLnBrk="0" fontAlgn="base" hangingPunct="0">
              <a:lnSpc>
                <a:spcPct val="85000"/>
              </a:lnSpc>
              <a:spcBef>
                <a:spcPts val="6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end-end delay  =  Internet delay +</a:t>
            </a:r>
          </a:p>
          <a:p>
            <a:pPr defTabSz="914400" eaLnBrk="0" fontAlgn="base" hangingPunct="0">
              <a:lnSpc>
                <a:spcPct val="85000"/>
              </a:lnSpc>
              <a:spcAft>
                <a:spcPct val="0"/>
              </a:spcAft>
              <a:buClr>
                <a:srgbClr val="000099"/>
              </a:buClr>
              <a:buSzPct val="100000"/>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                                     access link delay + LAN delay </a:t>
            </a:r>
          </a:p>
          <a:p>
            <a:pPr defTabSz="914400" eaLnBrk="0" fontAlgn="base" hangingPunct="0">
              <a:lnSpc>
                <a:spcPct val="85000"/>
              </a:lnSpc>
              <a:spcBef>
                <a:spcPts val="600"/>
              </a:spcBef>
              <a:spcAft>
                <a:spcPct val="0"/>
              </a:spcAft>
              <a:buClr>
                <a:srgbClr val="000099"/>
              </a:buClr>
              <a:buSzPct val="100000"/>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                                 =  2 sec + minutes + </a:t>
            </a:r>
            <a:r>
              <a:rPr lang="en-US" sz="2000" dirty="0" err="1">
                <a:solidFill>
                  <a:srgbClr val="000000"/>
                </a:solidFill>
                <a:latin typeface="Calibri" panose="020F0502020204030204" pitchFamily="34" charset="0"/>
                <a:ea typeface="ＭＳ Ｐゴシック" charset="0"/>
                <a:cs typeface="Calibri" panose="020F0502020204030204" pitchFamily="34" charset="0"/>
              </a:rPr>
              <a:t>usecs</a:t>
            </a:r>
            <a:endParaRPr lang="en-US" sz="2000" dirty="0">
              <a:solidFill>
                <a:srgbClr val="000000"/>
              </a:solidFill>
              <a:latin typeface="Calibri" panose="020F0502020204030204" pitchFamily="34" charset="0"/>
              <a:ea typeface="ＭＳ Ｐゴシック" charset="0"/>
              <a:cs typeface="Calibri" panose="020F0502020204030204" pitchFamily="34" charset="0"/>
            </a:endParaRPr>
          </a:p>
          <a:p>
            <a:pPr marL="342900" indent="-342900" defTabSz="914400" eaLnBrk="0" fontAlgn="base" hangingPunct="0">
              <a:lnSpc>
                <a:spcPct val="85000"/>
              </a:lnSpc>
              <a:spcBef>
                <a:spcPct val="20000"/>
              </a:spcBef>
              <a:spcAft>
                <a:spcPct val="0"/>
              </a:spcAft>
              <a:buClr>
                <a:srgbClr val="000099"/>
              </a:buClr>
              <a:buSzPct val="65000"/>
              <a:buFont typeface="Wingdings" charset="0"/>
              <a:buChar char="v"/>
              <a:defRPr/>
            </a:pPr>
            <a:endParaRPr lang="en-US" sz="2000" dirty="0">
              <a:solidFill>
                <a:srgbClr val="000000"/>
              </a:solidFill>
              <a:latin typeface="Calibri" panose="020F0502020204030204" pitchFamily="34" charset="0"/>
              <a:ea typeface="ＭＳ Ｐゴシック" charset="0"/>
              <a:cs typeface="Calibri" panose="020F0502020204030204" pitchFamily="34" charset="0"/>
            </a:endParaRPr>
          </a:p>
        </p:txBody>
      </p:sp>
      <p:sp>
        <p:nvSpPr>
          <p:cNvPr id="234" name="Line 2">
            <a:extLst>
              <a:ext uri="{FF2B5EF4-FFF2-40B4-BE49-F238E27FC236}">
                <a16:creationId xmlns:a16="http://schemas.microsoft.com/office/drawing/2014/main" id="{774FD470-E109-844C-8A9E-6F5E6FD1EF6D}"/>
              </a:ext>
            </a:extLst>
          </p:cNvPr>
          <p:cNvSpPr>
            <a:spLocks noChangeShapeType="1"/>
          </p:cNvSpPr>
          <p:nvPr/>
        </p:nvSpPr>
        <p:spPr bwMode="auto">
          <a:xfrm>
            <a:off x="730567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3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973455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defTabSz="914400" eaLnBrk="0" fontAlgn="base" hangingPunct="0">
              <a:spcBef>
                <a:spcPct val="0"/>
              </a:spcBef>
              <a:spcAft>
                <a:spcPct val="0"/>
              </a:spcAft>
              <a:defRPr/>
            </a:pPr>
            <a:r>
              <a:rPr lang="en-US" altLang="en-US" sz="1800" kern="0" dirty="0">
                <a:solidFill>
                  <a:srgbClr val="000000"/>
                </a:solidFill>
              </a:rPr>
              <a:t>origin</a:t>
            </a:r>
          </a:p>
          <a:p>
            <a:pPr algn="r" defTabSz="914400" eaLnBrk="0" fontAlgn="base" hangingPunct="0">
              <a:spcBef>
                <a:spcPct val="0"/>
              </a:spcBef>
              <a:spcAft>
                <a:spcPct val="0"/>
              </a:spcAft>
              <a:defRPr/>
            </a:pPr>
            <a:r>
              <a:rPr lang="en-US" altLang="en-US" sz="1800" kern="0" dirty="0">
                <a:solidFill>
                  <a:srgbClr val="000000"/>
                </a:solidFill>
              </a:rPr>
              <a:t>servers</a:t>
            </a:r>
          </a:p>
        </p:txBody>
      </p:sp>
      <p:sp>
        <p:nvSpPr>
          <p:cNvPr id="236" name="Line 51">
            <a:extLst>
              <a:ext uri="{FF2B5EF4-FFF2-40B4-BE49-F238E27FC236}">
                <a16:creationId xmlns:a16="http://schemas.microsoft.com/office/drawing/2014/main" id="{D0BFCD11-A1DC-B64D-A23A-23C7A76C3DB1}"/>
              </a:ext>
            </a:extLst>
          </p:cNvPr>
          <p:cNvSpPr>
            <a:spLocks noChangeShapeType="1"/>
          </p:cNvSpPr>
          <p:nvPr/>
        </p:nvSpPr>
        <p:spPr bwMode="auto">
          <a:xfrm>
            <a:off x="8115301" y="2106884"/>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3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8743951" y="2144984"/>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3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20115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3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936307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40" name="Freeform 55">
            <a:extLst>
              <a:ext uri="{FF2B5EF4-FFF2-40B4-BE49-F238E27FC236}">
                <a16:creationId xmlns:a16="http://schemas.microsoft.com/office/drawing/2014/main" id="{0AF0F7C2-E293-2A4E-B4A0-9966DF5B5243}"/>
              </a:ext>
            </a:extLst>
          </p:cNvPr>
          <p:cNvSpPr>
            <a:spLocks/>
          </p:cNvSpPr>
          <p:nvPr/>
        </p:nvSpPr>
        <p:spPr bwMode="auto">
          <a:xfrm>
            <a:off x="7380288"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defTabSz="914400"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endParaRPr>
          </a:p>
        </p:txBody>
      </p:sp>
      <p:sp>
        <p:nvSpPr>
          <p:cNvPr id="24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096250" y="2432322"/>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dirty="0">
                <a:solidFill>
                  <a:srgbClr val="CC0000"/>
                </a:solidFill>
              </a:rPr>
              <a:t>public</a:t>
            </a:r>
          </a:p>
          <a:p>
            <a:pPr algn="ctr" defTabSz="914400" eaLnBrk="0" fontAlgn="base" hangingPunct="0">
              <a:spcBef>
                <a:spcPct val="0"/>
              </a:spcBef>
              <a:spcAft>
                <a:spcPct val="0"/>
              </a:spcAft>
              <a:defRPr/>
            </a:pPr>
            <a:r>
              <a:rPr lang="en-US" altLang="en-US" sz="1600" kern="0" dirty="0">
                <a:solidFill>
                  <a:srgbClr val="CC0000"/>
                </a:solidFill>
              </a:rPr>
              <a:t> Internet</a:t>
            </a:r>
            <a:endParaRPr lang="en-US" altLang="en-US" sz="2400" kern="0" dirty="0">
              <a:solidFill>
                <a:srgbClr val="CC0000"/>
              </a:solidFill>
            </a:endParaRPr>
          </a:p>
        </p:txBody>
      </p:sp>
      <p:sp>
        <p:nvSpPr>
          <p:cNvPr id="242" name="Freeform 71">
            <a:extLst>
              <a:ext uri="{FF2B5EF4-FFF2-40B4-BE49-F238E27FC236}">
                <a16:creationId xmlns:a16="http://schemas.microsoft.com/office/drawing/2014/main" id="{A7C4DEB4-E3E6-8547-B127-1273B3D3EA69}"/>
              </a:ext>
            </a:extLst>
          </p:cNvPr>
          <p:cNvSpPr>
            <a:spLocks/>
          </p:cNvSpPr>
          <p:nvPr/>
        </p:nvSpPr>
        <p:spPr bwMode="auto">
          <a:xfrm>
            <a:off x="698500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defTabSz="914400"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endParaRPr>
          </a:p>
        </p:txBody>
      </p:sp>
      <p:sp>
        <p:nvSpPr>
          <p:cNvPr id="24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741997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4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7929563"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4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8467726"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46" name="Line 95">
            <a:extLst>
              <a:ext uri="{FF2B5EF4-FFF2-40B4-BE49-F238E27FC236}">
                <a16:creationId xmlns:a16="http://schemas.microsoft.com/office/drawing/2014/main" id="{7E28B523-ED73-8C40-ACD2-43F86A8C48E6}"/>
              </a:ext>
            </a:extLst>
          </p:cNvPr>
          <p:cNvSpPr>
            <a:spLocks noChangeShapeType="1"/>
          </p:cNvSpPr>
          <p:nvPr/>
        </p:nvSpPr>
        <p:spPr bwMode="auto">
          <a:xfrm>
            <a:off x="862965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47"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6997700" y="4357959"/>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a:solidFill>
                  <a:srgbClr val="CC0000"/>
                </a:solidFill>
              </a:rPr>
              <a:t>institutional</a:t>
            </a:r>
          </a:p>
          <a:p>
            <a:pPr algn="ctr" defTabSz="914400" eaLnBrk="0" fontAlgn="base" hangingPunct="0">
              <a:spcBef>
                <a:spcPct val="0"/>
              </a:spcBef>
              <a:spcAft>
                <a:spcPct val="0"/>
              </a:spcAft>
              <a:defRPr/>
            </a:pPr>
            <a:r>
              <a:rPr lang="en-US" altLang="en-US" sz="1600" kern="0">
                <a:solidFill>
                  <a:srgbClr val="CC0000"/>
                </a:solidFill>
              </a:rPr>
              <a:t>network</a:t>
            </a:r>
            <a:endParaRPr lang="en-US" altLang="en-US" sz="2400" kern="0">
              <a:solidFill>
                <a:srgbClr val="CC0000"/>
              </a:solidFill>
            </a:endParaRPr>
          </a:p>
        </p:txBody>
      </p:sp>
      <p:sp>
        <p:nvSpPr>
          <p:cNvPr id="248"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00588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a:solidFill>
                  <a:srgbClr val="000000"/>
                </a:solidFill>
              </a:rPr>
              <a:t>1 Gbps LAN</a:t>
            </a:r>
            <a:endParaRPr lang="en-US" altLang="en-US" sz="2400" kern="0">
              <a:solidFill>
                <a:srgbClr val="3333CC"/>
              </a:solidFill>
            </a:endParaRPr>
          </a:p>
        </p:txBody>
      </p:sp>
      <p:sp>
        <p:nvSpPr>
          <p:cNvPr id="249"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8631238" y="3734072"/>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sz="1600" kern="0" dirty="0">
                <a:solidFill>
                  <a:srgbClr val="000000"/>
                </a:solidFill>
              </a:rPr>
              <a:t>1.54 Mbps </a:t>
            </a:r>
          </a:p>
          <a:p>
            <a:pPr defTabSz="914400" eaLnBrk="0" fontAlgn="base" hangingPunct="0">
              <a:spcBef>
                <a:spcPct val="0"/>
              </a:spcBef>
              <a:spcAft>
                <a:spcPct val="0"/>
              </a:spcAft>
              <a:defRPr/>
            </a:pPr>
            <a:r>
              <a:rPr lang="en-US" altLang="en-US" sz="1600" kern="0" dirty="0">
                <a:solidFill>
                  <a:srgbClr val="000000"/>
                </a:solidFill>
              </a:rPr>
              <a:t>access link</a:t>
            </a:r>
            <a:endParaRPr lang="en-US" altLang="en-US" sz="2400" kern="0" dirty="0">
              <a:solidFill>
                <a:srgbClr val="3333CC"/>
              </a:solidFill>
            </a:endParaRPr>
          </a:p>
        </p:txBody>
      </p:sp>
      <p:grpSp>
        <p:nvGrpSpPr>
          <p:cNvPr id="250" name="Group 139">
            <a:extLst>
              <a:ext uri="{FF2B5EF4-FFF2-40B4-BE49-F238E27FC236}">
                <a16:creationId xmlns:a16="http://schemas.microsoft.com/office/drawing/2014/main" id="{F9E9E22C-69D8-A847-9177-B4D5A14ECA28}"/>
              </a:ext>
            </a:extLst>
          </p:cNvPr>
          <p:cNvGrpSpPr>
            <a:grpSpLocks/>
          </p:cNvGrpSpPr>
          <p:nvPr/>
        </p:nvGrpSpPr>
        <p:grpSpPr bwMode="auto">
          <a:xfrm>
            <a:off x="6958013" y="2035446"/>
            <a:ext cx="377825" cy="576262"/>
            <a:chOff x="4140" y="429"/>
            <a:chExt cx="1425" cy="2396"/>
          </a:xfrm>
        </p:grpSpPr>
        <p:sp>
          <p:nvSpPr>
            <p:cNvPr id="251"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2"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53"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71"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72" name="Group 145">
              <a:extLst>
                <a:ext uri="{FF2B5EF4-FFF2-40B4-BE49-F238E27FC236}">
                  <a16:creationId xmlns:a16="http://schemas.microsoft.com/office/drawing/2014/main" id="{E47B5BD8-DFF7-9441-92CB-80BB05AB6451}"/>
                </a:ext>
              </a:extLst>
            </p:cNvPr>
            <p:cNvGrpSpPr>
              <a:grpSpLocks/>
            </p:cNvGrpSpPr>
            <p:nvPr/>
          </p:nvGrpSpPr>
          <p:grpSpPr bwMode="auto">
            <a:xfrm>
              <a:off x="4751" y="667"/>
              <a:ext cx="581" cy="145"/>
              <a:chOff x="616" y="2567"/>
              <a:chExt cx="725" cy="139"/>
            </a:xfrm>
          </p:grpSpPr>
          <p:sp>
            <p:nvSpPr>
              <p:cNvPr id="325"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8"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273"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74" name="Group 149">
              <a:extLst>
                <a:ext uri="{FF2B5EF4-FFF2-40B4-BE49-F238E27FC236}">
                  <a16:creationId xmlns:a16="http://schemas.microsoft.com/office/drawing/2014/main" id="{82296A06-752A-254D-8846-4D0F3F43F261}"/>
                </a:ext>
              </a:extLst>
            </p:cNvPr>
            <p:cNvGrpSpPr>
              <a:grpSpLocks/>
            </p:cNvGrpSpPr>
            <p:nvPr/>
          </p:nvGrpSpPr>
          <p:grpSpPr bwMode="auto">
            <a:xfrm>
              <a:off x="4745" y="996"/>
              <a:ext cx="581" cy="132"/>
              <a:chOff x="611" y="2571"/>
              <a:chExt cx="725" cy="137"/>
            </a:xfrm>
          </p:grpSpPr>
          <p:sp>
            <p:nvSpPr>
              <p:cNvPr id="303"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05"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275"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76"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77" name="Group 154">
              <a:extLst>
                <a:ext uri="{FF2B5EF4-FFF2-40B4-BE49-F238E27FC236}">
                  <a16:creationId xmlns:a16="http://schemas.microsoft.com/office/drawing/2014/main" id="{8277CD38-8B7B-9748-AD3B-10D14BC1AA1D}"/>
                </a:ext>
              </a:extLst>
            </p:cNvPr>
            <p:cNvGrpSpPr>
              <a:grpSpLocks/>
            </p:cNvGrpSpPr>
            <p:nvPr/>
          </p:nvGrpSpPr>
          <p:grpSpPr bwMode="auto">
            <a:xfrm>
              <a:off x="4733" y="1639"/>
              <a:ext cx="587" cy="146"/>
              <a:chOff x="611" y="2571"/>
              <a:chExt cx="731" cy="134"/>
            </a:xfrm>
          </p:grpSpPr>
          <p:sp>
            <p:nvSpPr>
              <p:cNvPr id="298"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0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278"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79"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0" cy="139"/>
              <a:chOff x="614" y="2568"/>
              <a:chExt cx="723" cy="139"/>
            </a:xfrm>
          </p:grpSpPr>
          <p:sp>
            <p:nvSpPr>
              <p:cNvPr id="291"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92"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280"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81"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82"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83"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84"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85"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86"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87"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88"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289"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90"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334" name="Group 172">
            <a:extLst>
              <a:ext uri="{FF2B5EF4-FFF2-40B4-BE49-F238E27FC236}">
                <a16:creationId xmlns:a16="http://schemas.microsoft.com/office/drawing/2014/main" id="{F34C0BB9-9ECA-9B40-B10C-16DEDBDC16C3}"/>
              </a:ext>
            </a:extLst>
          </p:cNvPr>
          <p:cNvGrpSpPr>
            <a:grpSpLocks/>
          </p:cNvGrpSpPr>
          <p:nvPr/>
        </p:nvGrpSpPr>
        <p:grpSpPr bwMode="auto">
          <a:xfrm>
            <a:off x="7107238" y="5148534"/>
            <a:ext cx="525463" cy="557213"/>
            <a:chOff x="-44" y="1473"/>
            <a:chExt cx="981" cy="1105"/>
          </a:xfrm>
        </p:grpSpPr>
        <p:pic>
          <p:nvPicPr>
            <p:cNvPr id="33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341" name="Group 175">
            <a:extLst>
              <a:ext uri="{FF2B5EF4-FFF2-40B4-BE49-F238E27FC236}">
                <a16:creationId xmlns:a16="http://schemas.microsoft.com/office/drawing/2014/main" id="{7306AC90-5B34-3F4E-B626-0E34022A31C8}"/>
              </a:ext>
            </a:extLst>
          </p:cNvPr>
          <p:cNvGrpSpPr>
            <a:grpSpLocks/>
          </p:cNvGrpSpPr>
          <p:nvPr/>
        </p:nvGrpSpPr>
        <p:grpSpPr bwMode="auto">
          <a:xfrm>
            <a:off x="7872413" y="1557609"/>
            <a:ext cx="377825" cy="576263"/>
            <a:chOff x="4140" y="429"/>
            <a:chExt cx="1425" cy="2396"/>
          </a:xfrm>
        </p:grpSpPr>
        <p:sp>
          <p:nvSpPr>
            <p:cNvPr id="361"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7"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69"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7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74"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394" name="Group 181">
              <a:extLst>
                <a:ext uri="{FF2B5EF4-FFF2-40B4-BE49-F238E27FC236}">
                  <a16:creationId xmlns:a16="http://schemas.microsoft.com/office/drawing/2014/main" id="{F5C3481D-451B-B142-A35C-15C582D38E95}"/>
                </a:ext>
              </a:extLst>
            </p:cNvPr>
            <p:cNvGrpSpPr>
              <a:grpSpLocks/>
            </p:cNvGrpSpPr>
            <p:nvPr/>
          </p:nvGrpSpPr>
          <p:grpSpPr bwMode="auto">
            <a:xfrm>
              <a:off x="4751" y="667"/>
              <a:ext cx="581" cy="145"/>
              <a:chOff x="616" y="2567"/>
              <a:chExt cx="725" cy="139"/>
            </a:xfrm>
          </p:grpSpPr>
          <p:sp>
            <p:nvSpPr>
              <p:cNvPr id="475"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6"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0"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402" name="Group 185">
              <a:extLst>
                <a:ext uri="{FF2B5EF4-FFF2-40B4-BE49-F238E27FC236}">
                  <a16:creationId xmlns:a16="http://schemas.microsoft.com/office/drawing/2014/main" id="{7667DA9A-FE8F-654A-8B9E-218AADDABF18}"/>
                </a:ext>
              </a:extLst>
            </p:cNvPr>
            <p:cNvGrpSpPr>
              <a:grpSpLocks/>
            </p:cNvGrpSpPr>
            <p:nvPr/>
          </p:nvGrpSpPr>
          <p:grpSpPr bwMode="auto">
            <a:xfrm>
              <a:off x="4745" y="996"/>
              <a:ext cx="581" cy="132"/>
              <a:chOff x="611" y="2571"/>
              <a:chExt cx="725" cy="137"/>
            </a:xfrm>
          </p:grpSpPr>
          <p:sp>
            <p:nvSpPr>
              <p:cNvPr id="473"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4"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5"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07"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427" name="Group 190">
              <a:extLst>
                <a:ext uri="{FF2B5EF4-FFF2-40B4-BE49-F238E27FC236}">
                  <a16:creationId xmlns:a16="http://schemas.microsoft.com/office/drawing/2014/main" id="{38C1848A-3B99-B348-91C8-29218555E83A}"/>
                </a:ext>
              </a:extLst>
            </p:cNvPr>
            <p:cNvGrpSpPr>
              <a:grpSpLocks/>
            </p:cNvGrpSpPr>
            <p:nvPr/>
          </p:nvGrpSpPr>
          <p:grpSpPr bwMode="auto">
            <a:xfrm>
              <a:off x="4733" y="1639"/>
              <a:ext cx="587" cy="146"/>
              <a:chOff x="611" y="2571"/>
              <a:chExt cx="731" cy="134"/>
            </a:xfrm>
          </p:grpSpPr>
          <p:sp>
            <p:nvSpPr>
              <p:cNvPr id="471"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2"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3"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435"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0" cy="139"/>
              <a:chOff x="614" y="2568"/>
              <a:chExt cx="723" cy="139"/>
            </a:xfrm>
          </p:grpSpPr>
          <p:sp>
            <p:nvSpPr>
              <p:cNvPr id="469"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0"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8"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0"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60"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61"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62"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63"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64"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65"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66"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467"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68"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477" name="Group 208">
            <a:extLst>
              <a:ext uri="{FF2B5EF4-FFF2-40B4-BE49-F238E27FC236}">
                <a16:creationId xmlns:a16="http://schemas.microsoft.com/office/drawing/2014/main" id="{6A05235C-3E77-6F4F-8ADA-6D04AB8484D1}"/>
              </a:ext>
            </a:extLst>
          </p:cNvPr>
          <p:cNvGrpSpPr>
            <a:grpSpLocks/>
          </p:cNvGrpSpPr>
          <p:nvPr/>
        </p:nvGrpSpPr>
        <p:grpSpPr bwMode="auto">
          <a:xfrm>
            <a:off x="8624888" y="1589359"/>
            <a:ext cx="377825" cy="576263"/>
            <a:chOff x="4140" y="429"/>
            <a:chExt cx="1425" cy="2396"/>
          </a:xfrm>
        </p:grpSpPr>
        <p:sp>
          <p:nvSpPr>
            <p:cNvPr id="478"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79"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0"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81"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82"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483" name="Group 214">
              <a:extLst>
                <a:ext uri="{FF2B5EF4-FFF2-40B4-BE49-F238E27FC236}">
                  <a16:creationId xmlns:a16="http://schemas.microsoft.com/office/drawing/2014/main" id="{904783F7-C673-AC48-8DEC-45B791D2E0FD}"/>
                </a:ext>
              </a:extLst>
            </p:cNvPr>
            <p:cNvGrpSpPr>
              <a:grpSpLocks/>
            </p:cNvGrpSpPr>
            <p:nvPr/>
          </p:nvGrpSpPr>
          <p:grpSpPr bwMode="auto">
            <a:xfrm>
              <a:off x="4751" y="667"/>
              <a:ext cx="581" cy="145"/>
              <a:chOff x="616" y="2567"/>
              <a:chExt cx="725" cy="139"/>
            </a:xfrm>
          </p:grpSpPr>
          <p:sp>
            <p:nvSpPr>
              <p:cNvPr id="518"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19"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84"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485" name="Group 218">
              <a:extLst>
                <a:ext uri="{FF2B5EF4-FFF2-40B4-BE49-F238E27FC236}">
                  <a16:creationId xmlns:a16="http://schemas.microsoft.com/office/drawing/2014/main" id="{7151F57C-7772-D741-B346-9FD22AFEAC1C}"/>
                </a:ext>
              </a:extLst>
            </p:cNvPr>
            <p:cNvGrpSpPr>
              <a:grpSpLocks/>
            </p:cNvGrpSpPr>
            <p:nvPr/>
          </p:nvGrpSpPr>
          <p:grpSpPr bwMode="auto">
            <a:xfrm>
              <a:off x="4745" y="996"/>
              <a:ext cx="581" cy="132"/>
              <a:chOff x="611" y="2571"/>
              <a:chExt cx="725" cy="137"/>
            </a:xfrm>
          </p:grpSpPr>
          <p:sp>
            <p:nvSpPr>
              <p:cNvPr id="51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13"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86"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7"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488" name="Group 223">
              <a:extLst>
                <a:ext uri="{FF2B5EF4-FFF2-40B4-BE49-F238E27FC236}">
                  <a16:creationId xmlns:a16="http://schemas.microsoft.com/office/drawing/2014/main" id="{07BF1C14-2C6F-B94F-8289-1C37D6C61529}"/>
                </a:ext>
              </a:extLst>
            </p:cNvPr>
            <p:cNvGrpSpPr>
              <a:grpSpLocks/>
            </p:cNvGrpSpPr>
            <p:nvPr/>
          </p:nvGrpSpPr>
          <p:grpSpPr bwMode="auto">
            <a:xfrm>
              <a:off x="4733" y="1639"/>
              <a:ext cx="587" cy="146"/>
              <a:chOff x="611" y="2571"/>
              <a:chExt cx="731" cy="134"/>
            </a:xfrm>
          </p:grpSpPr>
          <p:sp>
            <p:nvSpPr>
              <p:cNvPr id="50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0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89"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490"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0" cy="139"/>
              <a:chOff x="614" y="2568"/>
              <a:chExt cx="723" cy="139"/>
            </a:xfrm>
          </p:grpSpPr>
          <p:sp>
            <p:nvSpPr>
              <p:cNvPr id="50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0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91"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92"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93"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96"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9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0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0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0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0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50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0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520" name="Group 241">
            <a:extLst>
              <a:ext uri="{FF2B5EF4-FFF2-40B4-BE49-F238E27FC236}">
                <a16:creationId xmlns:a16="http://schemas.microsoft.com/office/drawing/2014/main" id="{9BE96710-6956-1941-96D5-89D2082B85BD}"/>
              </a:ext>
            </a:extLst>
          </p:cNvPr>
          <p:cNvGrpSpPr>
            <a:grpSpLocks/>
          </p:cNvGrpSpPr>
          <p:nvPr/>
        </p:nvGrpSpPr>
        <p:grpSpPr bwMode="auto">
          <a:xfrm>
            <a:off x="9234488" y="1741759"/>
            <a:ext cx="377825" cy="576263"/>
            <a:chOff x="4140" y="429"/>
            <a:chExt cx="1425" cy="2396"/>
          </a:xfrm>
        </p:grpSpPr>
        <p:sp>
          <p:nvSpPr>
            <p:cNvPr id="521"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24"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29"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31"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32"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533" name="Group 247">
              <a:extLst>
                <a:ext uri="{FF2B5EF4-FFF2-40B4-BE49-F238E27FC236}">
                  <a16:creationId xmlns:a16="http://schemas.microsoft.com/office/drawing/2014/main" id="{ABC4B2B5-E127-B14E-8370-5BCDD85E2944}"/>
                </a:ext>
              </a:extLst>
            </p:cNvPr>
            <p:cNvGrpSpPr>
              <a:grpSpLocks/>
            </p:cNvGrpSpPr>
            <p:nvPr/>
          </p:nvGrpSpPr>
          <p:grpSpPr bwMode="auto">
            <a:xfrm>
              <a:off x="4751" y="667"/>
              <a:ext cx="581" cy="145"/>
              <a:chOff x="616" y="2567"/>
              <a:chExt cx="725" cy="139"/>
            </a:xfrm>
          </p:grpSpPr>
          <p:sp>
            <p:nvSpPr>
              <p:cNvPr id="558"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59"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534"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535" name="Group 251">
              <a:extLst>
                <a:ext uri="{FF2B5EF4-FFF2-40B4-BE49-F238E27FC236}">
                  <a16:creationId xmlns:a16="http://schemas.microsoft.com/office/drawing/2014/main" id="{DC8A3227-B450-FB4D-852D-DC7E66FF6603}"/>
                </a:ext>
              </a:extLst>
            </p:cNvPr>
            <p:cNvGrpSpPr>
              <a:grpSpLocks/>
            </p:cNvGrpSpPr>
            <p:nvPr/>
          </p:nvGrpSpPr>
          <p:grpSpPr bwMode="auto">
            <a:xfrm>
              <a:off x="4745" y="996"/>
              <a:ext cx="581" cy="132"/>
              <a:chOff x="611" y="2571"/>
              <a:chExt cx="725" cy="137"/>
            </a:xfrm>
          </p:grpSpPr>
          <p:sp>
            <p:nvSpPr>
              <p:cNvPr id="556"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57"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536"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37"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538" name="Group 256">
              <a:extLst>
                <a:ext uri="{FF2B5EF4-FFF2-40B4-BE49-F238E27FC236}">
                  <a16:creationId xmlns:a16="http://schemas.microsoft.com/office/drawing/2014/main" id="{431DAF1F-4CC8-1C41-8EEC-05F7D5D789CB}"/>
                </a:ext>
              </a:extLst>
            </p:cNvPr>
            <p:cNvGrpSpPr>
              <a:grpSpLocks/>
            </p:cNvGrpSpPr>
            <p:nvPr/>
          </p:nvGrpSpPr>
          <p:grpSpPr bwMode="auto">
            <a:xfrm>
              <a:off x="4733" y="1639"/>
              <a:ext cx="587" cy="146"/>
              <a:chOff x="611" y="2571"/>
              <a:chExt cx="731" cy="134"/>
            </a:xfrm>
          </p:grpSpPr>
          <p:sp>
            <p:nvSpPr>
              <p:cNvPr id="554"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55"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539"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540"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0" cy="139"/>
              <a:chOff x="614" y="2568"/>
              <a:chExt cx="723" cy="139"/>
            </a:xfrm>
          </p:grpSpPr>
          <p:sp>
            <p:nvSpPr>
              <p:cNvPr id="552"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53"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541"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42"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43"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44"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45"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46"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47"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48"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49"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550"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51"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560" name="Group 274">
            <a:extLst>
              <a:ext uri="{FF2B5EF4-FFF2-40B4-BE49-F238E27FC236}">
                <a16:creationId xmlns:a16="http://schemas.microsoft.com/office/drawing/2014/main" id="{637BEA6D-6926-F241-A7B7-63FD120295AA}"/>
              </a:ext>
            </a:extLst>
          </p:cNvPr>
          <p:cNvGrpSpPr>
            <a:grpSpLocks/>
          </p:cNvGrpSpPr>
          <p:nvPr/>
        </p:nvGrpSpPr>
        <p:grpSpPr bwMode="auto">
          <a:xfrm>
            <a:off x="9563101" y="2687909"/>
            <a:ext cx="377825" cy="576263"/>
            <a:chOff x="4140" y="429"/>
            <a:chExt cx="1425" cy="2396"/>
          </a:xfrm>
        </p:grpSpPr>
        <p:sp>
          <p:nvSpPr>
            <p:cNvPr id="561"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62"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63"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64"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65"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566" name="Group 280">
              <a:extLst>
                <a:ext uri="{FF2B5EF4-FFF2-40B4-BE49-F238E27FC236}">
                  <a16:creationId xmlns:a16="http://schemas.microsoft.com/office/drawing/2014/main" id="{2924B866-539E-1244-B043-D51911A29528}"/>
                </a:ext>
              </a:extLst>
            </p:cNvPr>
            <p:cNvGrpSpPr>
              <a:grpSpLocks/>
            </p:cNvGrpSpPr>
            <p:nvPr/>
          </p:nvGrpSpPr>
          <p:grpSpPr bwMode="auto">
            <a:xfrm>
              <a:off x="4751" y="667"/>
              <a:ext cx="581" cy="145"/>
              <a:chOff x="616" y="2567"/>
              <a:chExt cx="725" cy="139"/>
            </a:xfrm>
          </p:grpSpPr>
          <p:sp>
            <p:nvSpPr>
              <p:cNvPr id="591"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92"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567"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568" name="Group 284">
              <a:extLst>
                <a:ext uri="{FF2B5EF4-FFF2-40B4-BE49-F238E27FC236}">
                  <a16:creationId xmlns:a16="http://schemas.microsoft.com/office/drawing/2014/main" id="{3B21D6B8-9A13-CB4D-A567-07369736D726}"/>
                </a:ext>
              </a:extLst>
            </p:cNvPr>
            <p:cNvGrpSpPr>
              <a:grpSpLocks/>
            </p:cNvGrpSpPr>
            <p:nvPr/>
          </p:nvGrpSpPr>
          <p:grpSpPr bwMode="auto">
            <a:xfrm>
              <a:off x="4745" y="996"/>
              <a:ext cx="581" cy="132"/>
              <a:chOff x="611" y="2571"/>
              <a:chExt cx="725" cy="137"/>
            </a:xfrm>
          </p:grpSpPr>
          <p:sp>
            <p:nvSpPr>
              <p:cNvPr id="589"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90"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569"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70"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571" name="Group 289">
              <a:extLst>
                <a:ext uri="{FF2B5EF4-FFF2-40B4-BE49-F238E27FC236}">
                  <a16:creationId xmlns:a16="http://schemas.microsoft.com/office/drawing/2014/main" id="{45D31D32-5A14-5742-954A-BA17509AC6ED}"/>
                </a:ext>
              </a:extLst>
            </p:cNvPr>
            <p:cNvGrpSpPr>
              <a:grpSpLocks/>
            </p:cNvGrpSpPr>
            <p:nvPr/>
          </p:nvGrpSpPr>
          <p:grpSpPr bwMode="auto">
            <a:xfrm>
              <a:off x="4733" y="1639"/>
              <a:ext cx="587" cy="146"/>
              <a:chOff x="611" y="2571"/>
              <a:chExt cx="731" cy="134"/>
            </a:xfrm>
          </p:grpSpPr>
          <p:sp>
            <p:nvSpPr>
              <p:cNvPr id="587"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88"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572"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573"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0" cy="139"/>
              <a:chOff x="614" y="2568"/>
              <a:chExt cx="723" cy="139"/>
            </a:xfrm>
          </p:grpSpPr>
          <p:sp>
            <p:nvSpPr>
              <p:cNvPr id="585"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86"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574"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75"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76"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77"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78"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579"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80"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81"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82"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583"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584"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593" name="Group 340">
            <a:extLst>
              <a:ext uri="{FF2B5EF4-FFF2-40B4-BE49-F238E27FC236}">
                <a16:creationId xmlns:a16="http://schemas.microsoft.com/office/drawing/2014/main" id="{3B951C82-D444-224D-9348-99C19D9166DC}"/>
              </a:ext>
            </a:extLst>
          </p:cNvPr>
          <p:cNvGrpSpPr>
            <a:grpSpLocks/>
          </p:cNvGrpSpPr>
          <p:nvPr/>
        </p:nvGrpSpPr>
        <p:grpSpPr bwMode="auto">
          <a:xfrm>
            <a:off x="7618413" y="5170759"/>
            <a:ext cx="525463" cy="557213"/>
            <a:chOff x="-44" y="1473"/>
            <a:chExt cx="981" cy="1105"/>
          </a:xfrm>
        </p:grpSpPr>
        <p:pic>
          <p:nvPicPr>
            <p:cNvPr id="5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596" name="Group 343">
            <a:extLst>
              <a:ext uri="{FF2B5EF4-FFF2-40B4-BE49-F238E27FC236}">
                <a16:creationId xmlns:a16="http://schemas.microsoft.com/office/drawing/2014/main" id="{B96E9301-59D5-4D4B-95C3-D8F5D00E370A}"/>
              </a:ext>
            </a:extLst>
          </p:cNvPr>
          <p:cNvGrpSpPr>
            <a:grpSpLocks/>
          </p:cNvGrpSpPr>
          <p:nvPr/>
        </p:nvGrpSpPr>
        <p:grpSpPr bwMode="auto">
          <a:xfrm>
            <a:off x="8142288" y="5159646"/>
            <a:ext cx="525463" cy="557212"/>
            <a:chOff x="-44" y="1473"/>
            <a:chExt cx="981" cy="1105"/>
          </a:xfrm>
        </p:grpSpPr>
        <p:pic>
          <p:nvPicPr>
            <p:cNvPr id="5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599" name="Group 598">
            <a:extLst>
              <a:ext uri="{FF2B5EF4-FFF2-40B4-BE49-F238E27FC236}">
                <a16:creationId xmlns:a16="http://schemas.microsoft.com/office/drawing/2014/main" id="{B2C32989-94BE-1349-908C-1DF72CEEA243}"/>
              </a:ext>
            </a:extLst>
          </p:cNvPr>
          <p:cNvGrpSpPr/>
          <p:nvPr/>
        </p:nvGrpSpPr>
        <p:grpSpPr>
          <a:xfrm>
            <a:off x="8189797" y="4437218"/>
            <a:ext cx="889089" cy="466491"/>
            <a:chOff x="7493876" y="2774731"/>
            <a:chExt cx="1481958" cy="894622"/>
          </a:xfrm>
        </p:grpSpPr>
        <p:sp>
          <p:nvSpPr>
            <p:cNvPr id="600" name="Freeform 599">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sp>
          <p:nvSpPr>
            <p:cNvPr id="601" name="Oval 600">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grpSp>
          <p:nvGrpSpPr>
            <p:cNvPr id="602"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603" name="Freeform 602">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04" name="Freeform 603">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05" name="Freeform 604">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06" name="Freeform 605">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grpSp>
      <p:grpSp>
        <p:nvGrpSpPr>
          <p:cNvPr id="607" name="Group 606">
            <a:extLst>
              <a:ext uri="{FF2B5EF4-FFF2-40B4-BE49-F238E27FC236}">
                <a16:creationId xmlns:a16="http://schemas.microsoft.com/office/drawing/2014/main" id="{8E1A0307-E695-FC42-983B-9915B98768EC}"/>
              </a:ext>
            </a:extLst>
          </p:cNvPr>
          <p:cNvGrpSpPr/>
          <p:nvPr/>
        </p:nvGrpSpPr>
        <p:grpSpPr>
          <a:xfrm>
            <a:off x="8211134" y="3095665"/>
            <a:ext cx="889089" cy="466491"/>
            <a:chOff x="7493876" y="2774731"/>
            <a:chExt cx="1481958" cy="894622"/>
          </a:xfrm>
        </p:grpSpPr>
        <p:sp>
          <p:nvSpPr>
            <p:cNvPr id="608" name="Freeform 607">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sp>
          <p:nvSpPr>
            <p:cNvPr id="609" name="Oval 608">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grpSp>
          <p:nvGrpSpPr>
            <p:cNvPr id="610"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611" name="Freeform 610">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12" name="Freeform 611">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13" name="Freeform 612">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14" name="Freeform 613">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grpSp>
      <p:sp>
        <p:nvSpPr>
          <p:cNvPr id="615" name="Rectangle 4">
            <a:extLst>
              <a:ext uri="{FF2B5EF4-FFF2-40B4-BE49-F238E27FC236}">
                <a16:creationId xmlns:a16="http://schemas.microsoft.com/office/drawing/2014/main" id="{0F198874-EC24-3849-8C53-D24368598A1C}"/>
              </a:ext>
            </a:extLst>
          </p:cNvPr>
          <p:cNvSpPr>
            <a:spLocks noChangeArrowheads="1"/>
          </p:cNvSpPr>
          <p:nvPr/>
        </p:nvSpPr>
        <p:spPr bwMode="auto">
          <a:xfrm>
            <a:off x="1524001" y="1219201"/>
            <a:ext cx="55905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defTabSz="914400" eaLnBrk="0" fontAlgn="base" hangingPunct="0">
              <a:lnSpc>
                <a:spcPct val="85000"/>
              </a:lnSpc>
              <a:spcBef>
                <a:spcPct val="20000"/>
              </a:spcBef>
              <a:spcAft>
                <a:spcPct val="0"/>
              </a:spcAft>
              <a:buClr>
                <a:srgbClr val="000099"/>
              </a:buClr>
              <a:buSzPct val="65000"/>
              <a:defRPr/>
            </a:pPr>
            <a:r>
              <a:rPr lang="en-US" sz="2400" i="1" dirty="0">
                <a:solidFill>
                  <a:srgbClr val="CC0000"/>
                </a:solidFill>
                <a:latin typeface="Calibri" panose="020F0502020204030204" pitchFamily="34" charset="0"/>
                <a:ea typeface="ＭＳ Ｐゴシック" charset="0"/>
                <a:cs typeface="Calibri" panose="020F0502020204030204" pitchFamily="34" charset="0"/>
              </a:rPr>
              <a:t>Scenario:</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access link rate: 1.54 Mbps</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RTT from institutional router to server: 2 sec</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web object size: 100K bits</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lvl="1"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avg data rate to browsers: 1.50 Mbps</a:t>
            </a:r>
          </a:p>
        </p:txBody>
      </p:sp>
      <p:grpSp>
        <p:nvGrpSpPr>
          <p:cNvPr id="616" name="Group 615">
            <a:extLst>
              <a:ext uri="{FF2B5EF4-FFF2-40B4-BE49-F238E27FC236}">
                <a16:creationId xmlns:a16="http://schemas.microsoft.com/office/drawing/2014/main" id="{2FF3AF6D-4CBE-BE4A-AF26-B6F34DC9EF33}"/>
              </a:ext>
            </a:extLst>
          </p:cNvPr>
          <p:cNvGrpSpPr/>
          <p:nvPr/>
        </p:nvGrpSpPr>
        <p:grpSpPr>
          <a:xfrm>
            <a:off x="3590080" y="1174486"/>
            <a:ext cx="7409999" cy="2682108"/>
            <a:chOff x="2854893" y="1331363"/>
            <a:chExt cx="7409999" cy="2682108"/>
          </a:xfrm>
        </p:grpSpPr>
        <p:grpSp>
          <p:nvGrpSpPr>
            <p:cNvPr id="617" name="Group 213">
              <a:extLst>
                <a:ext uri="{FF2B5EF4-FFF2-40B4-BE49-F238E27FC236}">
                  <a16:creationId xmlns:a16="http://schemas.microsoft.com/office/drawing/2014/main" id="{9AFA7B76-427C-134D-90BC-D4693AEF2136}"/>
                </a:ext>
              </a:extLst>
            </p:cNvPr>
            <p:cNvGrpSpPr/>
            <p:nvPr/>
          </p:nvGrpSpPr>
          <p:grpSpPr>
            <a:xfrm>
              <a:off x="2854893" y="1331363"/>
              <a:ext cx="2396289" cy="749595"/>
              <a:chOff x="4371459" y="3788190"/>
              <a:chExt cx="2396289" cy="749595"/>
            </a:xfrm>
          </p:grpSpPr>
          <p:sp>
            <p:nvSpPr>
              <p:cNvPr id="622" name="Text Box 52">
                <a:extLst>
                  <a:ext uri="{FF2B5EF4-FFF2-40B4-BE49-F238E27FC236}">
                    <a16:creationId xmlns:a16="http://schemas.microsoft.com/office/drawing/2014/main" id="{D9BA6C4C-0CF0-8742-ACB2-584114381882}"/>
                  </a:ext>
                </a:extLst>
              </p:cNvPr>
              <p:cNvSpPr txBox="1">
                <a:spLocks noChangeArrowheads="1"/>
              </p:cNvSpPr>
              <p:nvPr/>
            </p:nvSpPr>
            <p:spPr bwMode="auto">
              <a:xfrm>
                <a:off x="5182261" y="3788190"/>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a:defRPr/>
                </a:pPr>
                <a:r>
                  <a:rPr lang="en-US" altLang="en-US" sz="2400" dirty="0">
                    <a:solidFill>
                      <a:prstClr val="black"/>
                    </a:solidFill>
                    <a:latin typeface="Calibri"/>
                  </a:rPr>
                  <a:t>154 Mbps</a:t>
                </a:r>
              </a:p>
            </p:txBody>
          </p:sp>
          <p:sp>
            <p:nvSpPr>
              <p:cNvPr id="623" name="Rectangle 622">
                <a:extLst>
                  <a:ext uri="{FF2B5EF4-FFF2-40B4-BE49-F238E27FC236}">
                    <a16:creationId xmlns:a16="http://schemas.microsoft.com/office/drawing/2014/main" id="{1FA396C6-E0DB-E54B-9564-C46EF025F0E3}"/>
                  </a:ext>
                </a:extLst>
              </p:cNvPr>
              <p:cNvSpPr/>
              <p:nvPr/>
            </p:nvSpPr>
            <p:spPr>
              <a:xfrm>
                <a:off x="4371459" y="4197598"/>
                <a:ext cx="611420"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24" name="Line 51">
                <a:extLst>
                  <a:ext uri="{FF2B5EF4-FFF2-40B4-BE49-F238E27FC236}">
                    <a16:creationId xmlns:a16="http://schemas.microsoft.com/office/drawing/2014/main" id="{5DC119B0-D3C1-9741-8399-6E949D96195E}"/>
                  </a:ext>
                </a:extLst>
              </p:cNvPr>
              <p:cNvSpPr>
                <a:spLocks noChangeShapeType="1"/>
              </p:cNvSpPr>
              <p:nvPr/>
            </p:nvSpPr>
            <p:spPr bwMode="auto">
              <a:xfrm flipV="1">
                <a:off x="4783497" y="3944644"/>
                <a:ext cx="497225" cy="278879"/>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defTabSz="914400">
                  <a:defRPr/>
                </a:pPr>
                <a:endParaRPr lang="en-US">
                  <a:solidFill>
                    <a:prstClr val="black"/>
                  </a:solidFill>
                  <a:latin typeface="Calibri"/>
                </a:endParaRPr>
              </a:p>
            </p:txBody>
          </p:sp>
        </p:grpSp>
        <p:grpSp>
          <p:nvGrpSpPr>
            <p:cNvPr id="618" name="Group 217">
              <a:extLst>
                <a:ext uri="{FF2B5EF4-FFF2-40B4-BE49-F238E27FC236}">
                  <a16:creationId xmlns:a16="http://schemas.microsoft.com/office/drawing/2014/main" id="{43EB18F1-EB9B-AB4E-9315-D47FB051A2D9}"/>
                </a:ext>
              </a:extLst>
            </p:cNvPr>
            <p:cNvGrpSpPr/>
            <p:nvPr/>
          </p:nvGrpSpPr>
          <p:grpSpPr>
            <a:xfrm>
              <a:off x="8357140" y="3351675"/>
              <a:ext cx="1907752" cy="661796"/>
              <a:chOff x="3596752" y="3423045"/>
              <a:chExt cx="1907752" cy="661796"/>
            </a:xfrm>
          </p:grpSpPr>
          <p:sp>
            <p:nvSpPr>
              <p:cNvPr id="619" name="Text Box 52">
                <a:extLst>
                  <a:ext uri="{FF2B5EF4-FFF2-40B4-BE49-F238E27FC236}">
                    <a16:creationId xmlns:a16="http://schemas.microsoft.com/office/drawing/2014/main" id="{414BD24A-A827-744B-8CF6-F9EAA2D920A9}"/>
                  </a:ext>
                </a:extLst>
              </p:cNvPr>
              <p:cNvSpPr txBox="1">
                <a:spLocks noChangeArrowheads="1"/>
              </p:cNvSpPr>
              <p:nvPr/>
            </p:nvSpPr>
            <p:spPr bwMode="auto">
              <a:xfrm>
                <a:off x="3919017" y="3423045"/>
                <a:ext cx="1585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a:defRPr/>
                </a:pPr>
                <a:r>
                  <a:rPr lang="en-US" altLang="en-US" sz="1600" dirty="0">
                    <a:solidFill>
                      <a:prstClr val="black"/>
                    </a:solidFill>
                    <a:cs typeface="Arial" panose="020B0604020202020204" pitchFamily="34" charset="0"/>
                  </a:rPr>
                  <a:t>154 Mbps</a:t>
                </a:r>
              </a:p>
            </p:txBody>
          </p:sp>
          <p:sp>
            <p:nvSpPr>
              <p:cNvPr id="620" name="Rectangle 619">
                <a:extLst>
                  <a:ext uri="{FF2B5EF4-FFF2-40B4-BE49-F238E27FC236}">
                    <a16:creationId xmlns:a16="http://schemas.microsoft.com/office/drawing/2014/main" id="{C3E3E743-58A9-D543-ABF2-E8D950F0D5C4}"/>
                  </a:ext>
                </a:extLst>
              </p:cNvPr>
              <p:cNvSpPr/>
              <p:nvPr/>
            </p:nvSpPr>
            <p:spPr>
              <a:xfrm>
                <a:off x="4352719" y="3822059"/>
                <a:ext cx="527164" cy="262782"/>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21" name="Line 51">
                <a:extLst>
                  <a:ext uri="{FF2B5EF4-FFF2-40B4-BE49-F238E27FC236}">
                    <a16:creationId xmlns:a16="http://schemas.microsoft.com/office/drawing/2014/main" id="{C012F3C8-BFC0-0C46-8D2D-992B1C38C6A6}"/>
                  </a:ext>
                </a:extLst>
              </p:cNvPr>
              <p:cNvSpPr>
                <a:spLocks noChangeShapeType="1"/>
              </p:cNvSpPr>
              <p:nvPr/>
            </p:nvSpPr>
            <p:spPr bwMode="auto">
              <a:xfrm flipV="1">
                <a:off x="3596752" y="3692122"/>
                <a:ext cx="554004" cy="23711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defTabSz="914400">
                  <a:defRPr/>
                </a:pPr>
                <a:endParaRPr lang="en-US">
                  <a:solidFill>
                    <a:prstClr val="black"/>
                  </a:solidFill>
                  <a:latin typeface="Calibri"/>
                </a:endParaRPr>
              </a:p>
            </p:txBody>
          </p:sp>
        </p:grpSp>
      </p:grpSp>
      <p:grpSp>
        <p:nvGrpSpPr>
          <p:cNvPr id="625" name="Group 624">
            <a:extLst>
              <a:ext uri="{FF2B5EF4-FFF2-40B4-BE49-F238E27FC236}">
                <a16:creationId xmlns:a16="http://schemas.microsoft.com/office/drawing/2014/main" id="{173CBB2E-654A-474B-8238-296B81F89068}"/>
              </a:ext>
            </a:extLst>
          </p:cNvPr>
          <p:cNvGrpSpPr/>
          <p:nvPr/>
        </p:nvGrpSpPr>
        <p:grpSpPr>
          <a:xfrm>
            <a:off x="4761662" y="4387360"/>
            <a:ext cx="2583033" cy="461665"/>
            <a:chOff x="4114801" y="3880785"/>
            <a:chExt cx="2583033" cy="461665"/>
          </a:xfrm>
        </p:grpSpPr>
        <p:sp>
          <p:nvSpPr>
            <p:cNvPr id="626" name="Text Box 52">
              <a:extLst>
                <a:ext uri="{FF2B5EF4-FFF2-40B4-BE49-F238E27FC236}">
                  <a16:creationId xmlns:a16="http://schemas.microsoft.com/office/drawing/2014/main" id="{FA193B58-E942-8A47-9F5D-3A2B58608DBB}"/>
                </a:ext>
              </a:extLst>
            </p:cNvPr>
            <p:cNvSpPr txBox="1">
              <a:spLocks noChangeArrowheads="1"/>
            </p:cNvSpPr>
            <p:nvPr/>
          </p:nvSpPr>
          <p:spPr bwMode="auto">
            <a:xfrm>
              <a:off x="5112347" y="3880785"/>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a:defRPr/>
              </a:pPr>
              <a:r>
                <a:rPr lang="en-US" altLang="en-US" sz="2400" dirty="0">
                  <a:solidFill>
                    <a:prstClr val="black"/>
                  </a:solidFill>
                  <a:latin typeface="Calibri"/>
                </a:rPr>
                <a:t>.0097</a:t>
              </a:r>
            </a:p>
          </p:txBody>
        </p:sp>
        <p:sp>
          <p:nvSpPr>
            <p:cNvPr id="627" name="Rectangle 626">
              <a:extLst>
                <a:ext uri="{FF2B5EF4-FFF2-40B4-BE49-F238E27FC236}">
                  <a16:creationId xmlns:a16="http://schemas.microsoft.com/office/drawing/2014/main" id="{84682AEF-F684-9F45-A3DA-FEDE9ED18429}"/>
                </a:ext>
              </a:extLst>
            </p:cNvPr>
            <p:cNvSpPr/>
            <p:nvPr/>
          </p:nvSpPr>
          <p:spPr>
            <a:xfrm>
              <a:off x="4114801" y="3955100"/>
              <a:ext cx="498412"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28" name="Line 51">
              <a:extLst>
                <a:ext uri="{FF2B5EF4-FFF2-40B4-BE49-F238E27FC236}">
                  <a16:creationId xmlns:a16="http://schemas.microsoft.com/office/drawing/2014/main" id="{8F3A165F-08A0-9D4B-B82D-B603502A13F3}"/>
                </a:ext>
              </a:extLst>
            </p:cNvPr>
            <p:cNvSpPr>
              <a:spLocks noChangeShapeType="1"/>
            </p:cNvSpPr>
            <p:nvPr/>
          </p:nvSpPr>
          <p:spPr bwMode="auto">
            <a:xfrm>
              <a:off x="4234070" y="4117024"/>
              <a:ext cx="936703" cy="1"/>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defTabSz="914400">
                <a:defRPr/>
              </a:pPr>
              <a:endParaRPr lang="en-US">
                <a:solidFill>
                  <a:prstClr val="black"/>
                </a:solidFill>
                <a:latin typeface="Calibri"/>
              </a:endParaRPr>
            </a:p>
          </p:txBody>
        </p:sp>
      </p:grpSp>
      <p:grpSp>
        <p:nvGrpSpPr>
          <p:cNvPr id="629" name="Group 628">
            <a:extLst>
              <a:ext uri="{FF2B5EF4-FFF2-40B4-BE49-F238E27FC236}">
                <a16:creationId xmlns:a16="http://schemas.microsoft.com/office/drawing/2014/main" id="{598125F6-3C0E-B64C-9CC2-9EFB4DA6980E}"/>
              </a:ext>
            </a:extLst>
          </p:cNvPr>
          <p:cNvGrpSpPr/>
          <p:nvPr/>
        </p:nvGrpSpPr>
        <p:grpSpPr>
          <a:xfrm>
            <a:off x="4724400" y="5791201"/>
            <a:ext cx="3101886" cy="698305"/>
            <a:chOff x="3557204" y="3415545"/>
            <a:chExt cx="3101886" cy="698305"/>
          </a:xfrm>
        </p:grpSpPr>
        <p:sp>
          <p:nvSpPr>
            <p:cNvPr id="630" name="Text Box 52">
              <a:extLst>
                <a:ext uri="{FF2B5EF4-FFF2-40B4-BE49-F238E27FC236}">
                  <a16:creationId xmlns:a16="http://schemas.microsoft.com/office/drawing/2014/main" id="{5B815C0E-E9AF-964A-AB0C-F8220D77B6A8}"/>
                </a:ext>
              </a:extLst>
            </p:cNvPr>
            <p:cNvSpPr txBox="1">
              <a:spLocks noChangeArrowheads="1"/>
            </p:cNvSpPr>
            <p:nvPr/>
          </p:nvSpPr>
          <p:spPr bwMode="auto">
            <a:xfrm>
              <a:off x="5555973" y="3652185"/>
              <a:ext cx="1103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a:defRPr/>
              </a:pPr>
              <a:r>
                <a:rPr lang="en-US" altLang="en-US" sz="2400" dirty="0" err="1">
                  <a:solidFill>
                    <a:prstClr val="black"/>
                  </a:solidFill>
                  <a:latin typeface="Calibri"/>
                </a:rPr>
                <a:t>msecs</a:t>
              </a:r>
              <a:endParaRPr lang="en-US" altLang="en-US" sz="2400" dirty="0">
                <a:solidFill>
                  <a:prstClr val="black"/>
                </a:solidFill>
                <a:latin typeface="Calibri"/>
              </a:endParaRPr>
            </a:p>
          </p:txBody>
        </p:sp>
        <p:sp>
          <p:nvSpPr>
            <p:cNvPr id="631" name="Rectangle 630">
              <a:extLst>
                <a:ext uri="{FF2B5EF4-FFF2-40B4-BE49-F238E27FC236}">
                  <a16:creationId xmlns:a16="http://schemas.microsoft.com/office/drawing/2014/main" id="{4EE7EB05-EB77-DA46-8D82-2C1B89B59FCD}"/>
                </a:ext>
              </a:extLst>
            </p:cNvPr>
            <p:cNvSpPr/>
            <p:nvPr/>
          </p:nvSpPr>
          <p:spPr>
            <a:xfrm>
              <a:off x="3557204" y="3415545"/>
              <a:ext cx="1041334" cy="337988"/>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632" name="Line 51">
              <a:extLst>
                <a:ext uri="{FF2B5EF4-FFF2-40B4-BE49-F238E27FC236}">
                  <a16:creationId xmlns:a16="http://schemas.microsoft.com/office/drawing/2014/main" id="{45B58613-BF72-9847-A603-92F5F10A9D91}"/>
                </a:ext>
              </a:extLst>
            </p:cNvPr>
            <p:cNvSpPr>
              <a:spLocks noChangeShapeType="1"/>
            </p:cNvSpPr>
            <p:nvPr/>
          </p:nvSpPr>
          <p:spPr bwMode="auto">
            <a:xfrm>
              <a:off x="3662316" y="3504654"/>
              <a:ext cx="1983056" cy="46166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defTabSz="914400">
                <a:defRPr/>
              </a:pPr>
              <a:endParaRPr lang="en-US">
                <a:solidFill>
                  <a:prstClr val="black"/>
                </a:solidFill>
                <a:latin typeface="Calibri"/>
              </a:endParaRPr>
            </a:p>
          </p:txBody>
        </p:sp>
      </p:grpSp>
      <p:sp>
        <p:nvSpPr>
          <p:cNvPr id="633" name="Text Box 83">
            <a:extLst>
              <a:ext uri="{FF2B5EF4-FFF2-40B4-BE49-F238E27FC236}">
                <a16:creationId xmlns:a16="http://schemas.microsoft.com/office/drawing/2014/main" id="{3A71517F-2630-E14F-B4A5-B7AD1A3332AB}"/>
              </a:ext>
            </a:extLst>
          </p:cNvPr>
          <p:cNvSpPr txBox="1">
            <a:spLocks noChangeArrowheads="1"/>
          </p:cNvSpPr>
          <p:nvPr/>
        </p:nvSpPr>
        <p:spPr bwMode="auto">
          <a:xfrm>
            <a:off x="1564992" y="6212257"/>
            <a:ext cx="4565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a:defRPr/>
            </a:pPr>
            <a:r>
              <a:rPr lang="en-US" altLang="en-US" sz="2400" i="1" dirty="0">
                <a:solidFill>
                  <a:srgbClr val="CC0000"/>
                </a:solidFill>
                <a:latin typeface="Calibri"/>
              </a:rPr>
              <a:t>Cost:</a:t>
            </a:r>
            <a:r>
              <a:rPr lang="en-US" altLang="en-US" sz="2400" dirty="0">
                <a:solidFill>
                  <a:prstClr val="black"/>
                </a:solidFill>
                <a:latin typeface="Calibri"/>
              </a:rPr>
              <a:t> faster access link (expensive!)</a:t>
            </a:r>
          </a:p>
        </p:txBody>
      </p:sp>
    </p:spTree>
    <p:extLst>
      <p:ext uri="{BB962C8B-B14F-4D97-AF65-F5344CB8AC3E}">
        <p14:creationId xmlns:p14="http://schemas.microsoft.com/office/powerpoint/2010/main" val="199872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dissolve">
                                      <p:cBhvr>
                                        <p:cTn id="7" dur="500"/>
                                        <p:tgtEl>
                                          <p:spTgt spid="6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dissolve">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29"/>
                                        </p:tgtEl>
                                        <p:attrNameLst>
                                          <p:attrName>style.visibility</p:attrName>
                                        </p:attrNameLst>
                                      </p:cBhvr>
                                      <p:to>
                                        <p:strVal val="visible"/>
                                      </p:to>
                                    </p:set>
                                    <p:animEffect transition="in" filter="dissolve">
                                      <p:cBhvr>
                                        <p:cTn id="17" dur="500"/>
                                        <p:tgtEl>
                                          <p:spTgt spid="6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33"/>
                                        </p:tgtEl>
                                        <p:attrNameLst>
                                          <p:attrName>style.visibility</p:attrName>
                                        </p:attrNameLst>
                                      </p:cBhvr>
                                      <p:to>
                                        <p:strVal val="visible"/>
                                      </p:to>
                                    </p:set>
                                    <p:animEffect transition="in" filter="dissolve">
                                      <p:cBhvr>
                                        <p:cTn id="22" dur="5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1752601" y="4555574"/>
            <a:ext cx="4770965" cy="2302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defTabSz="914400" eaLnBrk="0" fontAlgn="base" hangingPunct="0">
              <a:lnSpc>
                <a:spcPct val="85000"/>
              </a:lnSpc>
              <a:spcBef>
                <a:spcPct val="45000"/>
              </a:spcBef>
              <a:spcAft>
                <a:spcPct val="0"/>
              </a:spcAft>
              <a:buClr>
                <a:srgbClr val="000099"/>
              </a:buClr>
              <a:buSzPct val="65000"/>
              <a:defRPr/>
            </a:pPr>
            <a:r>
              <a:rPr lang="en-US" sz="2000" i="1" dirty="0">
                <a:solidFill>
                  <a:srgbClr val="CC0000"/>
                </a:solidFill>
                <a:latin typeface="Calibri" panose="020F0502020204030204" pitchFamily="34" charset="0"/>
                <a:ea typeface="ＭＳ Ｐゴシック" charset="0"/>
                <a:cs typeface="Calibri" panose="020F0502020204030204" pitchFamily="34" charset="0"/>
              </a:rPr>
              <a:t>Performance:</a:t>
            </a:r>
          </a:p>
          <a:p>
            <a:pPr marL="342900" indent="-342900" defTabSz="914400" eaLnBrk="0" fontAlgn="base" hangingPunct="0">
              <a:lnSpc>
                <a:spcPct val="85000"/>
              </a:lnSpc>
              <a:spcBef>
                <a:spcPct val="200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LAN utilization: .</a:t>
            </a:r>
            <a:r>
              <a:rPr lang="en-US" sz="2000" dirty="0">
                <a:solidFill>
                  <a:srgbClr val="C00000"/>
                </a:solidFill>
                <a:latin typeface="Calibri" panose="020F0502020204030204" pitchFamily="34" charset="0"/>
                <a:ea typeface="ＭＳ Ｐゴシック" charset="0"/>
                <a:cs typeface="Calibri" panose="020F0502020204030204" pitchFamily="34" charset="0"/>
              </a:rPr>
              <a:t>?</a:t>
            </a:r>
          </a:p>
          <a:p>
            <a:pPr marL="342900" indent="-342900" defTabSz="914400" eaLnBrk="0" fontAlgn="base" hangingPunct="0">
              <a:lnSpc>
                <a:spcPct val="85000"/>
              </a:lnSpc>
              <a:spcBef>
                <a:spcPct val="200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access link utilization = </a:t>
            </a:r>
            <a:r>
              <a:rPr lang="en-US" sz="2000" dirty="0">
                <a:solidFill>
                  <a:srgbClr val="C00000"/>
                </a:solidFill>
                <a:latin typeface="Calibri" panose="020F0502020204030204" pitchFamily="34" charset="0"/>
                <a:ea typeface="ＭＳ Ｐゴシック" charset="0"/>
                <a:cs typeface="Calibri" panose="020F0502020204030204" pitchFamily="34" charset="0"/>
              </a:rPr>
              <a:t>?</a:t>
            </a:r>
          </a:p>
          <a:p>
            <a:pPr marL="342900" indent="-342900" defTabSz="914400" eaLnBrk="0" fontAlgn="base" hangingPunct="0">
              <a:lnSpc>
                <a:spcPct val="85000"/>
              </a:lnSpc>
              <a:spcBef>
                <a:spcPct val="200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average end-end delay  = </a:t>
            </a:r>
            <a:r>
              <a:rPr lang="en-US" sz="2000" dirty="0">
                <a:solidFill>
                  <a:srgbClr val="C00000"/>
                </a:solidFill>
                <a:latin typeface="Calibri" panose="020F0502020204030204" pitchFamily="34" charset="0"/>
                <a:ea typeface="ＭＳ Ｐゴシック" charset="0"/>
                <a:cs typeface="Calibri" panose="020F0502020204030204" pitchFamily="34" charset="0"/>
              </a:rPr>
              <a:t>?</a:t>
            </a:r>
            <a:r>
              <a:rPr lang="en-US" sz="2000" dirty="0">
                <a:solidFill>
                  <a:srgbClr val="000000"/>
                </a:solidFill>
                <a:latin typeface="Calibri" panose="020F0502020204030204" pitchFamily="34" charset="0"/>
                <a:ea typeface="ＭＳ Ｐゴシック" charset="0"/>
                <a:cs typeface="Calibri" panose="020F0502020204030204" pitchFamily="34" charset="0"/>
              </a:rPr>
              <a:t> </a:t>
            </a: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1005696" y="745834"/>
            <a:ext cx="7886700" cy="894622"/>
          </a:xfrm>
        </p:spPr>
        <p:txBody>
          <a:bodyPr>
            <a:normAutofit fontScale="90000"/>
          </a:bodyPr>
          <a:lstStyle/>
          <a:p>
            <a:r>
              <a:rPr lang="en-US" sz="4400" dirty="0">
                <a:ea typeface="ＭＳ Ｐゴシック" panose="020B0600070205080204" pitchFamily="34" charset="-128"/>
              </a:rPr>
              <a:t>Option 2: install a web cache</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7586592" y="2487883"/>
            <a:ext cx="214313"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9167053" y="1902097"/>
            <a:ext cx="9412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defTabSz="914400" eaLnBrk="0" fontAlgn="base" hangingPunct="0">
              <a:spcBef>
                <a:spcPct val="0"/>
              </a:spcBef>
              <a:spcAft>
                <a:spcPct val="0"/>
              </a:spcAft>
              <a:defRPr/>
            </a:pPr>
            <a:r>
              <a:rPr lang="en-US" altLang="en-US" sz="1800" kern="0">
                <a:solidFill>
                  <a:srgbClr val="000000"/>
                </a:solidFill>
              </a:rPr>
              <a:t>origin</a:t>
            </a:r>
          </a:p>
          <a:p>
            <a:pPr algn="r" defTabSz="914400" eaLnBrk="0" fontAlgn="base" hangingPunct="0">
              <a:spcBef>
                <a:spcPct val="0"/>
              </a:spcBef>
              <a:spcAft>
                <a:spcPct val="0"/>
              </a:spcAft>
              <a:defRPr/>
            </a:pPr>
            <a:r>
              <a:rPr lang="en-US" altLang="en-US" sz="1800" kern="0">
                <a:solidFill>
                  <a:srgbClr val="000000"/>
                </a:solidFill>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193811" y="2106885"/>
            <a:ext cx="50006"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8665298" y="2144985"/>
            <a:ext cx="7144"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008198" y="2306908"/>
            <a:ext cx="100013"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9129641" y="3068908"/>
            <a:ext cx="185738"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7642551" y="2111064"/>
            <a:ext cx="1631156"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defTabSz="914400"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179523" y="2432323"/>
            <a:ext cx="9396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a:solidFill>
                  <a:srgbClr val="CC0000"/>
                </a:solidFill>
              </a:rPr>
              <a:t>public</a:t>
            </a:r>
          </a:p>
          <a:p>
            <a:pPr algn="ctr" defTabSz="914400" eaLnBrk="0" fontAlgn="base" hangingPunct="0">
              <a:spcBef>
                <a:spcPct val="0"/>
              </a:spcBef>
              <a:spcAft>
                <a:spcPct val="0"/>
              </a:spcAft>
              <a:defRPr/>
            </a:pPr>
            <a:r>
              <a:rPr lang="en-US" altLang="en-US" sz="1600" kern="0">
                <a:solidFill>
                  <a:srgbClr val="CC0000"/>
                </a:solidFill>
              </a:rPr>
              <a:t> Internet</a:t>
            </a:r>
            <a:endParaRPr lang="en-US" altLang="en-US" sz="2400" kern="0">
              <a:solidFill>
                <a:srgbClr val="CC0000"/>
              </a:solidFill>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346254" y="4514213"/>
            <a:ext cx="2224088"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defTabSz="914400"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7672317" y="4780233"/>
            <a:ext cx="641747"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054507" y="4827858"/>
            <a:ext cx="422672"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8458130" y="4834208"/>
            <a:ext cx="111919"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8579573"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355611" y="4357960"/>
            <a:ext cx="1208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a:solidFill>
                  <a:srgbClr val="CC0000"/>
                </a:solidFill>
              </a:rPr>
              <a:t>institutional</a:t>
            </a:r>
          </a:p>
          <a:p>
            <a:pPr algn="ctr" defTabSz="914400" eaLnBrk="0" fontAlgn="base" hangingPunct="0">
              <a:spcBef>
                <a:spcPct val="0"/>
              </a:spcBef>
              <a:spcAft>
                <a:spcPct val="0"/>
              </a:spcAft>
              <a:defRPr/>
            </a:pPr>
            <a:r>
              <a:rPr lang="en-US" altLang="en-US" sz="1600" kern="0">
                <a:solidFill>
                  <a:srgbClr val="CC0000"/>
                </a:solidFill>
              </a:rPr>
              <a:t>network</a:t>
            </a:r>
            <a:endParaRPr lang="en-US" altLang="en-US" sz="2400" kern="0">
              <a:solidFill>
                <a:srgbClr val="CC0000"/>
              </a:solidFill>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8861751" y="4738958"/>
            <a:ext cx="1301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dirty="0">
                <a:solidFill>
                  <a:srgbClr val="000000"/>
                </a:solidFill>
              </a:rPr>
              <a:t>1 Gbps LAN</a:t>
            </a:r>
            <a:endParaRPr lang="en-US" altLang="en-US" sz="2400" kern="0" dirty="0">
              <a:solidFill>
                <a:srgbClr val="3333CC"/>
              </a:solidFill>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8580763" y="3734072"/>
            <a:ext cx="12009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sz="1600" kern="0" dirty="0">
                <a:solidFill>
                  <a:srgbClr val="000000"/>
                </a:solidFill>
              </a:rPr>
              <a:t>1.54 Mbps </a:t>
            </a:r>
          </a:p>
          <a:p>
            <a:pPr defTabSz="914400" eaLnBrk="0" fontAlgn="base" hangingPunct="0">
              <a:spcBef>
                <a:spcPct val="0"/>
              </a:spcBef>
              <a:spcAft>
                <a:spcPct val="0"/>
              </a:spcAft>
              <a:defRPr/>
            </a:pPr>
            <a:r>
              <a:rPr lang="en-US" altLang="en-US" sz="1600" kern="0" dirty="0">
                <a:solidFill>
                  <a:srgbClr val="000000"/>
                </a:solidFill>
              </a:rPr>
              <a:t>access link</a:t>
            </a:r>
            <a:endParaRPr lang="en-US" altLang="en-US" sz="2400" kern="0" dirty="0">
              <a:solidFill>
                <a:srgbClr val="3333CC"/>
              </a:solidFill>
            </a:endParaRPr>
          </a:p>
        </p:txBody>
      </p:sp>
      <p:grpSp>
        <p:nvGrpSpPr>
          <p:cNvPr id="2" name="Group 139">
            <a:extLst>
              <a:ext uri="{FF2B5EF4-FFF2-40B4-BE49-F238E27FC236}">
                <a16:creationId xmlns:a16="http://schemas.microsoft.com/office/drawing/2014/main" id="{F9E9E22C-69D8-A847-9177-B4D5A14ECA28}"/>
              </a:ext>
            </a:extLst>
          </p:cNvPr>
          <p:cNvGrpSpPr>
            <a:grpSpLocks/>
          </p:cNvGrpSpPr>
          <p:nvPr/>
        </p:nvGrpSpPr>
        <p:grpSpPr bwMode="auto">
          <a:xfrm>
            <a:off x="7325845" y="2035446"/>
            <a:ext cx="283369"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3"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4"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6"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7"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8" name="Group 172">
            <a:extLst>
              <a:ext uri="{FF2B5EF4-FFF2-40B4-BE49-F238E27FC236}">
                <a16:creationId xmlns:a16="http://schemas.microsoft.com/office/drawing/2014/main" id="{F34C0BB9-9ECA-9B40-B10C-16DEDBDC16C3}"/>
              </a:ext>
            </a:extLst>
          </p:cNvPr>
          <p:cNvGrpSpPr>
            <a:grpSpLocks/>
          </p:cNvGrpSpPr>
          <p:nvPr/>
        </p:nvGrpSpPr>
        <p:grpSpPr bwMode="auto">
          <a:xfrm>
            <a:off x="7437764" y="5148535"/>
            <a:ext cx="394097"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10" name="Group 175">
            <a:extLst>
              <a:ext uri="{FF2B5EF4-FFF2-40B4-BE49-F238E27FC236}">
                <a16:creationId xmlns:a16="http://schemas.microsoft.com/office/drawing/2014/main" id="{7306AC90-5B34-3F4E-B626-0E34022A31C8}"/>
              </a:ext>
            </a:extLst>
          </p:cNvPr>
          <p:cNvGrpSpPr>
            <a:grpSpLocks/>
          </p:cNvGrpSpPr>
          <p:nvPr/>
        </p:nvGrpSpPr>
        <p:grpSpPr bwMode="auto">
          <a:xfrm>
            <a:off x="8011645" y="1557609"/>
            <a:ext cx="283369"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1"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2"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3"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14"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15" name="Group 208">
            <a:extLst>
              <a:ext uri="{FF2B5EF4-FFF2-40B4-BE49-F238E27FC236}">
                <a16:creationId xmlns:a16="http://schemas.microsoft.com/office/drawing/2014/main" id="{6A05235C-3E77-6F4F-8ADA-6D04AB8484D1}"/>
              </a:ext>
            </a:extLst>
          </p:cNvPr>
          <p:cNvGrpSpPr>
            <a:grpSpLocks/>
          </p:cNvGrpSpPr>
          <p:nvPr/>
        </p:nvGrpSpPr>
        <p:grpSpPr bwMode="auto">
          <a:xfrm>
            <a:off x="8576002" y="1589360"/>
            <a:ext cx="283369"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6"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7"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8"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19"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20" name="Group 241">
            <a:extLst>
              <a:ext uri="{FF2B5EF4-FFF2-40B4-BE49-F238E27FC236}">
                <a16:creationId xmlns:a16="http://schemas.microsoft.com/office/drawing/2014/main" id="{9BE96710-6956-1941-96D5-89D2082B85BD}"/>
              </a:ext>
            </a:extLst>
          </p:cNvPr>
          <p:cNvGrpSpPr>
            <a:grpSpLocks/>
          </p:cNvGrpSpPr>
          <p:nvPr/>
        </p:nvGrpSpPr>
        <p:grpSpPr bwMode="auto">
          <a:xfrm>
            <a:off x="9033202" y="1741759"/>
            <a:ext cx="283369"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1"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3"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4"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25" name="Group 274">
            <a:extLst>
              <a:ext uri="{FF2B5EF4-FFF2-40B4-BE49-F238E27FC236}">
                <a16:creationId xmlns:a16="http://schemas.microsoft.com/office/drawing/2014/main" id="{637BEA6D-6926-F241-A7B7-63FD120295AA}"/>
              </a:ext>
            </a:extLst>
          </p:cNvPr>
          <p:cNvGrpSpPr>
            <a:grpSpLocks/>
          </p:cNvGrpSpPr>
          <p:nvPr/>
        </p:nvGrpSpPr>
        <p:grpSpPr bwMode="auto">
          <a:xfrm>
            <a:off x="9279661" y="2687910"/>
            <a:ext cx="283369"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6"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7"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9"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30" name="Group 340">
            <a:extLst>
              <a:ext uri="{FF2B5EF4-FFF2-40B4-BE49-F238E27FC236}">
                <a16:creationId xmlns:a16="http://schemas.microsoft.com/office/drawing/2014/main" id="{3B951C82-D444-224D-9348-99C19D9166DC}"/>
              </a:ext>
            </a:extLst>
          </p:cNvPr>
          <p:cNvGrpSpPr>
            <a:grpSpLocks/>
          </p:cNvGrpSpPr>
          <p:nvPr/>
        </p:nvGrpSpPr>
        <p:grpSpPr bwMode="auto">
          <a:xfrm>
            <a:off x="7821146" y="5170760"/>
            <a:ext cx="394097"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31" name="Group 343">
            <a:extLst>
              <a:ext uri="{FF2B5EF4-FFF2-40B4-BE49-F238E27FC236}">
                <a16:creationId xmlns:a16="http://schemas.microsoft.com/office/drawing/2014/main" id="{B96E9301-59D5-4D4B-95C3-D8F5D00E370A}"/>
              </a:ext>
            </a:extLst>
          </p:cNvPr>
          <p:cNvGrpSpPr>
            <a:grpSpLocks/>
          </p:cNvGrpSpPr>
          <p:nvPr/>
        </p:nvGrpSpPr>
        <p:grpSpPr bwMode="auto">
          <a:xfrm>
            <a:off x="8214052" y="5159646"/>
            <a:ext cx="394097"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224" name="Group 520">
            <a:extLst>
              <a:ext uri="{FF2B5EF4-FFF2-40B4-BE49-F238E27FC236}">
                <a16:creationId xmlns:a16="http://schemas.microsoft.com/office/drawing/2014/main" id="{8E1A0307-E695-FC42-983B-9915B98768EC}"/>
              </a:ext>
            </a:extLst>
          </p:cNvPr>
          <p:cNvGrpSpPr/>
          <p:nvPr/>
        </p:nvGrpSpPr>
        <p:grpSpPr>
          <a:xfrm>
            <a:off x="8265686" y="3095666"/>
            <a:ext cx="666817"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grpSp>
          <p:nvGrpSpPr>
            <p:cNvPr id="225"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2177043" y="1362309"/>
            <a:ext cx="4592968"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defTabSz="914400" eaLnBrk="0" fontAlgn="base" hangingPunct="0">
              <a:lnSpc>
                <a:spcPct val="85000"/>
              </a:lnSpc>
              <a:spcBef>
                <a:spcPct val="20000"/>
              </a:spcBef>
              <a:spcAft>
                <a:spcPct val="0"/>
              </a:spcAft>
              <a:buClr>
                <a:srgbClr val="000099"/>
              </a:buClr>
              <a:buSzPct val="65000"/>
              <a:defRPr/>
            </a:pPr>
            <a:r>
              <a:rPr lang="en-US" sz="2400" i="1" dirty="0">
                <a:solidFill>
                  <a:srgbClr val="CC0000"/>
                </a:solidFill>
                <a:latin typeface="Calibri" panose="020F0502020204030204" pitchFamily="34" charset="0"/>
                <a:ea typeface="ＭＳ Ｐゴシック" charset="0"/>
                <a:cs typeface="Calibri" panose="020F0502020204030204" pitchFamily="34" charset="0"/>
              </a:rPr>
              <a:t>Scenario:</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access link rate: 1.54 Mbps</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RTT from institutional router to server: 2 sec</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web object size: 100K bits</a:t>
            </a:r>
          </a:p>
          <a:p>
            <a:pPr marL="342900"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lvl="1" indent="-342900" defTabSz="914400" eaLnBrk="0" fontAlgn="base" hangingPunct="0">
              <a:lnSpc>
                <a:spcPct val="85000"/>
              </a:lnSpc>
              <a:spcBef>
                <a:spcPts val="400"/>
              </a:spcBef>
              <a:spcAft>
                <a:spcPct val="0"/>
              </a:spcAft>
              <a:buClr>
                <a:srgbClr val="000099"/>
              </a:buClr>
              <a:buSzPct val="100000"/>
              <a:buFont typeface="Wingdings" charset="2"/>
              <a:buChar char="§"/>
              <a:defRPr/>
            </a:pPr>
            <a:r>
              <a:rPr lang="en-US" sz="2000" dirty="0">
                <a:solidFill>
                  <a:srgbClr val="000000"/>
                </a:solidFill>
                <a:latin typeface="Calibri" panose="020F0502020204030204" pitchFamily="34" charset="0"/>
                <a:ea typeface="ＭＳ Ｐゴシック" charset="0"/>
                <a:cs typeface="Calibri" panose="020F0502020204030204" pitchFamily="34" charset="0"/>
              </a:rPr>
              <a:t>avg data rate to browsers: 1.50 Mbps</a:t>
            </a:r>
          </a:p>
        </p:txBody>
      </p:sp>
      <p:grpSp>
        <p:nvGrpSpPr>
          <p:cNvPr id="226" name="Group 501">
            <a:extLst>
              <a:ext uri="{FF2B5EF4-FFF2-40B4-BE49-F238E27FC236}">
                <a16:creationId xmlns:a16="http://schemas.microsoft.com/office/drawing/2014/main" id="{B2C32989-94BE-1349-908C-1DF72CEEA243}"/>
              </a:ext>
            </a:extLst>
          </p:cNvPr>
          <p:cNvGrpSpPr/>
          <p:nvPr/>
        </p:nvGrpSpPr>
        <p:grpSpPr>
          <a:xfrm>
            <a:off x="8249683" y="4437219"/>
            <a:ext cx="666817"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grpSp>
          <p:nvGrpSpPr>
            <p:cNvPr id="227"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grpSp>
      <p:grpSp>
        <p:nvGrpSpPr>
          <p:cNvPr id="228" name="Group 7">
            <a:extLst>
              <a:ext uri="{FF2B5EF4-FFF2-40B4-BE49-F238E27FC236}">
                <a16:creationId xmlns:a16="http://schemas.microsoft.com/office/drawing/2014/main" id="{C1B9D561-2CE1-E94C-A5B6-6D386991296C}"/>
              </a:ext>
            </a:extLst>
          </p:cNvPr>
          <p:cNvGrpSpPr/>
          <p:nvPr/>
        </p:nvGrpSpPr>
        <p:grpSpPr>
          <a:xfrm>
            <a:off x="8528972" y="4807755"/>
            <a:ext cx="608409"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nvGrpSpPr>
            <p:cNvPr id="229"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3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31"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32"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33"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34"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grpSp>
      <p:sp>
        <p:nvSpPr>
          <p:cNvPr id="281" name="Text Box 76">
            <a:extLst>
              <a:ext uri="{FF2B5EF4-FFF2-40B4-BE49-F238E27FC236}">
                <a16:creationId xmlns:a16="http://schemas.microsoft.com/office/drawing/2014/main" id="{3175A1F8-F48E-9749-AA0C-8A115012D296}"/>
              </a:ext>
            </a:extLst>
          </p:cNvPr>
          <p:cNvSpPr txBox="1">
            <a:spLocks noChangeArrowheads="1"/>
          </p:cNvSpPr>
          <p:nvPr/>
        </p:nvSpPr>
        <p:spPr bwMode="auto">
          <a:xfrm>
            <a:off x="4886529" y="5180762"/>
            <a:ext cx="2818464"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a:lnSpc>
                <a:spcPct val="80000"/>
              </a:lnSpc>
              <a:spcBef>
                <a:spcPct val="0"/>
              </a:spcBef>
              <a:defRPr/>
            </a:pPr>
            <a:r>
              <a:rPr lang="en-US" altLang="en-US" sz="2400" i="1" dirty="0">
                <a:solidFill>
                  <a:srgbClr val="CC0000"/>
                </a:solidFill>
                <a:latin typeface="Calibri"/>
              </a:rPr>
              <a:t>How to compute link </a:t>
            </a:r>
          </a:p>
          <a:p>
            <a:pPr algn="ctr" defTabSz="914400">
              <a:lnSpc>
                <a:spcPct val="80000"/>
              </a:lnSpc>
              <a:spcBef>
                <a:spcPct val="0"/>
              </a:spcBef>
              <a:defRPr/>
            </a:pPr>
            <a:r>
              <a:rPr lang="en-US" altLang="en-US" sz="2400" i="1" dirty="0">
                <a:solidFill>
                  <a:srgbClr val="CC0000"/>
                </a:solidFill>
                <a:latin typeface="Calibri"/>
              </a:rPr>
              <a:t>utilization, delay?</a:t>
            </a:r>
          </a:p>
        </p:txBody>
      </p:sp>
      <p:sp>
        <p:nvSpPr>
          <p:cNvPr id="282" name="Text Box 83">
            <a:extLst>
              <a:ext uri="{FF2B5EF4-FFF2-40B4-BE49-F238E27FC236}">
                <a16:creationId xmlns:a16="http://schemas.microsoft.com/office/drawing/2014/main" id="{445BA7C8-9DBB-B245-98C3-EA83E67E03F3}"/>
              </a:ext>
            </a:extLst>
          </p:cNvPr>
          <p:cNvSpPr txBox="1">
            <a:spLocks noChangeArrowheads="1"/>
          </p:cNvSpPr>
          <p:nvPr/>
        </p:nvSpPr>
        <p:spPr bwMode="auto">
          <a:xfrm>
            <a:off x="2164345" y="4053041"/>
            <a:ext cx="3306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a:defRPr/>
            </a:pPr>
            <a:r>
              <a:rPr lang="en-US" altLang="en-US" sz="2400" i="1" dirty="0">
                <a:solidFill>
                  <a:srgbClr val="CC0000"/>
                </a:solidFill>
                <a:latin typeface="Calibri"/>
              </a:rPr>
              <a:t>Cost:</a:t>
            </a:r>
            <a:r>
              <a:rPr lang="en-US" altLang="en-US" sz="2400" dirty="0">
                <a:solidFill>
                  <a:prstClr val="black"/>
                </a:solidFill>
                <a:latin typeface="Calibri"/>
              </a:rPr>
              <a:t> web cache (cheap!)</a:t>
            </a:r>
          </a:p>
        </p:txBody>
      </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8606837"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dirty="0">
                <a:solidFill>
                  <a:srgbClr val="C00000"/>
                </a:solidFill>
              </a:rPr>
              <a:t>local web cache</a:t>
            </a:r>
            <a:endParaRPr lang="en-US" altLang="en-US" sz="2400" kern="0" dirty="0">
              <a:solidFill>
                <a:srgbClr val="C00000"/>
              </a:solidFill>
            </a:endParaRPr>
          </a:p>
        </p:txBody>
      </p:sp>
    </p:spTree>
    <p:extLst>
      <p:ext uri="{BB962C8B-B14F-4D97-AF65-F5344CB8AC3E}">
        <p14:creationId xmlns:p14="http://schemas.microsoft.com/office/powerpoint/2010/main" val="224514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dissolve">
                                      <p:cBhvr>
                                        <p:cTn id="7" dur="500"/>
                                        <p:tgtEl>
                                          <p:spTgt spid="2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dissolve">
                                      <p:cBhvr>
                                        <p:cTn id="10" dur="5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dissolve">
                                      <p:cBhvr>
                                        <p:cTn id="15" dur="500"/>
                                        <p:tgtEl>
                                          <p:spTgt spid="28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29"/>
                                        </p:tgtEl>
                                        <p:attrNameLst>
                                          <p:attrName>style.visibility</p:attrName>
                                        </p:attrNameLst>
                                      </p:cBhvr>
                                      <p:to>
                                        <p:strVal val="visible"/>
                                      </p:to>
                                    </p:set>
                                    <p:animEffect transition="in" filter="dissolve">
                                      <p:cBhvr>
                                        <p:cTn id="20" dur="500"/>
                                        <p:tgtEl>
                                          <p:spTgt spid="52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81">
                                            <p:txEl>
                                              <p:pRg st="0" end="0"/>
                                            </p:txEl>
                                          </p:spTgt>
                                        </p:tgtEl>
                                        <p:attrNameLst>
                                          <p:attrName>style.visibility</p:attrName>
                                        </p:attrNameLst>
                                      </p:cBhvr>
                                      <p:to>
                                        <p:strVal val="visible"/>
                                      </p:to>
                                    </p:set>
                                    <p:animEffect transition="in" filter="dissolve">
                                      <p:cBhvr>
                                        <p:cTn id="25" dur="500"/>
                                        <p:tgtEl>
                                          <p:spTgt spid="281">
                                            <p:txEl>
                                              <p:pRg st="0" end="0"/>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81">
                                            <p:txEl>
                                              <p:pRg st="1" end="1"/>
                                            </p:txEl>
                                          </p:spTgt>
                                        </p:tgtEl>
                                        <p:attrNameLst>
                                          <p:attrName>style.visibility</p:attrName>
                                        </p:attrNameLst>
                                      </p:cBhvr>
                                      <p:to>
                                        <p:strVal val="visible"/>
                                      </p:to>
                                    </p:set>
                                    <p:animEffect transition="in" filter="dissolve">
                                      <p:cBhvr>
                                        <p:cTn id="28" dur="500"/>
                                        <p:tgtEl>
                                          <p:spTgt spid="2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p:bldP spid="282" grpId="0"/>
      <p:bldP spid="25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280095" y="767732"/>
            <a:ext cx="11219830" cy="894622"/>
          </a:xfrm>
        </p:spPr>
        <p:txBody>
          <a:bodyPr>
            <a:noAutofit/>
          </a:bodyPr>
          <a:lstStyle/>
          <a:p>
            <a:r>
              <a:rPr lang="en-US" sz="3600" dirty="0">
                <a:ea typeface="ＭＳ Ｐゴシック" panose="020B0600070205080204" pitchFamily="34" charset="-128"/>
              </a:rPr>
              <a:t>Calculating access link utilization, end-end delay with cache:</a:t>
            </a:r>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7586592" y="2487883"/>
            <a:ext cx="214313"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9167053" y="1902097"/>
            <a:ext cx="9412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defTabSz="914400" eaLnBrk="0" fontAlgn="base" hangingPunct="0">
              <a:spcBef>
                <a:spcPct val="0"/>
              </a:spcBef>
              <a:spcAft>
                <a:spcPct val="0"/>
              </a:spcAft>
              <a:defRPr/>
            </a:pPr>
            <a:r>
              <a:rPr lang="en-US" altLang="en-US" sz="1800" kern="0">
                <a:solidFill>
                  <a:srgbClr val="000000"/>
                </a:solidFill>
              </a:rPr>
              <a:t>origin</a:t>
            </a:r>
          </a:p>
          <a:p>
            <a:pPr algn="r" defTabSz="914400" eaLnBrk="0" fontAlgn="base" hangingPunct="0">
              <a:spcBef>
                <a:spcPct val="0"/>
              </a:spcBef>
              <a:spcAft>
                <a:spcPct val="0"/>
              </a:spcAft>
              <a:defRPr/>
            </a:pPr>
            <a:r>
              <a:rPr lang="en-US" altLang="en-US" sz="1800" kern="0">
                <a:solidFill>
                  <a:srgbClr val="000000"/>
                </a:solidFill>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193811" y="2106885"/>
            <a:ext cx="50006"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8665298" y="2144985"/>
            <a:ext cx="7144"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008198" y="2306908"/>
            <a:ext cx="100013"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9129641" y="3068908"/>
            <a:ext cx="185738"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7642551" y="2111064"/>
            <a:ext cx="1631156"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defTabSz="914400"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179523" y="2432323"/>
            <a:ext cx="9396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a:solidFill>
                  <a:srgbClr val="CC0000"/>
                </a:solidFill>
              </a:rPr>
              <a:t>public</a:t>
            </a:r>
          </a:p>
          <a:p>
            <a:pPr algn="ctr" defTabSz="914400" eaLnBrk="0" fontAlgn="base" hangingPunct="0">
              <a:spcBef>
                <a:spcPct val="0"/>
              </a:spcBef>
              <a:spcAft>
                <a:spcPct val="0"/>
              </a:spcAft>
              <a:defRPr/>
            </a:pPr>
            <a:r>
              <a:rPr lang="en-US" altLang="en-US" sz="1600" kern="0">
                <a:solidFill>
                  <a:srgbClr val="CC0000"/>
                </a:solidFill>
              </a:rPr>
              <a:t> Internet</a:t>
            </a:r>
            <a:endParaRPr lang="en-US" altLang="en-US" sz="2400" kern="0">
              <a:solidFill>
                <a:srgbClr val="CC0000"/>
              </a:solidFill>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335369" y="4470671"/>
            <a:ext cx="2224088"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defTabSz="914400"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7672317" y="4780233"/>
            <a:ext cx="641747"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054507" y="4827858"/>
            <a:ext cx="422672"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8458130" y="4834208"/>
            <a:ext cx="111919"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8579573"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355611" y="4357960"/>
            <a:ext cx="1208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a:solidFill>
                  <a:srgbClr val="CC0000"/>
                </a:solidFill>
              </a:rPr>
              <a:t>institutional</a:t>
            </a:r>
          </a:p>
          <a:p>
            <a:pPr algn="ctr" defTabSz="914400" eaLnBrk="0" fontAlgn="base" hangingPunct="0">
              <a:spcBef>
                <a:spcPct val="0"/>
              </a:spcBef>
              <a:spcAft>
                <a:spcPct val="0"/>
              </a:spcAft>
              <a:defRPr/>
            </a:pPr>
            <a:r>
              <a:rPr lang="en-US" altLang="en-US" sz="1600" kern="0">
                <a:solidFill>
                  <a:srgbClr val="CC0000"/>
                </a:solidFill>
              </a:rPr>
              <a:t>network</a:t>
            </a:r>
            <a:endParaRPr lang="en-US" altLang="en-US" sz="2400" kern="0">
              <a:solidFill>
                <a:srgbClr val="CC0000"/>
              </a:solidFill>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8861751" y="4738958"/>
            <a:ext cx="1301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dirty="0">
                <a:solidFill>
                  <a:srgbClr val="000000"/>
                </a:solidFill>
              </a:rPr>
              <a:t>1 Gbps LAN</a:t>
            </a:r>
            <a:endParaRPr lang="en-US" altLang="en-US" sz="2400" kern="0" dirty="0">
              <a:solidFill>
                <a:srgbClr val="3333CC"/>
              </a:solidFill>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8580763" y="3734072"/>
            <a:ext cx="12009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defRPr/>
            </a:pPr>
            <a:r>
              <a:rPr lang="en-US" altLang="en-US" sz="1600" kern="0" dirty="0">
                <a:solidFill>
                  <a:srgbClr val="000000"/>
                </a:solidFill>
              </a:rPr>
              <a:t>1.54 Mbps </a:t>
            </a:r>
          </a:p>
          <a:p>
            <a:pPr defTabSz="914400" eaLnBrk="0" fontAlgn="base" hangingPunct="0">
              <a:spcBef>
                <a:spcPct val="0"/>
              </a:spcBef>
              <a:spcAft>
                <a:spcPct val="0"/>
              </a:spcAft>
              <a:defRPr/>
            </a:pPr>
            <a:r>
              <a:rPr lang="en-US" altLang="en-US" sz="1600" kern="0" dirty="0">
                <a:solidFill>
                  <a:srgbClr val="000000"/>
                </a:solidFill>
              </a:rPr>
              <a:t>access link</a:t>
            </a:r>
            <a:endParaRPr lang="en-US" altLang="en-US" sz="2400" kern="0" dirty="0">
              <a:solidFill>
                <a:srgbClr val="3333CC"/>
              </a:solidFill>
            </a:endParaRPr>
          </a:p>
        </p:txBody>
      </p:sp>
      <p:grpSp>
        <p:nvGrpSpPr>
          <p:cNvPr id="3" name="Group 139">
            <a:extLst>
              <a:ext uri="{FF2B5EF4-FFF2-40B4-BE49-F238E27FC236}">
                <a16:creationId xmlns:a16="http://schemas.microsoft.com/office/drawing/2014/main" id="{F9E9E22C-69D8-A847-9177-B4D5A14ECA28}"/>
              </a:ext>
            </a:extLst>
          </p:cNvPr>
          <p:cNvGrpSpPr>
            <a:grpSpLocks/>
          </p:cNvGrpSpPr>
          <p:nvPr/>
        </p:nvGrpSpPr>
        <p:grpSpPr bwMode="auto">
          <a:xfrm>
            <a:off x="7325845" y="2035446"/>
            <a:ext cx="283369"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4"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6"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7"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8"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10" name="Group 172">
            <a:extLst>
              <a:ext uri="{FF2B5EF4-FFF2-40B4-BE49-F238E27FC236}">
                <a16:creationId xmlns:a16="http://schemas.microsoft.com/office/drawing/2014/main" id="{F34C0BB9-9ECA-9B40-B10C-16DEDBDC16C3}"/>
              </a:ext>
            </a:extLst>
          </p:cNvPr>
          <p:cNvGrpSpPr>
            <a:grpSpLocks/>
          </p:cNvGrpSpPr>
          <p:nvPr/>
        </p:nvGrpSpPr>
        <p:grpSpPr bwMode="auto">
          <a:xfrm>
            <a:off x="7437764" y="5148535"/>
            <a:ext cx="394097"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11" name="Group 175">
            <a:extLst>
              <a:ext uri="{FF2B5EF4-FFF2-40B4-BE49-F238E27FC236}">
                <a16:creationId xmlns:a16="http://schemas.microsoft.com/office/drawing/2014/main" id="{7306AC90-5B34-3F4E-B626-0E34022A31C8}"/>
              </a:ext>
            </a:extLst>
          </p:cNvPr>
          <p:cNvGrpSpPr>
            <a:grpSpLocks/>
          </p:cNvGrpSpPr>
          <p:nvPr/>
        </p:nvGrpSpPr>
        <p:grpSpPr bwMode="auto">
          <a:xfrm>
            <a:off x="8011645" y="1557609"/>
            <a:ext cx="283369"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2"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3"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4"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15"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16" name="Group 208">
            <a:extLst>
              <a:ext uri="{FF2B5EF4-FFF2-40B4-BE49-F238E27FC236}">
                <a16:creationId xmlns:a16="http://schemas.microsoft.com/office/drawing/2014/main" id="{6A05235C-3E77-6F4F-8ADA-6D04AB8484D1}"/>
              </a:ext>
            </a:extLst>
          </p:cNvPr>
          <p:cNvGrpSpPr>
            <a:grpSpLocks/>
          </p:cNvGrpSpPr>
          <p:nvPr/>
        </p:nvGrpSpPr>
        <p:grpSpPr bwMode="auto">
          <a:xfrm>
            <a:off x="8576002" y="1589360"/>
            <a:ext cx="283369"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8"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19"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0"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21" name="Group 241">
            <a:extLst>
              <a:ext uri="{FF2B5EF4-FFF2-40B4-BE49-F238E27FC236}">
                <a16:creationId xmlns:a16="http://schemas.microsoft.com/office/drawing/2014/main" id="{9BE96710-6956-1941-96D5-89D2082B85BD}"/>
              </a:ext>
            </a:extLst>
          </p:cNvPr>
          <p:cNvGrpSpPr>
            <a:grpSpLocks/>
          </p:cNvGrpSpPr>
          <p:nvPr/>
        </p:nvGrpSpPr>
        <p:grpSpPr bwMode="auto">
          <a:xfrm>
            <a:off x="9033202" y="1741759"/>
            <a:ext cx="283369"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2"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3"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4"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5"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26" name="Group 274">
            <a:extLst>
              <a:ext uri="{FF2B5EF4-FFF2-40B4-BE49-F238E27FC236}">
                <a16:creationId xmlns:a16="http://schemas.microsoft.com/office/drawing/2014/main" id="{637BEA6D-6926-F241-A7B7-63FD120295AA}"/>
              </a:ext>
            </a:extLst>
          </p:cNvPr>
          <p:cNvGrpSpPr>
            <a:grpSpLocks/>
          </p:cNvGrpSpPr>
          <p:nvPr/>
        </p:nvGrpSpPr>
        <p:grpSpPr bwMode="auto">
          <a:xfrm>
            <a:off x="9279661" y="2687910"/>
            <a:ext cx="283369"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7"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8"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9"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3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nvGrpSpPr>
          <p:cNvPr id="31" name="Group 340">
            <a:extLst>
              <a:ext uri="{FF2B5EF4-FFF2-40B4-BE49-F238E27FC236}">
                <a16:creationId xmlns:a16="http://schemas.microsoft.com/office/drawing/2014/main" id="{3B951C82-D444-224D-9348-99C19D9166DC}"/>
              </a:ext>
            </a:extLst>
          </p:cNvPr>
          <p:cNvGrpSpPr>
            <a:grpSpLocks/>
          </p:cNvGrpSpPr>
          <p:nvPr/>
        </p:nvGrpSpPr>
        <p:grpSpPr bwMode="auto">
          <a:xfrm>
            <a:off x="7821146" y="5170760"/>
            <a:ext cx="394097"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224" name="Group 343">
            <a:extLst>
              <a:ext uri="{FF2B5EF4-FFF2-40B4-BE49-F238E27FC236}">
                <a16:creationId xmlns:a16="http://schemas.microsoft.com/office/drawing/2014/main" id="{B96E9301-59D5-4D4B-95C3-D8F5D00E370A}"/>
              </a:ext>
            </a:extLst>
          </p:cNvPr>
          <p:cNvGrpSpPr>
            <a:grpSpLocks/>
          </p:cNvGrpSpPr>
          <p:nvPr/>
        </p:nvGrpSpPr>
        <p:grpSpPr bwMode="auto">
          <a:xfrm>
            <a:off x="8214052" y="5159646"/>
            <a:ext cx="394097"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grpSp>
        <p:nvGrpSpPr>
          <p:cNvPr id="225" name="Group 520">
            <a:extLst>
              <a:ext uri="{FF2B5EF4-FFF2-40B4-BE49-F238E27FC236}">
                <a16:creationId xmlns:a16="http://schemas.microsoft.com/office/drawing/2014/main" id="{8E1A0307-E695-FC42-983B-9915B98768EC}"/>
              </a:ext>
            </a:extLst>
          </p:cNvPr>
          <p:cNvGrpSpPr/>
          <p:nvPr/>
        </p:nvGrpSpPr>
        <p:grpSpPr>
          <a:xfrm>
            <a:off x="8265686" y="3095666"/>
            <a:ext cx="666817"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grpSp>
          <p:nvGrpSpPr>
            <p:cNvPr id="226"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grpSp>
      <p:grpSp>
        <p:nvGrpSpPr>
          <p:cNvPr id="227" name="Group 501">
            <a:extLst>
              <a:ext uri="{FF2B5EF4-FFF2-40B4-BE49-F238E27FC236}">
                <a16:creationId xmlns:a16="http://schemas.microsoft.com/office/drawing/2014/main" id="{B2C32989-94BE-1349-908C-1DF72CEEA243}"/>
              </a:ext>
            </a:extLst>
          </p:cNvPr>
          <p:cNvGrpSpPr/>
          <p:nvPr/>
        </p:nvGrpSpPr>
        <p:grpSpPr>
          <a:xfrm>
            <a:off x="8249683" y="4437219"/>
            <a:ext cx="666817"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white"/>
                  </a:solidFill>
                  <a:latin typeface="Calibri"/>
                </a:rPr>
                <a:t>              </a:t>
              </a:r>
            </a:p>
          </p:txBody>
        </p:sp>
        <p:grpSp>
          <p:nvGrpSpPr>
            <p:cNvPr id="228"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grpSp>
      <p:grpSp>
        <p:nvGrpSpPr>
          <p:cNvPr id="229" name="Group 7">
            <a:extLst>
              <a:ext uri="{FF2B5EF4-FFF2-40B4-BE49-F238E27FC236}">
                <a16:creationId xmlns:a16="http://schemas.microsoft.com/office/drawing/2014/main" id="{C1B9D561-2CE1-E94C-A5B6-6D386991296C}"/>
              </a:ext>
            </a:extLst>
          </p:cNvPr>
          <p:cNvGrpSpPr/>
          <p:nvPr/>
        </p:nvGrpSpPr>
        <p:grpSpPr>
          <a:xfrm>
            <a:off x="8528972" y="4807755"/>
            <a:ext cx="608409"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a:endParaRPr>
            </a:p>
          </p:txBody>
        </p:sp>
        <p:grpSp>
          <p:nvGrpSpPr>
            <p:cNvPr id="230"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31"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32"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33"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nvGrpSpPr>
                <p:cNvPr id="234"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grpSp>
              <p:nvGrpSpPr>
                <p:cNvPr id="235"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20000"/>
                    </a:spcBef>
                    <a:spcAft>
                      <a:spcPct val="0"/>
                    </a:spcAft>
                    <a:buClr>
                      <a:srgbClr val="3333CC"/>
                    </a:buClr>
                    <a:buSzPct val="85000"/>
                    <a:defRPr/>
                  </a:pPr>
                  <a:endParaRPr lang="en-US" sz="2000" kern="0">
                    <a:solidFill>
                      <a:srgbClr val="000000"/>
                    </a:solidFill>
                    <a:latin typeface="Arial" panose="020B0604020202020204" pitchFamily="34" charset="0"/>
                    <a:ea typeface="ＭＳ Ｐゴシック" panose="020B0600070205080204" pitchFamily="34" charset="-128"/>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fontAlgn="base">
                    <a:spcBef>
                      <a:spcPct val="0"/>
                    </a:spcBef>
                    <a:spcAft>
                      <a:spcPct val="0"/>
                    </a:spcAft>
                    <a:defRPr/>
                  </a:pPr>
                  <a:endParaRPr lang="en-US" altLang="en-US" sz="1800" kern="0">
                    <a:solidFill>
                      <a:srgbClr val="FF0000"/>
                    </a:solidFill>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20000"/>
                    </a:spcBef>
                    <a:spcAft>
                      <a:spcPct val="0"/>
                    </a:spcAft>
                    <a:buClr>
                      <a:srgbClr val="3333CC"/>
                    </a:buClr>
                    <a:buSzPct val="85000"/>
                    <a:defRPr/>
                  </a:pPr>
                  <a:endParaRPr lang="en-US" altLang="en-US" kern="0">
                    <a:solidFill>
                      <a:srgbClr val="000000"/>
                    </a:solidFill>
                  </a:endParaRPr>
                </a:p>
              </p:txBody>
            </p:sp>
          </p:grpSp>
        </p:grpSp>
      </p:gr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8606837"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eaLnBrk="0" fontAlgn="base" hangingPunct="0">
              <a:spcBef>
                <a:spcPct val="0"/>
              </a:spcBef>
              <a:spcAft>
                <a:spcPct val="0"/>
              </a:spcAft>
              <a:defRPr/>
            </a:pPr>
            <a:r>
              <a:rPr lang="en-US" altLang="en-US" sz="1600" kern="0" dirty="0">
                <a:solidFill>
                  <a:srgbClr val="C00000"/>
                </a:solidFill>
              </a:rPr>
              <a:t>local web cache</a:t>
            </a:r>
            <a:endParaRPr lang="en-US" altLang="en-US" sz="2400" kern="0" dirty="0">
              <a:solidFill>
                <a:srgbClr val="C00000"/>
              </a:solidFill>
            </a:endParaRPr>
          </a:p>
        </p:txBody>
      </p:sp>
      <p:sp>
        <p:nvSpPr>
          <p:cNvPr id="252" name="Rectangle 4">
            <a:extLst>
              <a:ext uri="{FF2B5EF4-FFF2-40B4-BE49-F238E27FC236}">
                <a16:creationId xmlns:a16="http://schemas.microsoft.com/office/drawing/2014/main" id="{5292EFEC-88AD-0B46-B2E3-643489D30B9D}"/>
              </a:ext>
            </a:extLst>
          </p:cNvPr>
          <p:cNvSpPr txBox="1">
            <a:spLocks noChangeArrowheads="1"/>
          </p:cNvSpPr>
          <p:nvPr/>
        </p:nvSpPr>
        <p:spPr>
          <a:xfrm>
            <a:off x="1774472" y="1512108"/>
            <a:ext cx="5062780" cy="174412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lnSpc>
                <a:spcPct val="110000"/>
              </a:lnSpc>
              <a:spcBef>
                <a:spcPts val="400"/>
              </a:spcBef>
              <a:buNone/>
              <a:tabLst>
                <a:tab pos="53975" algn="l"/>
                <a:tab pos="576263" algn="l"/>
              </a:tabLst>
              <a:defRPr/>
            </a:pPr>
            <a:r>
              <a:rPr lang="en-US" altLang="en-US" sz="2400" dirty="0">
                <a:solidFill>
                  <a:prstClr val="black"/>
                </a:solidFill>
                <a:latin typeface="Calibri"/>
                <a:ea typeface="ＭＳ Ｐゴシック" panose="020B0600070205080204" pitchFamily="34" charset="-128"/>
              </a:rPr>
              <a:t>suppose cache hit rate is 0.4:  </a:t>
            </a:r>
          </a:p>
          <a:p>
            <a:pPr indent="-231775">
              <a:lnSpc>
                <a:spcPct val="110000"/>
              </a:lnSpc>
              <a:spcBef>
                <a:spcPts val="400"/>
              </a:spcBef>
              <a:tabLst>
                <a:tab pos="53975" algn="l"/>
                <a:tab pos="576263" algn="l"/>
              </a:tabLst>
              <a:defRPr/>
            </a:pPr>
            <a:r>
              <a:rPr lang="en-US" altLang="en-US" sz="2000" dirty="0">
                <a:solidFill>
                  <a:prstClr val="black"/>
                </a:solidFill>
                <a:latin typeface="Calibri"/>
                <a:ea typeface="ＭＳ Ｐゴシック" panose="020B0600070205080204" pitchFamily="34" charset="-128"/>
              </a:rPr>
              <a:t>40% requests served by cache, with low (msec) delay </a:t>
            </a:r>
          </a:p>
          <a:p>
            <a:pPr marL="228600" indent="-228600">
              <a:lnSpc>
                <a:spcPct val="80000"/>
              </a:lnSpc>
              <a:buNone/>
              <a:tabLst>
                <a:tab pos="576263" algn="l"/>
              </a:tabLst>
              <a:defRPr/>
            </a:pPr>
            <a:r>
              <a:rPr lang="en-US" altLang="en-US" sz="2000" dirty="0">
                <a:solidFill>
                  <a:prstClr val="black"/>
                </a:solidFill>
                <a:latin typeface="Calibri"/>
                <a:ea typeface="ＭＳ Ｐゴシック" panose="020B0600070205080204" pitchFamily="34" charset="-128"/>
              </a:rPr>
              <a:t>  </a:t>
            </a:r>
          </a:p>
        </p:txBody>
      </p:sp>
      <p:sp>
        <p:nvSpPr>
          <p:cNvPr id="253" name="Rectangle 4">
            <a:extLst>
              <a:ext uri="{FF2B5EF4-FFF2-40B4-BE49-F238E27FC236}">
                <a16:creationId xmlns:a16="http://schemas.microsoft.com/office/drawing/2014/main" id="{0C139AEE-1F5A-A64B-9C16-223417C8CB7F}"/>
              </a:ext>
            </a:extLst>
          </p:cNvPr>
          <p:cNvSpPr>
            <a:spLocks noChangeArrowheads="1"/>
          </p:cNvSpPr>
          <p:nvPr/>
        </p:nvSpPr>
        <p:spPr bwMode="auto">
          <a:xfrm>
            <a:off x="1752600" y="2685374"/>
            <a:ext cx="5155334"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1775" indent="-231775" defTabSz="914400">
              <a:lnSpc>
                <a:spcPct val="90000"/>
              </a:lnSpc>
              <a:spcBef>
                <a:spcPts val="400"/>
              </a:spcBef>
              <a:buClr>
                <a:srgbClr val="000099"/>
              </a:buClr>
              <a:buSzPct val="100000"/>
              <a:buFont typeface="Wingdings" charset="2"/>
              <a:buChar char="§"/>
              <a:tabLst>
                <a:tab pos="576263" algn="l"/>
              </a:tabLst>
              <a:defRPr/>
            </a:pPr>
            <a:r>
              <a:rPr lang="en-US" altLang="en-US" sz="2000" dirty="0">
                <a:solidFill>
                  <a:prstClr val="black"/>
                </a:solidFill>
                <a:latin typeface="Calibri"/>
                <a:ea typeface="ＭＳ Ｐゴシック" panose="020B0600070205080204" pitchFamily="34" charset="-128"/>
              </a:rPr>
              <a:t>60% requests satisfied at origin </a:t>
            </a:r>
          </a:p>
          <a:p>
            <a:pPr marL="406400" lvl="1" indent="-169863" defTabSz="914400">
              <a:lnSpc>
                <a:spcPct val="90000"/>
              </a:lnSpc>
              <a:spcBef>
                <a:spcPts val="400"/>
              </a:spcBef>
              <a:buClr>
                <a:srgbClr val="000099"/>
              </a:buClr>
              <a:buSzPct val="100000"/>
              <a:buFont typeface="Arial" panose="020B0604020202020204" pitchFamily="34" charset="0"/>
              <a:buChar char="•"/>
              <a:tabLst>
                <a:tab pos="457200" algn="l"/>
              </a:tabLst>
              <a:defRPr/>
            </a:pPr>
            <a:r>
              <a:rPr lang="en-US" sz="2000" dirty="0">
                <a:solidFill>
                  <a:prstClr val="black"/>
                </a:solidFill>
                <a:latin typeface="Calibri"/>
                <a:ea typeface="ＭＳ Ｐゴシック" charset="0"/>
                <a:cs typeface="ＭＳ Ｐゴシック" charset="0"/>
              </a:rPr>
              <a:t> rate to browsers over access link </a:t>
            </a:r>
          </a:p>
          <a:p>
            <a:pPr lvl="1" defTabSz="914400">
              <a:lnSpc>
                <a:spcPct val="90000"/>
              </a:lnSpc>
              <a:spcBef>
                <a:spcPts val="400"/>
              </a:spcBef>
              <a:buClr>
                <a:srgbClr val="000099"/>
              </a:buClr>
              <a:buSzPct val="65000"/>
              <a:tabLst>
                <a:tab pos="576263" algn="l"/>
              </a:tabLst>
              <a:defRPr/>
            </a:pPr>
            <a:r>
              <a:rPr lang="en-US" sz="2000" dirty="0">
                <a:solidFill>
                  <a:prstClr val="black"/>
                </a:solidFill>
                <a:latin typeface="Calibri"/>
                <a:ea typeface="ＭＳ Ｐゴシック" charset="0"/>
                <a:cs typeface="ＭＳ Ｐゴシック" charset="0"/>
              </a:rPr>
              <a:t>       = 0.6 * 1.50 Mbps  =  .9 Mbps </a:t>
            </a:r>
          </a:p>
          <a:p>
            <a:pPr marL="473075" lvl="1" indent="-287338" defTabSz="914400">
              <a:lnSpc>
                <a:spcPct val="90000"/>
              </a:lnSpc>
              <a:spcBef>
                <a:spcPts val="400"/>
              </a:spcBef>
              <a:buClr>
                <a:srgbClr val="0000A3"/>
              </a:buClr>
              <a:buSzPct val="100000"/>
              <a:buFont typeface="Arial" panose="020B0604020202020204" pitchFamily="34" charset="0"/>
              <a:buChar char="•"/>
              <a:tabLst>
                <a:tab pos="576263" algn="l"/>
              </a:tabLst>
              <a:defRPr/>
            </a:pPr>
            <a:r>
              <a:rPr lang="en-US" sz="2000" dirty="0">
                <a:solidFill>
                  <a:prstClr val="black"/>
                </a:solidFill>
                <a:latin typeface="Calibri"/>
                <a:ea typeface="ＭＳ Ｐゴシック" charset="0"/>
                <a:cs typeface="ＭＳ Ｐゴシック" charset="0"/>
              </a:rPr>
              <a:t>access link utilization = 0.9/1.54 = .58 means low (msec) queueing delay at access link</a:t>
            </a:r>
          </a:p>
        </p:txBody>
      </p:sp>
      <p:sp>
        <p:nvSpPr>
          <p:cNvPr id="271" name="Rectangle 4">
            <a:extLst>
              <a:ext uri="{FF2B5EF4-FFF2-40B4-BE49-F238E27FC236}">
                <a16:creationId xmlns:a16="http://schemas.microsoft.com/office/drawing/2014/main" id="{D2059C01-2D9C-6C48-A831-71AE55D0D07E}"/>
              </a:ext>
            </a:extLst>
          </p:cNvPr>
          <p:cNvSpPr>
            <a:spLocks noChangeArrowheads="1"/>
          </p:cNvSpPr>
          <p:nvPr/>
        </p:nvSpPr>
        <p:spPr bwMode="auto">
          <a:xfrm>
            <a:off x="1676401" y="4570944"/>
            <a:ext cx="5388306" cy="149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5750" indent="-220663" defTabSz="914400">
              <a:lnSpc>
                <a:spcPct val="85000"/>
              </a:lnSpc>
              <a:buClr>
                <a:srgbClr val="000099"/>
              </a:buClr>
              <a:buSzPct val="100000"/>
              <a:buFont typeface="Wingdings" charset="2"/>
              <a:buChar char="§"/>
              <a:tabLst>
                <a:tab pos="576263" algn="l"/>
              </a:tabLst>
              <a:defRPr/>
            </a:pPr>
            <a:r>
              <a:rPr lang="en-US" sz="2000" dirty="0">
                <a:solidFill>
                  <a:prstClr val="black"/>
                </a:solidFill>
                <a:latin typeface="Calibri"/>
                <a:ea typeface="ＭＳ Ｐゴシック" charset="0"/>
                <a:cs typeface="ＭＳ Ｐゴシック" charset="0"/>
              </a:rPr>
              <a:t>average end-end delay:</a:t>
            </a:r>
          </a:p>
          <a:p>
            <a:pPr marL="342900" lvl="1" defTabSz="914400">
              <a:lnSpc>
                <a:spcPct val="90000"/>
              </a:lnSpc>
              <a:spcBef>
                <a:spcPts val="400"/>
              </a:spcBef>
              <a:buClr>
                <a:srgbClr val="000099"/>
              </a:buClr>
              <a:tabLst>
                <a:tab pos="576263" algn="l"/>
              </a:tabLst>
              <a:defRPr/>
            </a:pPr>
            <a:r>
              <a:rPr lang="en-US" sz="2000" dirty="0">
                <a:solidFill>
                  <a:prstClr val="black"/>
                </a:solidFill>
                <a:latin typeface="Calibri"/>
                <a:ea typeface="ＭＳ Ｐゴシック" charset="0"/>
                <a:cs typeface="ＭＳ Ｐゴシック" charset="0"/>
              </a:rPr>
              <a:t>=</a:t>
            </a:r>
            <a:r>
              <a:rPr lang="en-US" sz="2000" dirty="0">
                <a:solidFill>
                  <a:srgbClr val="C00000"/>
                </a:solidFill>
                <a:latin typeface="Calibri"/>
                <a:ea typeface="ＭＳ Ｐゴシック" charset="0"/>
                <a:cs typeface="ＭＳ Ｐゴシック" charset="0"/>
              </a:rPr>
              <a:t> 0.6 </a:t>
            </a:r>
            <a:r>
              <a:rPr lang="en-US" sz="2000" dirty="0">
                <a:solidFill>
                  <a:prstClr val="black"/>
                </a:solidFill>
                <a:latin typeface="Calibri"/>
                <a:ea typeface="ＭＳ Ｐゴシック" charset="0"/>
                <a:cs typeface="ＭＳ Ｐゴシック" charset="0"/>
              </a:rPr>
              <a:t>* (delay from origin servers)</a:t>
            </a:r>
          </a:p>
          <a:p>
            <a:pPr marL="342900" lvl="1" defTabSz="914400">
              <a:lnSpc>
                <a:spcPct val="90000"/>
              </a:lnSpc>
              <a:spcBef>
                <a:spcPts val="400"/>
              </a:spcBef>
              <a:buClr>
                <a:srgbClr val="000099"/>
              </a:buClr>
              <a:tabLst>
                <a:tab pos="576263" algn="l"/>
              </a:tabLst>
              <a:defRPr/>
            </a:pPr>
            <a:r>
              <a:rPr lang="en-US" sz="2000" dirty="0">
                <a:solidFill>
                  <a:prstClr val="black"/>
                </a:solidFill>
                <a:latin typeface="Calibri"/>
                <a:ea typeface="ＭＳ Ｐゴシック" charset="0"/>
                <a:cs typeface="ＭＳ Ｐゴシック" charset="0"/>
              </a:rPr>
              <a:t>           +</a:t>
            </a:r>
            <a:r>
              <a:rPr lang="en-US" sz="2000" dirty="0">
                <a:solidFill>
                  <a:srgbClr val="C00000"/>
                </a:solidFill>
                <a:latin typeface="Calibri"/>
                <a:ea typeface="ＭＳ Ｐゴシック" charset="0"/>
                <a:cs typeface="ＭＳ Ｐゴシック" charset="0"/>
              </a:rPr>
              <a:t> 0.4 </a:t>
            </a:r>
            <a:r>
              <a:rPr lang="en-US" sz="2000" dirty="0">
                <a:solidFill>
                  <a:prstClr val="black"/>
                </a:solidFill>
                <a:latin typeface="Calibri"/>
                <a:ea typeface="ＭＳ Ｐゴシック" charset="0"/>
                <a:cs typeface="ＭＳ Ｐゴシック" charset="0"/>
              </a:rPr>
              <a:t>* (delay when satisfied at cache)</a:t>
            </a:r>
          </a:p>
          <a:p>
            <a:pPr marL="342900" lvl="1" defTabSz="914400">
              <a:lnSpc>
                <a:spcPct val="90000"/>
              </a:lnSpc>
              <a:spcBef>
                <a:spcPts val="400"/>
              </a:spcBef>
              <a:buClr>
                <a:srgbClr val="000099"/>
              </a:buClr>
              <a:tabLst>
                <a:tab pos="576263" algn="l"/>
              </a:tabLst>
              <a:defRPr/>
            </a:pPr>
            <a:r>
              <a:rPr lang="en-US" sz="2000" dirty="0">
                <a:solidFill>
                  <a:prstClr val="black"/>
                </a:solidFill>
                <a:latin typeface="Calibri"/>
                <a:ea typeface="ＭＳ Ｐゴシック" charset="0"/>
                <a:cs typeface="ＭＳ Ｐゴシック" charset="0"/>
              </a:rPr>
              <a:t>= 0.6 (2.01) + 0.4 (~msecs) = ~ 1.2 secs</a:t>
            </a:r>
          </a:p>
          <a:p>
            <a:pPr marL="228600" indent="-228600" defTabSz="914400">
              <a:lnSpc>
                <a:spcPct val="80000"/>
              </a:lnSpc>
              <a:buClr>
                <a:srgbClr val="000099"/>
              </a:buClr>
              <a:buSzPct val="65000"/>
              <a:tabLst>
                <a:tab pos="576263" algn="l"/>
              </a:tabLst>
              <a:defRPr/>
            </a:pPr>
            <a:r>
              <a:rPr lang="en-US" sz="2000" dirty="0">
                <a:solidFill>
                  <a:prstClr val="black"/>
                </a:solidFill>
                <a:latin typeface="Gill Sans MT" charset="0"/>
                <a:ea typeface="ＭＳ Ｐゴシック" charset="0"/>
                <a:cs typeface="ＭＳ Ｐゴシック" charset="0"/>
              </a:rPr>
              <a:t>  </a:t>
            </a:r>
          </a:p>
        </p:txBody>
      </p:sp>
      <p:sp>
        <p:nvSpPr>
          <p:cNvPr id="2" name="TextBox 1">
            <a:extLst>
              <a:ext uri="{FF2B5EF4-FFF2-40B4-BE49-F238E27FC236}">
                <a16:creationId xmlns:a16="http://schemas.microsoft.com/office/drawing/2014/main" id="{F3ABE105-9733-D741-944B-F6DC771B29F2}"/>
              </a:ext>
            </a:extLst>
          </p:cNvPr>
          <p:cNvSpPr txBox="1"/>
          <p:nvPr/>
        </p:nvSpPr>
        <p:spPr>
          <a:xfrm>
            <a:off x="1752600" y="5867401"/>
            <a:ext cx="5791200" cy="954107"/>
          </a:xfrm>
          <a:prstGeom prst="rect">
            <a:avLst/>
          </a:prstGeom>
          <a:noFill/>
        </p:spPr>
        <p:txBody>
          <a:bodyPr wrap="square" rtlCol="0">
            <a:spAutoFit/>
          </a:bodyPr>
          <a:lstStyle/>
          <a:p>
            <a:pPr defTabSz="914400">
              <a:defRPr/>
            </a:pPr>
            <a:r>
              <a:rPr lang="en-US" sz="2000" i="1" dirty="0">
                <a:solidFill>
                  <a:srgbClr val="C00000"/>
                </a:solidFill>
                <a:latin typeface="Calibri"/>
                <a:ea typeface="ＭＳ Ｐゴシック" charset="0"/>
                <a:cs typeface="ＭＳ Ｐゴシック" charset="0"/>
              </a:rPr>
              <a:t>lower average end-end delay than with 154 Mbps link (and cheaper too!)</a:t>
            </a:r>
          </a:p>
          <a:p>
            <a:pPr defTabSz="914400">
              <a:defRPr/>
            </a:pPr>
            <a:endParaRPr lang="en-US" sz="1600" dirty="0">
              <a:solidFill>
                <a:prstClr val="black"/>
              </a:solidFill>
              <a:latin typeface="Calibri"/>
            </a:endParaRPr>
          </a:p>
        </p:txBody>
      </p:sp>
    </p:spTree>
    <p:extLst>
      <p:ext uri="{BB962C8B-B14F-4D97-AF65-F5344CB8AC3E}">
        <p14:creationId xmlns:p14="http://schemas.microsoft.com/office/powerpoint/2010/main" val="126113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dissolve">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dissolve">
                                      <p:cBhvr>
                                        <p:cTn id="12" dur="500"/>
                                        <p:tgtEl>
                                          <p:spTgt spid="2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71" grpId="0"/>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t>The Conditional GET</a:t>
            </a:r>
          </a:p>
        </p:txBody>
      </p:sp>
      <p:sp>
        <p:nvSpPr>
          <p:cNvPr id="4" name="Content Placeholder 3"/>
          <p:cNvSpPr>
            <a:spLocks noGrp="1"/>
          </p:cNvSpPr>
          <p:nvPr>
            <p:ph idx="1"/>
          </p:nvPr>
        </p:nvSpPr>
        <p:spPr>
          <a:xfrm>
            <a:off x="1130270" y="1613647"/>
            <a:ext cx="9603275" cy="3852698"/>
          </a:xfrm>
        </p:spPr>
        <p:txBody>
          <a:bodyPr/>
          <a:lstStyle/>
          <a:p>
            <a:r>
              <a:rPr lang="en-US" dirty="0"/>
              <a:t>Although caching can reduce user-perceived response times, it introduces a new problem—the copy of an object residing in the cache may be stale.</a:t>
            </a:r>
          </a:p>
          <a:p>
            <a:r>
              <a:rPr lang="en-US" dirty="0"/>
              <a:t>HTTP has a mechanism that allows a cache to verify that its objects are up to date. This mechanism is called the </a:t>
            </a:r>
            <a:r>
              <a:rPr lang="en-US" b="1" dirty="0">
                <a:solidFill>
                  <a:schemeClr val="accent1">
                    <a:lumMod val="75000"/>
                  </a:schemeClr>
                </a:solidFill>
              </a:rPr>
              <a:t>conditional GET.</a:t>
            </a:r>
          </a:p>
          <a:p>
            <a:r>
              <a:rPr lang="en-US" dirty="0"/>
              <a:t>An HTTP request message is a so-called conditional GET message if (1) the request message uses the GET method and (2) the request message includes an If-Modified-Since: header line.</a:t>
            </a:r>
            <a:endParaRPr lang="en-IN" dirty="0"/>
          </a:p>
        </p:txBody>
      </p:sp>
    </p:spTree>
    <p:extLst>
      <p:ext uri="{BB962C8B-B14F-4D97-AF65-F5344CB8AC3E}">
        <p14:creationId xmlns:p14="http://schemas.microsoft.com/office/powerpoint/2010/main" val="40755453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68188"/>
            <a:ext cx="9603275" cy="4498157"/>
          </a:xfrm>
        </p:spPr>
        <p:txBody>
          <a:bodyPr/>
          <a:lstStyle/>
          <a:p>
            <a:r>
              <a:rPr lang="en-US" dirty="0"/>
              <a:t>First, on the behalf of a requesting browser, a proxy cache sends a request message to a Web server: </a:t>
            </a:r>
          </a:p>
          <a:p>
            <a:pPr marL="0" indent="0">
              <a:buNone/>
            </a:pPr>
            <a:r>
              <a:rPr lang="en-US" dirty="0"/>
              <a:t>	</a:t>
            </a:r>
            <a:r>
              <a:rPr lang="en-US" dirty="0">
                <a:solidFill>
                  <a:schemeClr val="accent6">
                    <a:lumMod val="75000"/>
                  </a:schemeClr>
                </a:solidFill>
              </a:rPr>
              <a:t>GET /fruit/kiwi.gif HTTP/1.1 </a:t>
            </a:r>
          </a:p>
          <a:p>
            <a:pPr marL="0" indent="0">
              <a:buNone/>
            </a:pPr>
            <a:r>
              <a:rPr lang="en-US" dirty="0">
                <a:solidFill>
                  <a:schemeClr val="accent6">
                    <a:lumMod val="75000"/>
                  </a:schemeClr>
                </a:solidFill>
              </a:rPr>
              <a:t>	Host: </a:t>
            </a:r>
            <a:r>
              <a:rPr lang="en-US" dirty="0">
                <a:hlinkClick r:id="rId2"/>
              </a:rPr>
              <a:t>www.exotiquecuisine.com</a:t>
            </a:r>
            <a:endParaRPr lang="en-US" dirty="0"/>
          </a:p>
          <a:p>
            <a:r>
              <a:rPr lang="en-US" dirty="0"/>
              <a:t> </a:t>
            </a:r>
            <a:endParaRPr lang="en-IN" dirty="0"/>
          </a:p>
        </p:txBody>
      </p:sp>
      <p:sp>
        <p:nvSpPr>
          <p:cNvPr id="4" name="Rectangle 3"/>
          <p:cNvSpPr/>
          <p:nvPr/>
        </p:nvSpPr>
        <p:spPr>
          <a:xfrm>
            <a:off x="1434353" y="2853051"/>
            <a:ext cx="9441628" cy="2554545"/>
          </a:xfrm>
          <a:prstGeom prst="rect">
            <a:avLst/>
          </a:prstGeom>
        </p:spPr>
        <p:txBody>
          <a:bodyPr wrap="square">
            <a:spAutoFit/>
          </a:bodyPr>
          <a:lstStyle/>
          <a:p>
            <a:r>
              <a:rPr lang="en-US" sz="2000" dirty="0"/>
              <a:t>Second, the Web server sends a response message with the requested object to the cache:</a:t>
            </a:r>
          </a:p>
          <a:p>
            <a:r>
              <a:rPr lang="en-US" sz="2000" dirty="0"/>
              <a:t>	</a:t>
            </a:r>
            <a:r>
              <a:rPr lang="en-US" sz="2000" dirty="0">
                <a:solidFill>
                  <a:schemeClr val="accent6">
                    <a:lumMod val="75000"/>
                  </a:schemeClr>
                </a:solidFill>
              </a:rPr>
              <a:t>HTTP/1.1 200 OK </a:t>
            </a:r>
          </a:p>
          <a:p>
            <a:r>
              <a:rPr lang="en-US" sz="2000" dirty="0">
                <a:solidFill>
                  <a:schemeClr val="accent6">
                    <a:lumMod val="75000"/>
                  </a:schemeClr>
                </a:solidFill>
              </a:rPr>
              <a:t>	Date: Sat, 3 Oct 2015 15:39:29 </a:t>
            </a:r>
          </a:p>
          <a:p>
            <a:r>
              <a:rPr lang="en-US" sz="2000" dirty="0">
                <a:solidFill>
                  <a:schemeClr val="accent6">
                    <a:lumMod val="75000"/>
                  </a:schemeClr>
                </a:solidFill>
              </a:rPr>
              <a:t>	Server: Apache/1.3.0 (Unix) </a:t>
            </a:r>
          </a:p>
          <a:p>
            <a:r>
              <a:rPr lang="en-US" sz="2000" dirty="0">
                <a:solidFill>
                  <a:schemeClr val="accent6">
                    <a:lumMod val="75000"/>
                  </a:schemeClr>
                </a:solidFill>
              </a:rPr>
              <a:t>	Last-Modified: Wed, 9 Sep 2015 09:23:24 </a:t>
            </a:r>
          </a:p>
          <a:p>
            <a:r>
              <a:rPr lang="en-US" sz="2000" dirty="0">
                <a:solidFill>
                  <a:schemeClr val="accent6">
                    <a:lumMod val="75000"/>
                  </a:schemeClr>
                </a:solidFill>
              </a:rPr>
              <a:t>	Content-Type: image/gif </a:t>
            </a:r>
          </a:p>
          <a:p>
            <a:r>
              <a:rPr lang="en-US" sz="2000" dirty="0">
                <a:solidFill>
                  <a:schemeClr val="accent6">
                    <a:lumMod val="75000"/>
                  </a:schemeClr>
                </a:solidFill>
              </a:rPr>
              <a:t>      (data </a:t>
            </a:r>
            <a:r>
              <a:rPr lang="en-US" sz="2000" dirty="0" err="1">
                <a:solidFill>
                  <a:schemeClr val="accent6">
                    <a:lumMod val="75000"/>
                  </a:schemeClr>
                </a:solidFill>
              </a:rPr>
              <a:t>data</a:t>
            </a:r>
            <a:r>
              <a:rPr lang="en-US" sz="2000" dirty="0">
                <a:solidFill>
                  <a:schemeClr val="accent6">
                    <a:lumMod val="75000"/>
                  </a:schemeClr>
                </a:solidFill>
              </a:rPr>
              <a:t> </a:t>
            </a:r>
            <a:r>
              <a:rPr lang="en-US" sz="2000" dirty="0" err="1">
                <a:solidFill>
                  <a:schemeClr val="accent6">
                    <a:lumMod val="75000"/>
                  </a:schemeClr>
                </a:solidFill>
              </a:rPr>
              <a:t>data</a:t>
            </a:r>
            <a:r>
              <a:rPr lang="en-US" sz="2000" dirty="0">
                <a:solidFill>
                  <a:schemeClr val="accent6">
                    <a:lumMod val="75000"/>
                  </a:schemeClr>
                </a:solidFill>
              </a:rPr>
              <a:t> </a:t>
            </a:r>
            <a:r>
              <a:rPr lang="en-US" sz="2000" dirty="0" err="1">
                <a:solidFill>
                  <a:schemeClr val="accent6">
                    <a:lumMod val="75000"/>
                  </a:schemeClr>
                </a:solidFill>
              </a:rPr>
              <a:t>data</a:t>
            </a:r>
            <a:r>
              <a:rPr lang="en-US" sz="2000" dirty="0">
                <a:solidFill>
                  <a:schemeClr val="accent6">
                    <a:lumMod val="75000"/>
                  </a:schemeClr>
                </a:solidFill>
              </a:rPr>
              <a:t> </a:t>
            </a:r>
            <a:r>
              <a:rPr lang="en-US" sz="2000" dirty="0" err="1">
                <a:solidFill>
                  <a:schemeClr val="accent6">
                    <a:lumMod val="75000"/>
                  </a:schemeClr>
                </a:solidFill>
              </a:rPr>
              <a:t>data</a:t>
            </a:r>
            <a:r>
              <a:rPr lang="en-US" sz="2000" dirty="0">
                <a:solidFill>
                  <a:schemeClr val="accent6">
                    <a:lumMod val="75000"/>
                  </a:schemeClr>
                </a:solidFill>
              </a:rPr>
              <a:t> ...)</a:t>
            </a:r>
            <a:endParaRPr lang="en-IN" sz="2000" dirty="0">
              <a:solidFill>
                <a:schemeClr val="accent6">
                  <a:lumMod val="75000"/>
                </a:schemeClr>
              </a:solidFill>
            </a:endParaRPr>
          </a:p>
        </p:txBody>
      </p:sp>
    </p:spTree>
    <p:extLst>
      <p:ext uri="{BB962C8B-B14F-4D97-AF65-F5344CB8AC3E}">
        <p14:creationId xmlns:p14="http://schemas.microsoft.com/office/powerpoint/2010/main" val="5689873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60612"/>
            <a:ext cx="9603275" cy="4605733"/>
          </a:xfrm>
        </p:spPr>
        <p:txBody>
          <a:bodyPr>
            <a:normAutofit lnSpcReduction="10000"/>
          </a:bodyPr>
          <a:lstStyle/>
          <a:p>
            <a:r>
              <a:rPr lang="en-US" dirty="0"/>
              <a:t>The cache forwards the object to the requesting browser but also caches the object locally. Importantly, the cache also stores the last-modified date along with the object.</a:t>
            </a:r>
          </a:p>
          <a:p>
            <a:r>
              <a:rPr lang="en-US" dirty="0"/>
              <a:t>Third, one week later, another browser requests the same object via the cache, and the object is still in the cache. Since this object may have been modified at the Web server in the past week, the cache performs an up-to-date check by issuing a conditional GET. Specifically, the cache sends: </a:t>
            </a:r>
          </a:p>
          <a:p>
            <a:pPr marL="0" indent="0">
              <a:buNone/>
            </a:pPr>
            <a:r>
              <a:rPr lang="en-US" dirty="0"/>
              <a:t>	</a:t>
            </a:r>
            <a:r>
              <a:rPr lang="en-US" dirty="0">
                <a:solidFill>
                  <a:schemeClr val="accent6">
                    <a:lumMod val="75000"/>
                  </a:schemeClr>
                </a:solidFill>
              </a:rPr>
              <a:t>GET /fruit/kiwi.gif HTTP/1.1 </a:t>
            </a:r>
          </a:p>
          <a:p>
            <a:pPr marL="0" indent="0">
              <a:buNone/>
            </a:pPr>
            <a:r>
              <a:rPr lang="en-US" dirty="0">
                <a:solidFill>
                  <a:schemeClr val="accent6">
                    <a:lumMod val="75000"/>
                  </a:schemeClr>
                </a:solidFill>
              </a:rPr>
              <a:t>	Host: www.exotiquecuisine.com </a:t>
            </a:r>
          </a:p>
          <a:p>
            <a:pPr marL="0" indent="0">
              <a:buNone/>
            </a:pPr>
            <a:r>
              <a:rPr lang="en-US" dirty="0">
                <a:solidFill>
                  <a:schemeClr val="accent6">
                    <a:lumMod val="75000"/>
                  </a:schemeClr>
                </a:solidFill>
              </a:rPr>
              <a:t>	If-modified-since: Wed, 9 Sep 2015 09:23:24</a:t>
            </a:r>
            <a:endParaRPr lang="en-IN" dirty="0">
              <a:solidFill>
                <a:schemeClr val="accent6">
                  <a:lumMod val="75000"/>
                </a:schemeClr>
              </a:solidFill>
            </a:endParaRPr>
          </a:p>
        </p:txBody>
      </p:sp>
    </p:spTree>
    <p:extLst>
      <p:ext uri="{BB962C8B-B14F-4D97-AF65-F5344CB8AC3E}">
        <p14:creationId xmlns:p14="http://schemas.microsoft.com/office/powerpoint/2010/main" val="973135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075765"/>
            <a:ext cx="9603275" cy="4390580"/>
          </a:xfrm>
        </p:spPr>
        <p:txBody>
          <a:bodyPr/>
          <a:lstStyle/>
          <a:p>
            <a:r>
              <a:rPr lang="en-US" dirty="0"/>
              <a:t>Suppose the object has not been modified since 9 Sep 2015 09:23:24. Then, fourth, the Web server sends a response message to the cache: </a:t>
            </a:r>
          </a:p>
          <a:p>
            <a:pPr marL="0" indent="0">
              <a:buNone/>
            </a:pPr>
            <a:r>
              <a:rPr lang="en-US" dirty="0"/>
              <a:t>	</a:t>
            </a:r>
            <a:r>
              <a:rPr lang="en-US" dirty="0">
                <a:solidFill>
                  <a:schemeClr val="accent6">
                    <a:lumMod val="75000"/>
                  </a:schemeClr>
                </a:solidFill>
              </a:rPr>
              <a:t>HTTP/1.1 304 Not Modified </a:t>
            </a:r>
          </a:p>
          <a:p>
            <a:pPr marL="0" indent="0">
              <a:buNone/>
            </a:pPr>
            <a:r>
              <a:rPr lang="en-US" dirty="0">
                <a:solidFill>
                  <a:schemeClr val="accent6">
                    <a:lumMod val="75000"/>
                  </a:schemeClr>
                </a:solidFill>
              </a:rPr>
              <a:t>	Date: Sat, 10 Oct 2015 15:39:29 </a:t>
            </a:r>
          </a:p>
          <a:p>
            <a:pPr marL="0" indent="0">
              <a:buNone/>
            </a:pPr>
            <a:r>
              <a:rPr lang="en-US" dirty="0">
                <a:solidFill>
                  <a:schemeClr val="accent6">
                    <a:lumMod val="75000"/>
                  </a:schemeClr>
                </a:solidFill>
              </a:rPr>
              <a:t>	Server: Apache/1.3.0 (Unix)  </a:t>
            </a:r>
          </a:p>
          <a:p>
            <a:pPr marL="0" indent="0">
              <a:buNone/>
            </a:pPr>
            <a:r>
              <a:rPr lang="en-US" dirty="0">
                <a:solidFill>
                  <a:schemeClr val="accent6">
                    <a:lumMod val="75000"/>
                  </a:schemeClr>
                </a:solidFill>
              </a:rPr>
              <a:t>	(empty entity body)</a:t>
            </a:r>
            <a:endParaRPr lang="en-IN" dirty="0">
              <a:solidFill>
                <a:schemeClr val="accent6">
                  <a:lumMod val="75000"/>
                </a:schemeClr>
              </a:solidFill>
            </a:endParaRPr>
          </a:p>
        </p:txBody>
      </p:sp>
    </p:spTree>
    <p:extLst>
      <p:ext uri="{BB962C8B-B14F-4D97-AF65-F5344CB8AC3E}">
        <p14:creationId xmlns:p14="http://schemas.microsoft.com/office/powerpoint/2010/main" val="206462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861533" y="1290917"/>
            <a:ext cx="6185647" cy="4002723"/>
          </a:xfrm>
          <a:prstGeom prst="rect">
            <a:avLst/>
          </a:prstGeom>
        </p:spPr>
      </p:pic>
    </p:spTree>
    <p:extLst>
      <p:ext uri="{BB962C8B-B14F-4D97-AF65-F5344CB8AC3E}">
        <p14:creationId xmlns:p14="http://schemas.microsoft.com/office/powerpoint/2010/main" val="40898772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FTP – File Transfer protocol</a:t>
            </a:r>
          </a:p>
        </p:txBody>
      </p:sp>
      <p:sp>
        <p:nvSpPr>
          <p:cNvPr id="3" name="Content Placeholder 2"/>
          <p:cNvSpPr>
            <a:spLocks noGrp="1"/>
          </p:cNvSpPr>
          <p:nvPr>
            <p:ph idx="1"/>
          </p:nvPr>
        </p:nvSpPr>
        <p:spPr>
          <a:xfrm>
            <a:off x="1130270" y="1632600"/>
            <a:ext cx="9931460" cy="3723606"/>
          </a:xfrm>
        </p:spPr>
        <p:txBody>
          <a:bodyPr>
            <a:normAutofit fontScale="92500"/>
          </a:bodyPr>
          <a:lstStyle/>
          <a:p>
            <a:r>
              <a:rPr lang="en-US" dirty="0"/>
              <a:t>File Transfer Protocol (FTP) is the standard protocol provided by TCP/IP for copying a file from one host to another.</a:t>
            </a:r>
          </a:p>
          <a:p>
            <a:pPr marL="0" indent="0">
              <a:buNone/>
            </a:pPr>
            <a:endParaRPr lang="en-IN" dirty="0"/>
          </a:p>
          <a:p>
            <a:pPr marL="0" indent="0">
              <a:buNone/>
            </a:pPr>
            <a:r>
              <a:rPr lang="en-IN" dirty="0"/>
              <a:t>Problems: </a:t>
            </a:r>
          </a:p>
          <a:p>
            <a:pPr marL="0" indent="0">
              <a:buNone/>
            </a:pPr>
            <a:r>
              <a:rPr lang="en-US" dirty="0"/>
              <a:t>Two systems may use different file name conventions, have different ways to represent data, and have different directory structures.</a:t>
            </a:r>
          </a:p>
          <a:p>
            <a:pPr marL="0" indent="0">
              <a:buNone/>
            </a:pPr>
            <a:r>
              <a:rPr lang="en-US" dirty="0"/>
              <a:t>Solution:</a:t>
            </a:r>
          </a:p>
          <a:p>
            <a:pPr marL="0" indent="0">
              <a:buNone/>
            </a:pPr>
            <a:r>
              <a:rPr lang="en-US" dirty="0"/>
              <a:t>FTP is a better choice to transfer large files or to transfer files using different formats.</a:t>
            </a:r>
            <a:endParaRPr lang="en-IN" dirty="0"/>
          </a:p>
        </p:txBody>
      </p:sp>
      <p:pic>
        <p:nvPicPr>
          <p:cNvPr id="1026" name="Picture 2" descr="Lightbox">
            <a:extLst>
              <a:ext uri="{FF2B5EF4-FFF2-40B4-BE49-F238E27FC236}">
                <a16:creationId xmlns:a16="http://schemas.microsoft.com/office/drawing/2014/main" id="{6961299C-F5CC-029C-052E-536D33DFA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40" b="10638"/>
          <a:stretch/>
        </p:blipFill>
        <p:spPr bwMode="auto">
          <a:xfrm>
            <a:off x="7086526" y="5007264"/>
            <a:ext cx="3975204" cy="179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5496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Transfer Protocol (FTP) - ppt video online downloa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3195" y="946673"/>
            <a:ext cx="7325957" cy="50453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94560" y="5282004"/>
            <a:ext cx="1097280" cy="400110"/>
          </a:xfrm>
          <a:prstGeom prst="rect">
            <a:avLst/>
          </a:prstGeom>
          <a:noFill/>
        </p:spPr>
        <p:txBody>
          <a:bodyPr wrap="square" rtlCol="0">
            <a:spAutoFit/>
          </a:bodyPr>
          <a:lstStyle/>
          <a:p>
            <a:r>
              <a:rPr lang="en-US" sz="1000" dirty="0"/>
              <a:t>Local file system</a:t>
            </a:r>
            <a:endParaRPr lang="en-IN" sz="1000" dirty="0"/>
          </a:p>
        </p:txBody>
      </p:sp>
      <p:sp>
        <p:nvSpPr>
          <p:cNvPr id="6" name="TextBox 5"/>
          <p:cNvSpPr txBox="1"/>
          <p:nvPr/>
        </p:nvSpPr>
        <p:spPr>
          <a:xfrm>
            <a:off x="8423237" y="5299178"/>
            <a:ext cx="1097280" cy="400110"/>
          </a:xfrm>
          <a:prstGeom prst="rect">
            <a:avLst/>
          </a:prstGeom>
          <a:noFill/>
        </p:spPr>
        <p:txBody>
          <a:bodyPr wrap="square" rtlCol="0">
            <a:spAutoFit/>
          </a:bodyPr>
          <a:lstStyle/>
          <a:p>
            <a:r>
              <a:rPr lang="en-US" sz="1000" dirty="0"/>
              <a:t>Remote file system</a:t>
            </a:r>
            <a:endParaRPr lang="en-IN" sz="1000" dirty="0"/>
          </a:p>
        </p:txBody>
      </p:sp>
    </p:spTree>
    <p:extLst>
      <p:ext uri="{BB962C8B-B14F-4D97-AF65-F5344CB8AC3E}">
        <p14:creationId xmlns:p14="http://schemas.microsoft.com/office/powerpoint/2010/main" val="40679183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89704"/>
            <a:ext cx="9603275" cy="4862456"/>
          </a:xfrm>
        </p:spPr>
        <p:txBody>
          <a:bodyPr/>
          <a:lstStyle/>
          <a:p>
            <a:r>
              <a:rPr lang="en-US" dirty="0"/>
              <a:t>The client has three components: user interface, client control process, and the client data transfer process. </a:t>
            </a:r>
          </a:p>
          <a:p>
            <a:r>
              <a:rPr lang="en-US" dirty="0"/>
              <a:t>The server has two components: server control process and server data transfer process. </a:t>
            </a:r>
          </a:p>
          <a:p>
            <a:r>
              <a:rPr lang="en-US" dirty="0"/>
              <a:t>The control connection is made between the control processes. </a:t>
            </a:r>
          </a:p>
          <a:p>
            <a:r>
              <a:rPr lang="en-US" dirty="0"/>
              <a:t>The data connection is made between the data transfer processes. </a:t>
            </a:r>
          </a:p>
          <a:p>
            <a:r>
              <a:rPr lang="en-US" dirty="0"/>
              <a:t>The control connection uses very simple rules of communication. We need to transfer only a line of command or a line of response at a time. </a:t>
            </a:r>
          </a:p>
          <a:p>
            <a:r>
              <a:rPr lang="en-US" dirty="0"/>
              <a:t>The data connection, on the other hand, needs more complex rules due to the variety of data types transferred.</a:t>
            </a:r>
            <a:endParaRPr lang="en-IN" dirty="0"/>
          </a:p>
        </p:txBody>
      </p:sp>
    </p:spTree>
    <p:extLst>
      <p:ext uri="{BB962C8B-B14F-4D97-AF65-F5344CB8AC3E}">
        <p14:creationId xmlns:p14="http://schemas.microsoft.com/office/powerpoint/2010/main" val="3752102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89704"/>
            <a:ext cx="9603275" cy="4476641"/>
          </a:xfrm>
        </p:spPr>
        <p:txBody>
          <a:bodyPr/>
          <a:lstStyle/>
          <a:p>
            <a:pPr marL="0" indent="0">
              <a:buNone/>
            </a:pPr>
            <a:r>
              <a:rPr lang="en-IN" dirty="0"/>
              <a:t>Lifetimes of Two Connections:</a:t>
            </a:r>
          </a:p>
          <a:p>
            <a:r>
              <a:rPr lang="en-US" dirty="0"/>
              <a:t>The control connection remains connected during the entire interactive FTP session. </a:t>
            </a:r>
          </a:p>
          <a:p>
            <a:r>
              <a:rPr lang="en-US" dirty="0"/>
              <a:t>The data connection is opened and then closed for each file transfer activity. It opens each time commands that involve transferring files are used, and it closes when the file is transferred. </a:t>
            </a:r>
            <a:endParaRPr lang="en-IN" dirty="0"/>
          </a:p>
        </p:txBody>
      </p:sp>
    </p:spTree>
    <p:extLst>
      <p:ext uri="{BB962C8B-B14F-4D97-AF65-F5344CB8AC3E}">
        <p14:creationId xmlns:p14="http://schemas.microsoft.com/office/powerpoint/2010/main" val="36178246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71369"/>
            <a:ext cx="9603275" cy="4594976"/>
          </a:xfrm>
        </p:spPr>
        <p:txBody>
          <a:bodyPr/>
          <a:lstStyle/>
          <a:p>
            <a:pPr marL="0" indent="0">
              <a:buNone/>
            </a:pPr>
            <a:r>
              <a:rPr lang="en-IN" dirty="0"/>
              <a:t>Control Connection</a:t>
            </a:r>
            <a:endParaRPr lang="en-US" dirty="0"/>
          </a:p>
          <a:p>
            <a:r>
              <a:rPr lang="en-US" dirty="0"/>
              <a:t>For control communication, FTP uses the same approach as TELNET.</a:t>
            </a:r>
          </a:p>
          <a:p>
            <a:r>
              <a:rPr lang="en-US" dirty="0"/>
              <a:t>Communication is achieved through commands and responses.</a:t>
            </a:r>
          </a:p>
          <a:p>
            <a:r>
              <a:rPr lang="en-US" dirty="0"/>
              <a:t>Each line is terminated with a two-character (carriage return and line feed) end-of-line token. </a:t>
            </a:r>
            <a:endParaRPr lang="en-IN" dirty="0"/>
          </a:p>
        </p:txBody>
      </p:sp>
    </p:spTree>
    <p:extLst>
      <p:ext uri="{BB962C8B-B14F-4D97-AF65-F5344CB8AC3E}">
        <p14:creationId xmlns:p14="http://schemas.microsoft.com/office/powerpoint/2010/main" val="1567162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28339"/>
            <a:ext cx="9603275" cy="4638006"/>
          </a:xfrm>
        </p:spPr>
        <p:txBody>
          <a:bodyPr/>
          <a:lstStyle/>
          <a:p>
            <a:pPr marL="0" indent="0">
              <a:buNone/>
            </a:pPr>
            <a:r>
              <a:rPr lang="en-IN" dirty="0"/>
              <a:t>Some common FTP commands :</a:t>
            </a:r>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137929334"/>
              </p:ext>
            </p:extLst>
          </p:nvPr>
        </p:nvGraphicFramePr>
        <p:xfrm>
          <a:off x="1709270" y="1366221"/>
          <a:ext cx="8127999" cy="4445000"/>
        </p:xfrm>
        <a:graphic>
          <a:graphicData uri="http://schemas.openxmlformats.org/drawingml/2006/table">
            <a:tbl>
              <a:tblPr firstRow="1" bandRow="1">
                <a:tableStyleId>{5C22544A-7EE6-4342-B048-85BDC9FD1C3A}</a:tableStyleId>
              </a:tblPr>
              <a:tblGrid>
                <a:gridCol w="1582570">
                  <a:extLst>
                    <a:ext uri="{9D8B030D-6E8A-4147-A177-3AD203B41FA5}">
                      <a16:colId xmlns:a16="http://schemas.microsoft.com/office/drawing/2014/main" val="1841269215"/>
                    </a:ext>
                  </a:extLst>
                </a:gridCol>
                <a:gridCol w="2280621">
                  <a:extLst>
                    <a:ext uri="{9D8B030D-6E8A-4147-A177-3AD203B41FA5}">
                      <a16:colId xmlns:a16="http://schemas.microsoft.com/office/drawing/2014/main" val="1494799046"/>
                    </a:ext>
                  </a:extLst>
                </a:gridCol>
                <a:gridCol w="4264808">
                  <a:extLst>
                    <a:ext uri="{9D8B030D-6E8A-4147-A177-3AD203B41FA5}">
                      <a16:colId xmlns:a16="http://schemas.microsoft.com/office/drawing/2014/main" val="549994326"/>
                    </a:ext>
                  </a:extLst>
                </a:gridCol>
              </a:tblGrid>
              <a:tr h="211401">
                <a:tc>
                  <a:txBody>
                    <a:bodyPr/>
                    <a:lstStyle/>
                    <a:p>
                      <a:r>
                        <a:rPr lang="en-US" dirty="0"/>
                        <a:t>Command</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Argument(s) </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256477704"/>
                  </a:ext>
                </a:extLst>
              </a:tr>
              <a:tr h="370840">
                <a:tc>
                  <a:txBody>
                    <a:bodyPr/>
                    <a:lstStyle/>
                    <a:p>
                      <a:r>
                        <a:rPr lang="en-US" dirty="0"/>
                        <a:t>ABOR</a:t>
                      </a:r>
                      <a:endParaRPr lang="en-IN" dirty="0"/>
                    </a:p>
                  </a:txBody>
                  <a:tcPr/>
                </a:tc>
                <a:tc>
                  <a:txBody>
                    <a:bodyPr/>
                    <a:lstStyle/>
                    <a:p>
                      <a:endParaRPr lang="en-IN" dirty="0"/>
                    </a:p>
                  </a:txBody>
                  <a:tcPr/>
                </a:tc>
                <a:tc>
                  <a:txBody>
                    <a:bodyPr/>
                    <a:lstStyle/>
                    <a:p>
                      <a:r>
                        <a:rPr lang="en-US" dirty="0"/>
                        <a:t>Abort the previous command</a:t>
                      </a:r>
                      <a:endParaRPr lang="en-IN" dirty="0"/>
                    </a:p>
                  </a:txBody>
                  <a:tcPr/>
                </a:tc>
                <a:extLst>
                  <a:ext uri="{0D108BD9-81ED-4DB2-BD59-A6C34878D82A}">
                    <a16:rowId xmlns:a16="http://schemas.microsoft.com/office/drawing/2014/main" val="2344668653"/>
                  </a:ext>
                </a:extLst>
              </a:tr>
              <a:tr h="370840">
                <a:tc>
                  <a:txBody>
                    <a:bodyPr/>
                    <a:lstStyle/>
                    <a:p>
                      <a:r>
                        <a:rPr lang="en-IN" dirty="0"/>
                        <a:t>CDUP</a:t>
                      </a:r>
                    </a:p>
                  </a:txBody>
                  <a:tcPr/>
                </a:tc>
                <a:tc>
                  <a:txBody>
                    <a:bodyPr/>
                    <a:lstStyle/>
                    <a:p>
                      <a:endParaRPr lang="en-IN"/>
                    </a:p>
                  </a:txBody>
                  <a:tcPr/>
                </a:tc>
                <a:tc>
                  <a:txBody>
                    <a:bodyPr/>
                    <a:lstStyle/>
                    <a:p>
                      <a:r>
                        <a:rPr lang="en-IN" dirty="0"/>
                        <a:t>Change to parent directory </a:t>
                      </a:r>
                    </a:p>
                  </a:txBody>
                  <a:tcPr/>
                </a:tc>
                <a:extLst>
                  <a:ext uri="{0D108BD9-81ED-4DB2-BD59-A6C34878D82A}">
                    <a16:rowId xmlns:a16="http://schemas.microsoft.com/office/drawing/2014/main" val="2802110725"/>
                  </a:ext>
                </a:extLst>
              </a:tr>
              <a:tr h="370840">
                <a:tc>
                  <a:txBody>
                    <a:bodyPr/>
                    <a:lstStyle/>
                    <a:p>
                      <a:r>
                        <a:rPr lang="en-IN" dirty="0"/>
                        <a:t>CWD</a:t>
                      </a:r>
                    </a:p>
                  </a:txBody>
                  <a:tcPr/>
                </a:tc>
                <a:tc>
                  <a:txBody>
                    <a:bodyPr/>
                    <a:lstStyle/>
                    <a:p>
                      <a:r>
                        <a:rPr lang="en-IN" dirty="0"/>
                        <a:t>Directory name</a:t>
                      </a:r>
                    </a:p>
                  </a:txBody>
                  <a:tcPr/>
                </a:tc>
                <a:tc>
                  <a:txBody>
                    <a:bodyPr/>
                    <a:lstStyle/>
                    <a:p>
                      <a:r>
                        <a:rPr lang="en-IN" dirty="0"/>
                        <a:t>Change to another directory</a:t>
                      </a:r>
                    </a:p>
                  </a:txBody>
                  <a:tcPr/>
                </a:tc>
                <a:extLst>
                  <a:ext uri="{0D108BD9-81ED-4DB2-BD59-A6C34878D82A}">
                    <a16:rowId xmlns:a16="http://schemas.microsoft.com/office/drawing/2014/main" val="2195669035"/>
                  </a:ext>
                </a:extLst>
              </a:tr>
              <a:tr h="370840">
                <a:tc>
                  <a:txBody>
                    <a:bodyPr/>
                    <a:lstStyle/>
                    <a:p>
                      <a:r>
                        <a:rPr lang="en-IN" dirty="0"/>
                        <a:t>DELE</a:t>
                      </a:r>
                    </a:p>
                  </a:txBody>
                  <a:tcPr/>
                </a:tc>
                <a:tc>
                  <a:txBody>
                    <a:bodyPr/>
                    <a:lstStyle/>
                    <a:p>
                      <a:r>
                        <a:rPr lang="en-IN" dirty="0"/>
                        <a:t>File name </a:t>
                      </a:r>
                    </a:p>
                  </a:txBody>
                  <a:tcPr/>
                </a:tc>
                <a:tc>
                  <a:txBody>
                    <a:bodyPr/>
                    <a:lstStyle/>
                    <a:p>
                      <a:r>
                        <a:rPr lang="en-IN" dirty="0"/>
                        <a:t>Delete a file</a:t>
                      </a:r>
                    </a:p>
                  </a:txBody>
                  <a:tcPr/>
                </a:tc>
                <a:extLst>
                  <a:ext uri="{0D108BD9-81ED-4DB2-BD59-A6C34878D82A}">
                    <a16:rowId xmlns:a16="http://schemas.microsoft.com/office/drawing/2014/main" val="1229010301"/>
                  </a:ext>
                </a:extLst>
              </a:tr>
              <a:tr h="370840">
                <a:tc>
                  <a:txBody>
                    <a:bodyPr/>
                    <a:lstStyle/>
                    <a:p>
                      <a:r>
                        <a:rPr lang="en-IN" dirty="0"/>
                        <a:t>LIST</a:t>
                      </a:r>
                    </a:p>
                  </a:txBody>
                  <a:tcPr/>
                </a:tc>
                <a:tc>
                  <a:txBody>
                    <a:bodyPr/>
                    <a:lstStyle/>
                    <a:p>
                      <a:r>
                        <a:rPr lang="en-IN" dirty="0"/>
                        <a:t>Directory name</a:t>
                      </a:r>
                    </a:p>
                  </a:txBody>
                  <a:tcPr/>
                </a:tc>
                <a:tc>
                  <a:txBody>
                    <a:bodyPr/>
                    <a:lstStyle/>
                    <a:p>
                      <a:r>
                        <a:rPr lang="en-IN" dirty="0"/>
                        <a:t>List subdirectories or files</a:t>
                      </a:r>
                    </a:p>
                  </a:txBody>
                  <a:tcPr/>
                </a:tc>
                <a:extLst>
                  <a:ext uri="{0D108BD9-81ED-4DB2-BD59-A6C34878D82A}">
                    <a16:rowId xmlns:a16="http://schemas.microsoft.com/office/drawing/2014/main" val="3482630279"/>
                  </a:ext>
                </a:extLst>
              </a:tr>
              <a:tr h="370840">
                <a:tc>
                  <a:txBody>
                    <a:bodyPr/>
                    <a:lstStyle/>
                    <a:p>
                      <a:r>
                        <a:rPr lang="en-IN" dirty="0"/>
                        <a:t>MKD</a:t>
                      </a:r>
                    </a:p>
                  </a:txBody>
                  <a:tcPr/>
                </a:tc>
                <a:tc>
                  <a:txBody>
                    <a:bodyPr/>
                    <a:lstStyle/>
                    <a:p>
                      <a:r>
                        <a:rPr lang="en-IN" dirty="0"/>
                        <a:t>Directory name </a:t>
                      </a:r>
                    </a:p>
                  </a:txBody>
                  <a:tcPr/>
                </a:tc>
                <a:tc>
                  <a:txBody>
                    <a:bodyPr/>
                    <a:lstStyle/>
                    <a:p>
                      <a:r>
                        <a:rPr lang="en-IN" dirty="0"/>
                        <a:t>Create a new directory</a:t>
                      </a:r>
                    </a:p>
                  </a:txBody>
                  <a:tcPr/>
                </a:tc>
                <a:extLst>
                  <a:ext uri="{0D108BD9-81ED-4DB2-BD59-A6C34878D82A}">
                    <a16:rowId xmlns:a16="http://schemas.microsoft.com/office/drawing/2014/main" val="2566490693"/>
                  </a:ext>
                </a:extLst>
              </a:tr>
              <a:tr h="370840">
                <a:tc>
                  <a:txBody>
                    <a:bodyPr/>
                    <a:lstStyle/>
                    <a:p>
                      <a:r>
                        <a:rPr lang="en-IN" dirty="0"/>
                        <a:t>PASS </a:t>
                      </a:r>
                    </a:p>
                  </a:txBody>
                  <a:tcPr/>
                </a:tc>
                <a:tc>
                  <a:txBody>
                    <a:bodyPr/>
                    <a:lstStyle/>
                    <a:p>
                      <a:r>
                        <a:rPr lang="en-IN" dirty="0"/>
                        <a:t>User password</a:t>
                      </a:r>
                    </a:p>
                  </a:txBody>
                  <a:tcPr/>
                </a:tc>
                <a:tc>
                  <a:txBody>
                    <a:bodyPr/>
                    <a:lstStyle/>
                    <a:p>
                      <a:r>
                        <a:rPr lang="en-IN" dirty="0"/>
                        <a:t>Password </a:t>
                      </a:r>
                    </a:p>
                  </a:txBody>
                  <a:tcPr/>
                </a:tc>
                <a:extLst>
                  <a:ext uri="{0D108BD9-81ED-4DB2-BD59-A6C34878D82A}">
                    <a16:rowId xmlns:a16="http://schemas.microsoft.com/office/drawing/2014/main" val="1874292135"/>
                  </a:ext>
                </a:extLst>
              </a:tr>
              <a:tr h="370840">
                <a:tc>
                  <a:txBody>
                    <a:bodyPr/>
                    <a:lstStyle/>
                    <a:p>
                      <a:r>
                        <a:rPr lang="en-IN" dirty="0"/>
                        <a:t>PASV</a:t>
                      </a:r>
                    </a:p>
                  </a:txBody>
                  <a:tcPr/>
                </a:tc>
                <a:tc>
                  <a:txBody>
                    <a:bodyPr/>
                    <a:lstStyle/>
                    <a:p>
                      <a:endParaRPr lang="en-IN" dirty="0"/>
                    </a:p>
                  </a:txBody>
                  <a:tcPr/>
                </a:tc>
                <a:tc>
                  <a:txBody>
                    <a:bodyPr/>
                    <a:lstStyle/>
                    <a:p>
                      <a:r>
                        <a:rPr lang="en-IN" dirty="0"/>
                        <a:t>Server chooses a port </a:t>
                      </a:r>
                    </a:p>
                  </a:txBody>
                  <a:tcPr/>
                </a:tc>
                <a:extLst>
                  <a:ext uri="{0D108BD9-81ED-4DB2-BD59-A6C34878D82A}">
                    <a16:rowId xmlns:a16="http://schemas.microsoft.com/office/drawing/2014/main" val="2022175793"/>
                  </a:ext>
                </a:extLst>
              </a:tr>
              <a:tr h="370840">
                <a:tc>
                  <a:txBody>
                    <a:bodyPr/>
                    <a:lstStyle/>
                    <a:p>
                      <a:r>
                        <a:rPr lang="en-IN" dirty="0"/>
                        <a:t>PORT</a:t>
                      </a:r>
                    </a:p>
                  </a:txBody>
                  <a:tcPr/>
                </a:tc>
                <a:tc>
                  <a:txBody>
                    <a:bodyPr/>
                    <a:lstStyle/>
                    <a:p>
                      <a:r>
                        <a:rPr lang="en-IN" dirty="0"/>
                        <a:t>Port identifier </a:t>
                      </a:r>
                    </a:p>
                  </a:txBody>
                  <a:tcPr/>
                </a:tc>
                <a:tc>
                  <a:txBody>
                    <a:bodyPr/>
                    <a:lstStyle/>
                    <a:p>
                      <a:r>
                        <a:rPr lang="en-IN" dirty="0"/>
                        <a:t>Client chooses a port</a:t>
                      </a:r>
                    </a:p>
                  </a:txBody>
                  <a:tcPr/>
                </a:tc>
                <a:extLst>
                  <a:ext uri="{0D108BD9-81ED-4DB2-BD59-A6C34878D82A}">
                    <a16:rowId xmlns:a16="http://schemas.microsoft.com/office/drawing/2014/main" val="587446666"/>
                  </a:ext>
                </a:extLst>
              </a:tr>
              <a:tr h="370840">
                <a:tc>
                  <a:txBody>
                    <a:bodyPr/>
                    <a:lstStyle/>
                    <a:p>
                      <a:r>
                        <a:rPr lang="en-IN" dirty="0"/>
                        <a:t>PWD</a:t>
                      </a:r>
                    </a:p>
                  </a:txBody>
                  <a:tcPr/>
                </a:tc>
                <a:tc>
                  <a:txBody>
                    <a:bodyPr/>
                    <a:lstStyle/>
                    <a:p>
                      <a:endParaRPr lang="en-IN" dirty="0"/>
                    </a:p>
                  </a:txBody>
                  <a:tcPr/>
                </a:tc>
                <a:tc>
                  <a:txBody>
                    <a:bodyPr/>
                    <a:lstStyle/>
                    <a:p>
                      <a:r>
                        <a:rPr lang="en-US" dirty="0"/>
                        <a:t>Display name of current directory</a:t>
                      </a:r>
                      <a:endParaRPr lang="en-IN" dirty="0"/>
                    </a:p>
                  </a:txBody>
                  <a:tcPr/>
                </a:tc>
                <a:extLst>
                  <a:ext uri="{0D108BD9-81ED-4DB2-BD59-A6C34878D82A}">
                    <a16:rowId xmlns:a16="http://schemas.microsoft.com/office/drawing/2014/main" val="2690645983"/>
                  </a:ext>
                </a:extLst>
              </a:tr>
              <a:tr h="370840">
                <a:tc>
                  <a:txBody>
                    <a:bodyPr/>
                    <a:lstStyle/>
                    <a:p>
                      <a:r>
                        <a:rPr lang="en-IN" dirty="0"/>
                        <a:t>QUIT</a:t>
                      </a:r>
                    </a:p>
                  </a:txBody>
                  <a:tcPr/>
                </a:tc>
                <a:tc>
                  <a:txBody>
                    <a:bodyPr/>
                    <a:lstStyle/>
                    <a:p>
                      <a:endParaRPr lang="en-IN" dirty="0"/>
                    </a:p>
                  </a:txBody>
                  <a:tcPr/>
                </a:tc>
                <a:tc>
                  <a:txBody>
                    <a:bodyPr/>
                    <a:lstStyle/>
                    <a:p>
                      <a:r>
                        <a:rPr lang="en-US" dirty="0"/>
                        <a:t>Log out of the system </a:t>
                      </a:r>
                      <a:endParaRPr lang="en-IN" dirty="0"/>
                    </a:p>
                  </a:txBody>
                  <a:tcPr/>
                </a:tc>
                <a:extLst>
                  <a:ext uri="{0D108BD9-81ED-4DB2-BD59-A6C34878D82A}">
                    <a16:rowId xmlns:a16="http://schemas.microsoft.com/office/drawing/2014/main" val="103772534"/>
                  </a:ext>
                </a:extLst>
              </a:tr>
            </a:tbl>
          </a:graphicData>
        </a:graphic>
      </p:graphicFrame>
    </p:spTree>
    <p:extLst>
      <p:ext uri="{BB962C8B-B14F-4D97-AF65-F5344CB8AC3E}">
        <p14:creationId xmlns:p14="http://schemas.microsoft.com/office/powerpoint/2010/main" val="31453109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118795"/>
            <a:ext cx="9603275" cy="4347550"/>
          </a:xfrm>
        </p:spPr>
        <p:txBody>
          <a:bodyPr/>
          <a:lstStyle/>
          <a:p>
            <a:pPr marL="0" indent="0">
              <a:buNone/>
            </a:pPr>
            <a:r>
              <a:rPr lang="en-US" dirty="0"/>
              <a:t> </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56812201"/>
              </p:ext>
            </p:extLst>
          </p:nvPr>
        </p:nvGraphicFramePr>
        <p:xfrm>
          <a:off x="1204857" y="814723"/>
          <a:ext cx="9528689" cy="5272035"/>
        </p:xfrm>
        <a:graphic>
          <a:graphicData uri="http://schemas.openxmlformats.org/drawingml/2006/table">
            <a:tbl>
              <a:tblPr firstRow="1" bandRow="1">
                <a:tableStyleId>{5C22544A-7EE6-4342-B048-85BDC9FD1C3A}</a:tableStyleId>
              </a:tblPr>
              <a:tblGrid>
                <a:gridCol w="1933083">
                  <a:extLst>
                    <a:ext uri="{9D8B030D-6E8A-4147-A177-3AD203B41FA5}">
                      <a16:colId xmlns:a16="http://schemas.microsoft.com/office/drawing/2014/main" val="1841269215"/>
                    </a:ext>
                  </a:extLst>
                </a:gridCol>
                <a:gridCol w="2497241">
                  <a:extLst>
                    <a:ext uri="{9D8B030D-6E8A-4147-A177-3AD203B41FA5}">
                      <a16:colId xmlns:a16="http://schemas.microsoft.com/office/drawing/2014/main" val="1494799046"/>
                    </a:ext>
                  </a:extLst>
                </a:gridCol>
                <a:gridCol w="5098365">
                  <a:extLst>
                    <a:ext uri="{9D8B030D-6E8A-4147-A177-3AD203B41FA5}">
                      <a16:colId xmlns:a16="http://schemas.microsoft.com/office/drawing/2014/main" val="549994326"/>
                    </a:ext>
                  </a:extLst>
                </a:gridCol>
              </a:tblGrid>
              <a:tr h="407492">
                <a:tc>
                  <a:txBody>
                    <a:bodyPr/>
                    <a:lstStyle/>
                    <a:p>
                      <a:r>
                        <a:rPr lang="en-US" dirty="0"/>
                        <a:t>Command</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Argument(s) </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256477704"/>
                  </a:ext>
                </a:extLst>
              </a:tr>
              <a:tr h="703343">
                <a:tc>
                  <a:txBody>
                    <a:bodyPr/>
                    <a:lstStyle/>
                    <a:p>
                      <a:r>
                        <a:rPr lang="en-IN" dirty="0"/>
                        <a:t>RETR </a:t>
                      </a:r>
                    </a:p>
                  </a:txBody>
                  <a:tcPr/>
                </a:tc>
                <a:tc>
                  <a:txBody>
                    <a:bodyPr/>
                    <a:lstStyle/>
                    <a:p>
                      <a:r>
                        <a:rPr lang="en-IN" dirty="0"/>
                        <a:t>File name(s) </a:t>
                      </a:r>
                    </a:p>
                  </a:txBody>
                  <a:tcPr/>
                </a:tc>
                <a:tc>
                  <a:txBody>
                    <a:bodyPr/>
                    <a:lstStyle/>
                    <a:p>
                      <a:r>
                        <a:rPr lang="en-US" dirty="0"/>
                        <a:t>Retrieve files; files are transferred from server to client</a:t>
                      </a:r>
                      <a:endParaRPr lang="en-IN" dirty="0"/>
                    </a:p>
                  </a:txBody>
                  <a:tcPr/>
                </a:tc>
                <a:extLst>
                  <a:ext uri="{0D108BD9-81ED-4DB2-BD59-A6C34878D82A}">
                    <a16:rowId xmlns:a16="http://schemas.microsoft.com/office/drawing/2014/main" val="3482630279"/>
                  </a:ext>
                </a:extLst>
              </a:tr>
              <a:tr h="378404">
                <a:tc>
                  <a:txBody>
                    <a:bodyPr/>
                    <a:lstStyle/>
                    <a:p>
                      <a:r>
                        <a:rPr lang="en-IN" dirty="0"/>
                        <a:t>RMD</a:t>
                      </a:r>
                    </a:p>
                  </a:txBody>
                  <a:tcPr/>
                </a:tc>
                <a:tc>
                  <a:txBody>
                    <a:bodyPr/>
                    <a:lstStyle/>
                    <a:p>
                      <a:r>
                        <a:rPr lang="en-IN" dirty="0"/>
                        <a:t>Directory name </a:t>
                      </a:r>
                    </a:p>
                  </a:txBody>
                  <a:tcPr/>
                </a:tc>
                <a:tc>
                  <a:txBody>
                    <a:bodyPr/>
                    <a:lstStyle/>
                    <a:p>
                      <a:r>
                        <a:rPr lang="en-IN" dirty="0"/>
                        <a:t>Delete a directory</a:t>
                      </a:r>
                    </a:p>
                  </a:txBody>
                  <a:tcPr/>
                </a:tc>
                <a:extLst>
                  <a:ext uri="{0D108BD9-81ED-4DB2-BD59-A6C34878D82A}">
                    <a16:rowId xmlns:a16="http://schemas.microsoft.com/office/drawing/2014/main" val="2566490693"/>
                  </a:ext>
                </a:extLst>
              </a:tr>
              <a:tr h="407492">
                <a:tc>
                  <a:txBody>
                    <a:bodyPr/>
                    <a:lstStyle/>
                    <a:p>
                      <a:r>
                        <a:rPr lang="en-IN" dirty="0"/>
                        <a:t>RNFR</a:t>
                      </a:r>
                    </a:p>
                  </a:txBody>
                  <a:tcPr/>
                </a:tc>
                <a:tc>
                  <a:txBody>
                    <a:bodyPr/>
                    <a:lstStyle/>
                    <a:p>
                      <a:r>
                        <a:rPr lang="en-IN" dirty="0"/>
                        <a:t>File name (old)</a:t>
                      </a:r>
                    </a:p>
                  </a:txBody>
                  <a:tcPr/>
                </a:tc>
                <a:tc>
                  <a:txBody>
                    <a:bodyPr/>
                    <a:lstStyle/>
                    <a:p>
                      <a:r>
                        <a:rPr lang="en-US" dirty="0"/>
                        <a:t>Identify a file to be renamed</a:t>
                      </a:r>
                      <a:endParaRPr lang="en-IN" dirty="0"/>
                    </a:p>
                  </a:txBody>
                  <a:tcPr/>
                </a:tc>
                <a:extLst>
                  <a:ext uri="{0D108BD9-81ED-4DB2-BD59-A6C34878D82A}">
                    <a16:rowId xmlns:a16="http://schemas.microsoft.com/office/drawing/2014/main" val="1874292135"/>
                  </a:ext>
                </a:extLst>
              </a:tr>
              <a:tr h="407492">
                <a:tc>
                  <a:txBody>
                    <a:bodyPr/>
                    <a:lstStyle/>
                    <a:p>
                      <a:r>
                        <a:rPr lang="en-IN" dirty="0"/>
                        <a:t>RNTO</a:t>
                      </a:r>
                    </a:p>
                  </a:txBody>
                  <a:tcPr/>
                </a:tc>
                <a:tc>
                  <a:txBody>
                    <a:bodyPr/>
                    <a:lstStyle/>
                    <a:p>
                      <a:r>
                        <a:rPr lang="en-IN" dirty="0"/>
                        <a:t>File name (new)</a:t>
                      </a:r>
                    </a:p>
                  </a:txBody>
                  <a:tcPr/>
                </a:tc>
                <a:tc>
                  <a:txBody>
                    <a:bodyPr/>
                    <a:lstStyle/>
                    <a:p>
                      <a:r>
                        <a:rPr lang="en-IN" dirty="0"/>
                        <a:t>Rename the file </a:t>
                      </a:r>
                    </a:p>
                  </a:txBody>
                  <a:tcPr/>
                </a:tc>
                <a:extLst>
                  <a:ext uri="{0D108BD9-81ED-4DB2-BD59-A6C34878D82A}">
                    <a16:rowId xmlns:a16="http://schemas.microsoft.com/office/drawing/2014/main" val="138166704"/>
                  </a:ext>
                </a:extLst>
              </a:tr>
              <a:tr h="629840">
                <a:tc>
                  <a:txBody>
                    <a:bodyPr/>
                    <a:lstStyle/>
                    <a:p>
                      <a:r>
                        <a:rPr lang="en-IN" dirty="0"/>
                        <a:t>STOR</a:t>
                      </a:r>
                    </a:p>
                  </a:txBody>
                  <a:tcPr/>
                </a:tc>
                <a:tc>
                  <a:txBody>
                    <a:bodyPr/>
                    <a:lstStyle/>
                    <a:p>
                      <a:r>
                        <a:rPr lang="en-IN" dirty="0"/>
                        <a:t>File name(s) </a:t>
                      </a:r>
                    </a:p>
                  </a:txBody>
                  <a:tcPr/>
                </a:tc>
                <a:tc>
                  <a:txBody>
                    <a:bodyPr/>
                    <a:lstStyle/>
                    <a:p>
                      <a:r>
                        <a:rPr lang="en-US" dirty="0"/>
                        <a:t>Store files; file(s) are transferred from client to server</a:t>
                      </a:r>
                      <a:endParaRPr lang="en-IN" dirty="0"/>
                    </a:p>
                  </a:txBody>
                  <a:tcPr/>
                </a:tc>
                <a:extLst>
                  <a:ext uri="{0D108BD9-81ED-4DB2-BD59-A6C34878D82A}">
                    <a16:rowId xmlns:a16="http://schemas.microsoft.com/office/drawing/2014/main" val="3862318923"/>
                  </a:ext>
                </a:extLst>
              </a:tr>
              <a:tr h="629840">
                <a:tc>
                  <a:txBody>
                    <a:bodyPr/>
                    <a:lstStyle/>
                    <a:p>
                      <a:r>
                        <a:rPr lang="en-IN" dirty="0"/>
                        <a:t>STRU </a:t>
                      </a:r>
                    </a:p>
                  </a:txBody>
                  <a:tcPr/>
                </a:tc>
                <a:tc>
                  <a:txBody>
                    <a:bodyPr/>
                    <a:lstStyle/>
                    <a:p>
                      <a:r>
                        <a:rPr lang="en-IN" dirty="0"/>
                        <a:t>F, R, or P</a:t>
                      </a:r>
                    </a:p>
                  </a:txBody>
                  <a:tcPr/>
                </a:tc>
                <a:tc>
                  <a:txBody>
                    <a:bodyPr/>
                    <a:lstStyle/>
                    <a:p>
                      <a:r>
                        <a:rPr lang="en-US" dirty="0"/>
                        <a:t>Define data organization (F: file, R: record, or P: page)</a:t>
                      </a:r>
                      <a:endParaRPr lang="en-IN" dirty="0"/>
                    </a:p>
                  </a:txBody>
                  <a:tcPr/>
                </a:tc>
                <a:extLst>
                  <a:ext uri="{0D108BD9-81ED-4DB2-BD59-A6C34878D82A}">
                    <a16:rowId xmlns:a16="http://schemas.microsoft.com/office/drawing/2014/main" val="3138614798"/>
                  </a:ext>
                </a:extLst>
              </a:tr>
              <a:tr h="629840">
                <a:tc>
                  <a:txBody>
                    <a:bodyPr/>
                    <a:lstStyle/>
                    <a:p>
                      <a:r>
                        <a:rPr lang="en-IN" dirty="0"/>
                        <a:t>TYPE </a:t>
                      </a:r>
                    </a:p>
                  </a:txBody>
                  <a:tcPr/>
                </a:tc>
                <a:tc>
                  <a:txBody>
                    <a:bodyPr/>
                    <a:lstStyle/>
                    <a:p>
                      <a:r>
                        <a:rPr lang="en-IN" dirty="0"/>
                        <a:t>A, E, I </a:t>
                      </a:r>
                    </a:p>
                  </a:txBody>
                  <a:tcPr/>
                </a:tc>
                <a:tc>
                  <a:txBody>
                    <a:bodyPr/>
                    <a:lstStyle/>
                    <a:p>
                      <a:r>
                        <a:rPr lang="en-IN" dirty="0"/>
                        <a:t>Default file type (A: ASCII, E: EBCDIC, I: image) </a:t>
                      </a:r>
                    </a:p>
                  </a:txBody>
                  <a:tcPr/>
                </a:tc>
                <a:extLst>
                  <a:ext uri="{0D108BD9-81ED-4DB2-BD59-A6C34878D82A}">
                    <a16:rowId xmlns:a16="http://schemas.microsoft.com/office/drawing/2014/main" val="2303049627"/>
                  </a:ext>
                </a:extLst>
              </a:tr>
              <a:tr h="407492">
                <a:tc>
                  <a:txBody>
                    <a:bodyPr/>
                    <a:lstStyle/>
                    <a:p>
                      <a:r>
                        <a:rPr lang="en-IN" dirty="0"/>
                        <a:t>USER </a:t>
                      </a:r>
                    </a:p>
                  </a:txBody>
                  <a:tcPr/>
                </a:tc>
                <a:tc>
                  <a:txBody>
                    <a:bodyPr/>
                    <a:lstStyle/>
                    <a:p>
                      <a:r>
                        <a:rPr lang="en-IN" dirty="0"/>
                        <a:t>User ID </a:t>
                      </a:r>
                    </a:p>
                  </a:txBody>
                  <a:tcPr/>
                </a:tc>
                <a:tc>
                  <a:txBody>
                    <a:bodyPr/>
                    <a:lstStyle/>
                    <a:p>
                      <a:r>
                        <a:rPr lang="en-IN" dirty="0"/>
                        <a:t>User information</a:t>
                      </a:r>
                    </a:p>
                  </a:txBody>
                  <a:tcPr/>
                </a:tc>
                <a:extLst>
                  <a:ext uri="{0D108BD9-81ED-4DB2-BD59-A6C34878D82A}">
                    <a16:rowId xmlns:a16="http://schemas.microsoft.com/office/drawing/2014/main" val="1255445016"/>
                  </a:ext>
                </a:extLst>
              </a:tr>
              <a:tr h="629840">
                <a:tc>
                  <a:txBody>
                    <a:bodyPr/>
                    <a:lstStyle/>
                    <a:p>
                      <a:r>
                        <a:rPr lang="en-IN" dirty="0"/>
                        <a:t>MODE</a:t>
                      </a:r>
                    </a:p>
                  </a:txBody>
                  <a:tcPr/>
                </a:tc>
                <a:tc>
                  <a:txBody>
                    <a:bodyPr/>
                    <a:lstStyle/>
                    <a:p>
                      <a:r>
                        <a:rPr lang="en-IN" dirty="0"/>
                        <a:t>S, B, or C</a:t>
                      </a:r>
                    </a:p>
                  </a:txBody>
                  <a:tcPr/>
                </a:tc>
                <a:tc>
                  <a:txBody>
                    <a:bodyPr/>
                    <a:lstStyle/>
                    <a:p>
                      <a:r>
                        <a:rPr lang="en-US" dirty="0"/>
                        <a:t>Define transmission mode (S: stream, B: block, or C: compressed) </a:t>
                      </a:r>
                      <a:endParaRPr lang="en-IN" dirty="0"/>
                    </a:p>
                  </a:txBody>
                  <a:tcPr/>
                </a:tc>
                <a:extLst>
                  <a:ext uri="{0D108BD9-81ED-4DB2-BD59-A6C34878D82A}">
                    <a16:rowId xmlns:a16="http://schemas.microsoft.com/office/drawing/2014/main" val="397577055"/>
                  </a:ext>
                </a:extLst>
              </a:tr>
            </a:tbl>
          </a:graphicData>
        </a:graphic>
      </p:graphicFrame>
    </p:spTree>
    <p:extLst>
      <p:ext uri="{BB962C8B-B14F-4D97-AF65-F5344CB8AC3E}">
        <p14:creationId xmlns:p14="http://schemas.microsoft.com/office/powerpoint/2010/main" val="2497467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t>
            </a:r>
            <a:endParaRPr lang="en-IN" dirty="0"/>
          </a:p>
        </p:txBody>
      </p:sp>
      <p:sp>
        <p:nvSpPr>
          <p:cNvPr id="2" name="Rectangle 1"/>
          <p:cNvSpPr/>
          <p:nvPr/>
        </p:nvSpPr>
        <p:spPr>
          <a:xfrm>
            <a:off x="1130270" y="1683168"/>
            <a:ext cx="8842069" cy="2031325"/>
          </a:xfrm>
          <a:prstGeom prst="rect">
            <a:avLst/>
          </a:prstGeom>
        </p:spPr>
        <p:txBody>
          <a:bodyPr wrap="square">
            <a:spAutoFit/>
          </a:bodyPr>
          <a:lstStyle/>
          <a:p>
            <a:pPr marL="285750" indent="-285750">
              <a:buFont typeface="Arial" panose="020B0604020202020204" pitchFamily="34" charset="0"/>
              <a:buChar char="•"/>
            </a:pPr>
            <a:r>
              <a:rPr lang="en-US" dirty="0"/>
              <a:t>Every FTP command generates at least one response. </a:t>
            </a:r>
          </a:p>
          <a:p>
            <a:pPr marL="285750" indent="-285750">
              <a:buFont typeface="Arial" panose="020B0604020202020204" pitchFamily="34" charset="0"/>
              <a:buChar char="•"/>
            </a:pPr>
            <a:r>
              <a:rPr lang="en-US" dirty="0"/>
              <a:t>A response has two parts: a three-digit number followed by text. </a:t>
            </a:r>
          </a:p>
          <a:p>
            <a:pPr marL="285750" indent="-285750">
              <a:buFont typeface="Arial" panose="020B0604020202020204" pitchFamily="34" charset="0"/>
              <a:buChar char="•"/>
            </a:pPr>
            <a:r>
              <a:rPr lang="en-US" dirty="0"/>
              <a:t>The numeric part defines the code; </a:t>
            </a:r>
          </a:p>
          <a:p>
            <a:pPr marL="285750" indent="-285750">
              <a:buFont typeface="Arial" panose="020B0604020202020204" pitchFamily="34" charset="0"/>
              <a:buChar char="•"/>
            </a:pPr>
            <a:r>
              <a:rPr lang="en-US" dirty="0"/>
              <a:t>the text part defines needed parameters or further explanations. </a:t>
            </a:r>
          </a:p>
          <a:p>
            <a:pPr marL="285750" indent="-285750">
              <a:buFont typeface="Arial" panose="020B0604020202020204" pitchFamily="34" charset="0"/>
              <a:buChar char="•"/>
            </a:pPr>
            <a:r>
              <a:rPr lang="en-US" dirty="0"/>
              <a:t>The first digit defines the status of the command. </a:t>
            </a:r>
          </a:p>
          <a:p>
            <a:pPr marL="285750" indent="-285750">
              <a:buFont typeface="Arial" panose="020B0604020202020204" pitchFamily="34" charset="0"/>
              <a:buChar char="•"/>
            </a:pPr>
            <a:r>
              <a:rPr lang="en-US" dirty="0"/>
              <a:t>The second digit defines the area in which the status applies. </a:t>
            </a:r>
          </a:p>
          <a:p>
            <a:pPr marL="285750" indent="-285750">
              <a:buFont typeface="Arial" panose="020B0604020202020204" pitchFamily="34" charset="0"/>
              <a:buChar char="•"/>
            </a:pPr>
            <a:r>
              <a:rPr lang="en-US" dirty="0"/>
              <a:t>The third digit provides additional information. </a:t>
            </a:r>
            <a:endParaRPr lang="en-IN" dirty="0"/>
          </a:p>
        </p:txBody>
      </p:sp>
    </p:spTree>
    <p:extLst>
      <p:ext uri="{BB962C8B-B14F-4D97-AF65-F5344CB8AC3E}">
        <p14:creationId xmlns:p14="http://schemas.microsoft.com/office/powerpoint/2010/main" val="3136454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028" y="828338"/>
            <a:ext cx="9603275" cy="4444369"/>
          </a:xfrm>
        </p:spPr>
        <p:txBody>
          <a:bodyPr/>
          <a:lstStyle/>
          <a:p>
            <a:pPr marL="0" indent="0">
              <a:buNone/>
            </a:pPr>
            <a:r>
              <a:rPr lang="en-US" dirty="0"/>
              <a:t>Some common responses in FTP :</a:t>
            </a:r>
          </a:p>
          <a:p>
            <a:pPr marL="0" indent="0">
              <a:buNone/>
            </a:pP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489636537"/>
              </p:ext>
            </p:extLst>
          </p:nvPr>
        </p:nvGraphicFramePr>
        <p:xfrm>
          <a:off x="1355465" y="1214518"/>
          <a:ext cx="9154756" cy="4867812"/>
        </p:xfrm>
        <a:graphic>
          <a:graphicData uri="http://schemas.openxmlformats.org/drawingml/2006/table">
            <a:tbl>
              <a:tblPr firstRow="1" bandRow="1">
                <a:tableStyleId>{5C22544A-7EE6-4342-B048-85BDC9FD1C3A}</a:tableStyleId>
              </a:tblPr>
              <a:tblGrid>
                <a:gridCol w="1128188">
                  <a:extLst>
                    <a:ext uri="{9D8B030D-6E8A-4147-A177-3AD203B41FA5}">
                      <a16:colId xmlns:a16="http://schemas.microsoft.com/office/drawing/2014/main" val="2943692206"/>
                    </a:ext>
                  </a:extLst>
                </a:gridCol>
                <a:gridCol w="3260931">
                  <a:extLst>
                    <a:ext uri="{9D8B030D-6E8A-4147-A177-3AD203B41FA5}">
                      <a16:colId xmlns:a16="http://schemas.microsoft.com/office/drawing/2014/main" val="3806994689"/>
                    </a:ext>
                  </a:extLst>
                </a:gridCol>
                <a:gridCol w="1000461">
                  <a:extLst>
                    <a:ext uri="{9D8B030D-6E8A-4147-A177-3AD203B41FA5}">
                      <a16:colId xmlns:a16="http://schemas.microsoft.com/office/drawing/2014/main" val="3427169990"/>
                    </a:ext>
                  </a:extLst>
                </a:gridCol>
                <a:gridCol w="3765176">
                  <a:extLst>
                    <a:ext uri="{9D8B030D-6E8A-4147-A177-3AD203B41FA5}">
                      <a16:colId xmlns:a16="http://schemas.microsoft.com/office/drawing/2014/main" val="1340608089"/>
                    </a:ext>
                  </a:extLst>
                </a:gridCol>
              </a:tblGrid>
              <a:tr h="330314">
                <a:tc>
                  <a:txBody>
                    <a:bodyPr/>
                    <a:lstStyle/>
                    <a:p>
                      <a:r>
                        <a:rPr lang="en-IN" dirty="0"/>
                        <a:t>Code</a:t>
                      </a:r>
                    </a:p>
                  </a:txBody>
                  <a:tcPr/>
                </a:tc>
                <a:tc>
                  <a:txBody>
                    <a:bodyPr/>
                    <a:lstStyle/>
                    <a:p>
                      <a:r>
                        <a:rPr lang="en-IN" dirty="0"/>
                        <a:t>Description </a:t>
                      </a:r>
                    </a:p>
                  </a:txBody>
                  <a:tcPr/>
                </a:tc>
                <a:tc>
                  <a:txBody>
                    <a:bodyPr/>
                    <a:lstStyle/>
                    <a:p>
                      <a:r>
                        <a:rPr lang="en-IN" dirty="0"/>
                        <a:t>Code</a:t>
                      </a:r>
                    </a:p>
                  </a:txBody>
                  <a:tcPr/>
                </a:tc>
                <a:tc>
                  <a:txBody>
                    <a:bodyPr/>
                    <a:lstStyle/>
                    <a:p>
                      <a:r>
                        <a:rPr lang="en-IN" dirty="0"/>
                        <a:t>Description </a:t>
                      </a:r>
                    </a:p>
                  </a:txBody>
                  <a:tcPr/>
                </a:tc>
                <a:extLst>
                  <a:ext uri="{0D108BD9-81ED-4DB2-BD59-A6C34878D82A}">
                    <a16:rowId xmlns:a16="http://schemas.microsoft.com/office/drawing/2014/main" val="4117750845"/>
                  </a:ext>
                </a:extLst>
              </a:tr>
              <a:tr h="330314">
                <a:tc>
                  <a:txBody>
                    <a:bodyPr/>
                    <a:lstStyle/>
                    <a:p>
                      <a:r>
                        <a:rPr lang="en-IN" dirty="0"/>
                        <a:t>125 </a:t>
                      </a:r>
                    </a:p>
                  </a:txBody>
                  <a:tcPr/>
                </a:tc>
                <a:tc>
                  <a:txBody>
                    <a:bodyPr/>
                    <a:lstStyle/>
                    <a:p>
                      <a:r>
                        <a:rPr lang="en-IN" dirty="0"/>
                        <a:t>Data connection open</a:t>
                      </a:r>
                    </a:p>
                  </a:txBody>
                  <a:tcPr/>
                </a:tc>
                <a:tc>
                  <a:txBody>
                    <a:bodyPr/>
                    <a:lstStyle/>
                    <a:p>
                      <a:r>
                        <a:rPr lang="en-IN" dirty="0"/>
                        <a:t>250 </a:t>
                      </a:r>
                    </a:p>
                  </a:txBody>
                  <a:tcPr/>
                </a:tc>
                <a:tc>
                  <a:txBody>
                    <a:bodyPr/>
                    <a:lstStyle/>
                    <a:p>
                      <a:r>
                        <a:rPr lang="en-IN" dirty="0"/>
                        <a:t>Request file action OK</a:t>
                      </a:r>
                    </a:p>
                  </a:txBody>
                  <a:tcPr/>
                </a:tc>
                <a:extLst>
                  <a:ext uri="{0D108BD9-81ED-4DB2-BD59-A6C34878D82A}">
                    <a16:rowId xmlns:a16="http://schemas.microsoft.com/office/drawing/2014/main" val="3880174027"/>
                  </a:ext>
                </a:extLst>
              </a:tr>
              <a:tr h="571251">
                <a:tc>
                  <a:txBody>
                    <a:bodyPr/>
                    <a:lstStyle/>
                    <a:p>
                      <a:r>
                        <a:rPr lang="en-IN" dirty="0"/>
                        <a:t>150</a:t>
                      </a:r>
                    </a:p>
                  </a:txBody>
                  <a:tcPr/>
                </a:tc>
                <a:tc>
                  <a:txBody>
                    <a:bodyPr/>
                    <a:lstStyle/>
                    <a:p>
                      <a:r>
                        <a:rPr lang="en-IN" dirty="0"/>
                        <a:t>File status OK </a:t>
                      </a:r>
                    </a:p>
                  </a:txBody>
                  <a:tcPr/>
                </a:tc>
                <a:tc>
                  <a:txBody>
                    <a:bodyPr/>
                    <a:lstStyle/>
                    <a:p>
                      <a:r>
                        <a:rPr lang="en-IN" dirty="0"/>
                        <a:t>331</a:t>
                      </a:r>
                    </a:p>
                  </a:txBody>
                  <a:tcPr/>
                </a:tc>
                <a:tc>
                  <a:txBody>
                    <a:bodyPr/>
                    <a:lstStyle/>
                    <a:p>
                      <a:r>
                        <a:rPr lang="en-US" dirty="0"/>
                        <a:t>User name OK; password is needed </a:t>
                      </a:r>
                      <a:endParaRPr lang="en-IN" dirty="0"/>
                    </a:p>
                  </a:txBody>
                  <a:tcPr/>
                </a:tc>
                <a:extLst>
                  <a:ext uri="{0D108BD9-81ED-4DB2-BD59-A6C34878D82A}">
                    <a16:rowId xmlns:a16="http://schemas.microsoft.com/office/drawing/2014/main" val="1018398151"/>
                  </a:ext>
                </a:extLst>
              </a:tr>
              <a:tr h="570132">
                <a:tc>
                  <a:txBody>
                    <a:bodyPr/>
                    <a:lstStyle/>
                    <a:p>
                      <a:r>
                        <a:rPr lang="en-IN" dirty="0"/>
                        <a:t>200</a:t>
                      </a:r>
                    </a:p>
                  </a:txBody>
                  <a:tcPr/>
                </a:tc>
                <a:tc>
                  <a:txBody>
                    <a:bodyPr/>
                    <a:lstStyle/>
                    <a:p>
                      <a:r>
                        <a:rPr lang="en-IN" dirty="0"/>
                        <a:t>Command OK</a:t>
                      </a:r>
                    </a:p>
                  </a:txBody>
                  <a:tcPr/>
                </a:tc>
                <a:tc>
                  <a:txBody>
                    <a:bodyPr/>
                    <a:lstStyle/>
                    <a:p>
                      <a:r>
                        <a:rPr lang="en-IN" dirty="0"/>
                        <a:t>425</a:t>
                      </a:r>
                    </a:p>
                  </a:txBody>
                  <a:tcPr/>
                </a:tc>
                <a:tc>
                  <a:txBody>
                    <a:bodyPr/>
                    <a:lstStyle/>
                    <a:p>
                      <a:r>
                        <a:rPr lang="en-IN" dirty="0"/>
                        <a:t>Cannot open data connection </a:t>
                      </a:r>
                    </a:p>
                  </a:txBody>
                  <a:tcPr/>
                </a:tc>
                <a:extLst>
                  <a:ext uri="{0D108BD9-81ED-4DB2-BD59-A6C34878D82A}">
                    <a16:rowId xmlns:a16="http://schemas.microsoft.com/office/drawing/2014/main" val="218385549"/>
                  </a:ext>
                </a:extLst>
              </a:tr>
              <a:tr h="614282">
                <a:tc>
                  <a:txBody>
                    <a:bodyPr/>
                    <a:lstStyle/>
                    <a:p>
                      <a:r>
                        <a:rPr lang="en-IN" dirty="0"/>
                        <a:t>220</a:t>
                      </a:r>
                    </a:p>
                  </a:txBody>
                  <a:tcPr/>
                </a:tc>
                <a:tc>
                  <a:txBody>
                    <a:bodyPr/>
                    <a:lstStyle/>
                    <a:p>
                      <a:r>
                        <a:rPr lang="en-IN" dirty="0"/>
                        <a:t>Service ready</a:t>
                      </a:r>
                    </a:p>
                  </a:txBody>
                  <a:tcPr/>
                </a:tc>
                <a:tc>
                  <a:txBody>
                    <a:bodyPr/>
                    <a:lstStyle/>
                    <a:p>
                      <a:r>
                        <a:rPr lang="en-IN" dirty="0"/>
                        <a:t>450</a:t>
                      </a:r>
                    </a:p>
                  </a:txBody>
                  <a:tcPr/>
                </a:tc>
                <a:tc>
                  <a:txBody>
                    <a:bodyPr/>
                    <a:lstStyle/>
                    <a:p>
                      <a:r>
                        <a:rPr lang="en-US" dirty="0"/>
                        <a:t>File action not taken; file not available</a:t>
                      </a:r>
                      <a:endParaRPr lang="en-IN" dirty="0"/>
                    </a:p>
                  </a:txBody>
                  <a:tcPr/>
                </a:tc>
                <a:extLst>
                  <a:ext uri="{0D108BD9-81ED-4DB2-BD59-A6C34878D82A}">
                    <a16:rowId xmlns:a16="http://schemas.microsoft.com/office/drawing/2014/main" val="3000124096"/>
                  </a:ext>
                </a:extLst>
              </a:tr>
              <a:tr h="570132">
                <a:tc>
                  <a:txBody>
                    <a:bodyPr/>
                    <a:lstStyle/>
                    <a:p>
                      <a:r>
                        <a:rPr lang="en-IN" dirty="0"/>
                        <a:t>221 </a:t>
                      </a:r>
                    </a:p>
                  </a:txBody>
                  <a:tcPr/>
                </a:tc>
                <a:tc>
                  <a:txBody>
                    <a:bodyPr/>
                    <a:lstStyle/>
                    <a:p>
                      <a:r>
                        <a:rPr lang="en-IN" dirty="0"/>
                        <a:t>Service closing </a:t>
                      </a:r>
                    </a:p>
                  </a:txBody>
                  <a:tcPr/>
                </a:tc>
                <a:tc>
                  <a:txBody>
                    <a:bodyPr/>
                    <a:lstStyle/>
                    <a:p>
                      <a:r>
                        <a:rPr lang="en-IN" dirty="0"/>
                        <a:t>452</a:t>
                      </a:r>
                    </a:p>
                  </a:txBody>
                  <a:tcPr/>
                </a:tc>
                <a:tc>
                  <a:txBody>
                    <a:bodyPr/>
                    <a:lstStyle/>
                    <a:p>
                      <a:r>
                        <a:rPr lang="en-IN" dirty="0"/>
                        <a:t>Action aborted; insufficient storage</a:t>
                      </a:r>
                    </a:p>
                  </a:txBody>
                  <a:tcPr/>
                </a:tc>
                <a:extLst>
                  <a:ext uri="{0D108BD9-81ED-4DB2-BD59-A6C34878D82A}">
                    <a16:rowId xmlns:a16="http://schemas.microsoft.com/office/drawing/2014/main" val="106920924"/>
                  </a:ext>
                </a:extLst>
              </a:tr>
              <a:tr h="570132">
                <a:tc>
                  <a:txBody>
                    <a:bodyPr/>
                    <a:lstStyle/>
                    <a:p>
                      <a:r>
                        <a:rPr lang="en-IN" dirty="0"/>
                        <a:t>225</a:t>
                      </a:r>
                    </a:p>
                  </a:txBody>
                  <a:tcPr/>
                </a:tc>
                <a:tc>
                  <a:txBody>
                    <a:bodyPr/>
                    <a:lstStyle/>
                    <a:p>
                      <a:r>
                        <a:rPr lang="en-IN" dirty="0"/>
                        <a:t>Data connection open </a:t>
                      </a:r>
                    </a:p>
                  </a:txBody>
                  <a:tcPr/>
                </a:tc>
                <a:tc>
                  <a:txBody>
                    <a:bodyPr/>
                    <a:lstStyle/>
                    <a:p>
                      <a:r>
                        <a:rPr lang="en-IN" dirty="0"/>
                        <a:t>500</a:t>
                      </a:r>
                    </a:p>
                  </a:txBody>
                  <a:tcPr/>
                </a:tc>
                <a:tc>
                  <a:txBody>
                    <a:bodyPr/>
                    <a:lstStyle/>
                    <a:p>
                      <a:r>
                        <a:rPr lang="en-IN" dirty="0"/>
                        <a:t>Syntax error; unrecognized command</a:t>
                      </a:r>
                    </a:p>
                  </a:txBody>
                  <a:tcPr/>
                </a:tc>
                <a:extLst>
                  <a:ext uri="{0D108BD9-81ED-4DB2-BD59-A6C34878D82A}">
                    <a16:rowId xmlns:a16="http://schemas.microsoft.com/office/drawing/2014/main" val="2759340023"/>
                  </a:ext>
                </a:extLst>
              </a:tr>
              <a:tr h="570132">
                <a:tc>
                  <a:txBody>
                    <a:bodyPr/>
                    <a:lstStyle/>
                    <a:p>
                      <a:r>
                        <a:rPr lang="en-IN" dirty="0"/>
                        <a:t>226</a:t>
                      </a:r>
                    </a:p>
                  </a:txBody>
                  <a:tcPr/>
                </a:tc>
                <a:tc>
                  <a:txBody>
                    <a:bodyPr/>
                    <a:lstStyle/>
                    <a:p>
                      <a:r>
                        <a:rPr lang="en-IN" dirty="0"/>
                        <a:t>Closing data connection </a:t>
                      </a:r>
                    </a:p>
                  </a:txBody>
                  <a:tcPr/>
                </a:tc>
                <a:tc>
                  <a:txBody>
                    <a:bodyPr/>
                    <a:lstStyle/>
                    <a:p>
                      <a:r>
                        <a:rPr lang="en-IN" dirty="0"/>
                        <a:t>501</a:t>
                      </a:r>
                    </a:p>
                  </a:txBody>
                  <a:tcPr/>
                </a:tc>
                <a:tc>
                  <a:txBody>
                    <a:bodyPr/>
                    <a:lstStyle/>
                    <a:p>
                      <a:r>
                        <a:rPr lang="en-US" dirty="0"/>
                        <a:t>Syntax error in parameters or arguments </a:t>
                      </a:r>
                      <a:endParaRPr lang="en-IN" dirty="0"/>
                    </a:p>
                  </a:txBody>
                  <a:tcPr/>
                </a:tc>
                <a:extLst>
                  <a:ext uri="{0D108BD9-81ED-4DB2-BD59-A6C34878D82A}">
                    <a16:rowId xmlns:a16="http://schemas.microsoft.com/office/drawing/2014/main" val="285357498"/>
                  </a:ext>
                </a:extLst>
              </a:tr>
              <a:tr h="330314">
                <a:tc>
                  <a:txBody>
                    <a:bodyPr/>
                    <a:lstStyle/>
                    <a:p>
                      <a:r>
                        <a:rPr lang="en-IN" dirty="0"/>
                        <a:t>230 </a:t>
                      </a:r>
                    </a:p>
                  </a:txBody>
                  <a:tcPr/>
                </a:tc>
                <a:tc>
                  <a:txBody>
                    <a:bodyPr/>
                    <a:lstStyle/>
                    <a:p>
                      <a:r>
                        <a:rPr lang="en-IN" dirty="0"/>
                        <a:t>User login OK </a:t>
                      </a:r>
                    </a:p>
                  </a:txBody>
                  <a:tcPr/>
                </a:tc>
                <a:tc>
                  <a:txBody>
                    <a:bodyPr/>
                    <a:lstStyle/>
                    <a:p>
                      <a:r>
                        <a:rPr lang="en-IN" dirty="0"/>
                        <a:t>530 </a:t>
                      </a:r>
                    </a:p>
                  </a:txBody>
                  <a:tcPr/>
                </a:tc>
                <a:tc>
                  <a:txBody>
                    <a:bodyPr/>
                    <a:lstStyle/>
                    <a:p>
                      <a:r>
                        <a:rPr lang="en-IN" dirty="0"/>
                        <a:t>User not logged in</a:t>
                      </a:r>
                    </a:p>
                  </a:txBody>
                  <a:tcPr/>
                </a:tc>
                <a:extLst>
                  <a:ext uri="{0D108BD9-81ED-4DB2-BD59-A6C34878D82A}">
                    <a16:rowId xmlns:a16="http://schemas.microsoft.com/office/drawing/2014/main" val="3641453579"/>
                  </a:ext>
                </a:extLst>
              </a:tr>
            </a:tbl>
          </a:graphicData>
        </a:graphic>
      </p:graphicFrame>
    </p:spTree>
    <p:extLst>
      <p:ext uri="{BB962C8B-B14F-4D97-AF65-F5344CB8AC3E}">
        <p14:creationId xmlns:p14="http://schemas.microsoft.com/office/powerpoint/2010/main" val="20410146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17581"/>
            <a:ext cx="9603275" cy="4648764"/>
          </a:xfrm>
        </p:spPr>
        <p:txBody>
          <a:bodyPr/>
          <a:lstStyle/>
          <a:p>
            <a:pPr marL="0" indent="0">
              <a:buNone/>
            </a:pPr>
            <a:r>
              <a:rPr lang="en-IN" dirty="0"/>
              <a:t>Data Connection :</a:t>
            </a:r>
          </a:p>
          <a:p>
            <a:r>
              <a:rPr lang="en-US" dirty="0"/>
              <a:t>The data connection uses port 20 at the server site.</a:t>
            </a:r>
          </a:p>
          <a:p>
            <a:r>
              <a:rPr lang="en-US" dirty="0"/>
              <a:t>The steps are as follows: </a:t>
            </a:r>
          </a:p>
          <a:p>
            <a:pPr marL="457200" lvl="1" indent="0">
              <a:buNone/>
            </a:pPr>
            <a:r>
              <a:rPr lang="en-US" dirty="0"/>
              <a:t>1. The client, not the server, issues a passive open using an ephemeral port. This must be done by the client because it is the client that issues the commands for transferring files. </a:t>
            </a:r>
          </a:p>
          <a:p>
            <a:pPr marL="457200" lvl="1" indent="0">
              <a:buNone/>
            </a:pPr>
            <a:r>
              <a:rPr lang="en-US" dirty="0"/>
              <a:t>2. The client sends this port number to the server using the PORT command. </a:t>
            </a:r>
          </a:p>
          <a:p>
            <a:pPr marL="457200" lvl="1" indent="0">
              <a:buNone/>
            </a:pPr>
            <a:r>
              <a:rPr lang="en-US" dirty="0"/>
              <a:t>3. The server receives the port number and issues an active open using the well-known port 20 and the received ephemeral port number.</a:t>
            </a:r>
            <a:endParaRPr lang="en-IN" dirty="0"/>
          </a:p>
        </p:txBody>
      </p:sp>
    </p:spTree>
    <p:extLst>
      <p:ext uri="{BB962C8B-B14F-4D97-AF65-F5344CB8AC3E}">
        <p14:creationId xmlns:p14="http://schemas.microsoft.com/office/powerpoint/2010/main" val="3653148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000461"/>
            <a:ext cx="9603275" cy="4465884"/>
          </a:xfrm>
        </p:spPr>
        <p:txBody>
          <a:bodyPr>
            <a:normAutofit/>
          </a:bodyPr>
          <a:lstStyle/>
          <a:p>
            <a:pPr marL="0" indent="0">
              <a:buNone/>
            </a:pPr>
            <a:r>
              <a:rPr lang="en-IN" dirty="0"/>
              <a:t>Message:</a:t>
            </a:r>
          </a:p>
          <a:p>
            <a:r>
              <a:rPr lang="en-IN" dirty="0"/>
              <a:t>Text : </a:t>
            </a:r>
            <a:r>
              <a:rPr lang="en-US" dirty="0"/>
              <a:t>In data communications, text is represented as a bit pattern, a sequence of bits (0s or 1s).</a:t>
            </a:r>
            <a:endParaRPr lang="en-IN" dirty="0"/>
          </a:p>
          <a:p>
            <a:r>
              <a:rPr lang="en-IN" dirty="0"/>
              <a:t>Numbers : </a:t>
            </a:r>
            <a:r>
              <a:rPr lang="en-US" dirty="0"/>
              <a:t>Numbers are also represented by bit patterns.</a:t>
            </a:r>
            <a:endParaRPr lang="en-IN" dirty="0"/>
          </a:p>
          <a:p>
            <a:r>
              <a:rPr lang="en-IN" dirty="0"/>
              <a:t>Images : </a:t>
            </a:r>
            <a:r>
              <a:rPr lang="en-US" dirty="0"/>
              <a:t>Images are also represented by bit patterns. In its simplest form, an image is composed of a matrix of pixels (picture elements), where each pixel is a small dot.</a:t>
            </a:r>
            <a:endParaRPr lang="en-IN" dirty="0"/>
          </a:p>
          <a:p>
            <a:r>
              <a:rPr lang="en-IN" dirty="0"/>
              <a:t>Audio : </a:t>
            </a:r>
            <a:r>
              <a:rPr lang="en-US" dirty="0"/>
              <a:t>Audio refers to the recording or broadcasting of sound or music.</a:t>
            </a:r>
            <a:endParaRPr lang="en-IN" dirty="0"/>
          </a:p>
          <a:p>
            <a:r>
              <a:rPr lang="en-IN" dirty="0"/>
              <a:t>Video : </a:t>
            </a:r>
            <a:r>
              <a:rPr lang="en-US" dirty="0"/>
              <a:t>Video refers to the recording or broadcasting of a picture or movie.</a:t>
            </a:r>
            <a:endParaRPr lang="en-IN" dirty="0"/>
          </a:p>
        </p:txBody>
      </p:sp>
    </p:spTree>
    <p:extLst>
      <p:ext uri="{BB962C8B-B14F-4D97-AF65-F5344CB8AC3E}">
        <p14:creationId xmlns:p14="http://schemas.microsoft.com/office/powerpoint/2010/main" val="12659319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0DAD46-464C-39F5-6385-7F7CBF815990}"/>
              </a:ext>
            </a:extLst>
          </p:cNvPr>
          <p:cNvSpPr>
            <a:spLocks noGrp="1"/>
          </p:cNvSpPr>
          <p:nvPr>
            <p:ph idx="1"/>
          </p:nvPr>
        </p:nvSpPr>
        <p:spPr>
          <a:xfrm>
            <a:off x="1130270" y="967409"/>
            <a:ext cx="9603275" cy="4498936"/>
          </a:xfrm>
        </p:spPr>
        <p:txBody>
          <a:bodyPr/>
          <a:lstStyle/>
          <a:p>
            <a:r>
              <a:rPr lang="en-US" dirty="0"/>
              <a:t>Example:</a:t>
            </a:r>
          </a:p>
          <a:p>
            <a:endParaRPr lang="en-IN" dirty="0"/>
          </a:p>
        </p:txBody>
      </p:sp>
      <p:pic>
        <p:nvPicPr>
          <p:cNvPr id="2050" name="Picture 2" descr="Why is it said that FTP sends control information 'out-of-band'? - Quora">
            <a:extLst>
              <a:ext uri="{FF2B5EF4-FFF2-40B4-BE49-F238E27FC236}">
                <a16:creationId xmlns:a16="http://schemas.microsoft.com/office/drawing/2014/main" id="{7617A6F1-D926-ED89-E1C6-023E0F429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340" y="1459514"/>
            <a:ext cx="7045250" cy="449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6053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mmunisme espion Opposition what is ftp port number Productivité Une  planche Historien">
            <a:extLst>
              <a:ext uri="{FF2B5EF4-FFF2-40B4-BE49-F238E27FC236}">
                <a16:creationId xmlns:a16="http://schemas.microsoft.com/office/drawing/2014/main" id="{6E432682-0108-39B3-7BA0-6E0A55001E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3240" y="1151283"/>
            <a:ext cx="5891160" cy="4406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8156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270" y="953324"/>
            <a:ext cx="9603275" cy="724869"/>
          </a:xfrm>
        </p:spPr>
        <p:txBody>
          <a:bodyPr/>
          <a:lstStyle/>
          <a:p>
            <a:r>
              <a:rPr lang="en-US" dirty="0"/>
              <a:t>Electronic Mail in the Internet</a:t>
            </a:r>
            <a:endParaRPr lang="en-IN" dirty="0"/>
          </a:p>
        </p:txBody>
      </p:sp>
      <p:sp>
        <p:nvSpPr>
          <p:cNvPr id="3" name="Content Placeholder 2"/>
          <p:cNvSpPr>
            <a:spLocks noGrp="1"/>
          </p:cNvSpPr>
          <p:nvPr>
            <p:ph idx="1"/>
          </p:nvPr>
        </p:nvSpPr>
        <p:spPr>
          <a:xfrm>
            <a:off x="1130270" y="1678193"/>
            <a:ext cx="9603275" cy="3788152"/>
          </a:xfrm>
        </p:spPr>
        <p:txBody>
          <a:bodyPr/>
          <a:lstStyle/>
          <a:p>
            <a:r>
              <a:rPr lang="en-US" dirty="0"/>
              <a:t>As with ordinary postal mail, e-mail is an asynchronous communication medium—people send and read messages when it is convenient for them, without having to coordinate with other people’s schedules.</a:t>
            </a:r>
          </a:p>
          <a:p>
            <a:r>
              <a:rPr lang="en-US" dirty="0"/>
              <a:t>In contrast with postal mail, electronic mail is fast, easy to distribute, and inexpensive. </a:t>
            </a:r>
          </a:p>
          <a:p>
            <a:r>
              <a:rPr lang="en-US" dirty="0"/>
              <a:t>Modern e-mail has many powerful features, including messages with attachments, hyperlinks, HTML-formatted text, and embedded photos.</a:t>
            </a:r>
          </a:p>
          <a:p>
            <a:endParaRPr lang="en-IN" dirty="0"/>
          </a:p>
        </p:txBody>
      </p:sp>
    </p:spTree>
    <p:extLst>
      <p:ext uri="{BB962C8B-B14F-4D97-AF65-F5344CB8AC3E}">
        <p14:creationId xmlns:p14="http://schemas.microsoft.com/office/powerpoint/2010/main" val="19208396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view of the Internet e-mail system</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grpSp>
        <p:nvGrpSpPr>
          <p:cNvPr id="4" name="Group 454"/>
          <p:cNvGrpSpPr>
            <a:grpSpLocks/>
          </p:cNvGrpSpPr>
          <p:nvPr/>
        </p:nvGrpSpPr>
        <p:grpSpPr bwMode="auto">
          <a:xfrm>
            <a:off x="3485478" y="1406525"/>
            <a:ext cx="5495010" cy="5118100"/>
            <a:chOff x="2937" y="886"/>
            <a:chExt cx="2720" cy="3224"/>
          </a:xfrm>
        </p:grpSpPr>
        <p:grpSp>
          <p:nvGrpSpPr>
            <p:cNvPr id="5" name="Group 389"/>
            <p:cNvGrpSpPr>
              <a:grpSpLocks/>
            </p:cNvGrpSpPr>
            <p:nvPr/>
          </p:nvGrpSpPr>
          <p:grpSpPr bwMode="auto">
            <a:xfrm>
              <a:off x="4346" y="1756"/>
              <a:ext cx="301" cy="451"/>
              <a:chOff x="4140" y="429"/>
              <a:chExt cx="1425" cy="2396"/>
            </a:xfrm>
          </p:grpSpPr>
          <p:sp>
            <p:nvSpPr>
              <p:cNvPr id="168" name="Freeform 390"/>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169" name="Rectangle 391"/>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170" name="Freeform 392"/>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171" name="Freeform 393"/>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72" name="Rectangle 394"/>
              <p:cNvSpPr>
                <a:spLocks noChangeArrowheads="1"/>
              </p:cNvSpPr>
              <p:nvPr/>
            </p:nvSpPr>
            <p:spPr bwMode="auto">
              <a:xfrm>
                <a:off x="4211" y="695"/>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73" name="Group 395"/>
              <p:cNvGrpSpPr>
                <a:grpSpLocks/>
              </p:cNvGrpSpPr>
              <p:nvPr/>
            </p:nvGrpSpPr>
            <p:grpSpPr bwMode="auto">
              <a:xfrm>
                <a:off x="4749" y="668"/>
                <a:ext cx="581" cy="145"/>
                <a:chOff x="614" y="2568"/>
                <a:chExt cx="725" cy="139"/>
              </a:xfrm>
            </p:grpSpPr>
            <p:sp>
              <p:nvSpPr>
                <p:cNvPr id="198" name="AutoShape 396"/>
                <p:cNvSpPr>
                  <a:spLocks noChangeArrowheads="1"/>
                </p:cNvSpPr>
                <p:nvPr/>
              </p:nvSpPr>
              <p:spPr bwMode="auto">
                <a:xfrm>
                  <a:off x="616" y="2568"/>
                  <a:ext cx="721" cy="138"/>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99" name="AutoShape 397"/>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74" name="Rectangle 398"/>
              <p:cNvSpPr>
                <a:spLocks noChangeArrowheads="1"/>
              </p:cNvSpPr>
              <p:nvPr/>
            </p:nvSpPr>
            <p:spPr bwMode="auto">
              <a:xfrm>
                <a:off x="4225" y="1019"/>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75" name="Group 399"/>
              <p:cNvGrpSpPr>
                <a:grpSpLocks/>
              </p:cNvGrpSpPr>
              <p:nvPr/>
            </p:nvGrpSpPr>
            <p:grpSpPr bwMode="auto">
              <a:xfrm>
                <a:off x="4747" y="994"/>
                <a:ext cx="581" cy="134"/>
                <a:chOff x="614" y="2568"/>
                <a:chExt cx="725" cy="139"/>
              </a:xfrm>
            </p:grpSpPr>
            <p:sp>
              <p:nvSpPr>
                <p:cNvPr id="196" name="AutoShape 400"/>
                <p:cNvSpPr>
                  <a:spLocks noChangeArrowheads="1"/>
                </p:cNvSpPr>
                <p:nvPr/>
              </p:nvSpPr>
              <p:spPr bwMode="auto">
                <a:xfrm>
                  <a:off x="613" y="2566"/>
                  <a:ext cx="727" cy="143"/>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97" name="AutoShape 401"/>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76" name="Rectangle 402"/>
              <p:cNvSpPr>
                <a:spLocks noChangeArrowheads="1"/>
              </p:cNvSpPr>
              <p:nvPr/>
            </p:nvSpPr>
            <p:spPr bwMode="auto">
              <a:xfrm>
                <a:off x="4216" y="1359"/>
                <a:ext cx="597"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77" name="Rectangle 403"/>
              <p:cNvSpPr>
                <a:spLocks noChangeArrowheads="1"/>
              </p:cNvSpPr>
              <p:nvPr/>
            </p:nvSpPr>
            <p:spPr bwMode="auto">
              <a:xfrm>
                <a:off x="4230" y="1656"/>
                <a:ext cx="592"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78" name="Group 404"/>
              <p:cNvGrpSpPr>
                <a:grpSpLocks/>
              </p:cNvGrpSpPr>
              <p:nvPr/>
            </p:nvGrpSpPr>
            <p:grpSpPr bwMode="auto">
              <a:xfrm>
                <a:off x="4735" y="1627"/>
                <a:ext cx="582" cy="151"/>
                <a:chOff x="614" y="2568"/>
                <a:chExt cx="725" cy="139"/>
              </a:xfrm>
            </p:grpSpPr>
            <p:sp>
              <p:nvSpPr>
                <p:cNvPr id="194" name="AutoShape 405"/>
                <p:cNvSpPr>
                  <a:spLocks noChangeArrowheads="1"/>
                </p:cNvSpPr>
                <p:nvPr/>
              </p:nvSpPr>
              <p:spPr bwMode="auto">
                <a:xfrm>
                  <a:off x="616" y="2570"/>
                  <a:ext cx="725"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95" name="AutoShape 406"/>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79" name="Freeform 407"/>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180" name="Group 408"/>
              <p:cNvGrpSpPr>
                <a:grpSpLocks/>
              </p:cNvGrpSpPr>
              <p:nvPr/>
            </p:nvGrpSpPr>
            <p:grpSpPr bwMode="auto">
              <a:xfrm>
                <a:off x="4739" y="1327"/>
                <a:ext cx="582" cy="139"/>
                <a:chOff x="614" y="2568"/>
                <a:chExt cx="725" cy="139"/>
              </a:xfrm>
            </p:grpSpPr>
            <p:sp>
              <p:nvSpPr>
                <p:cNvPr id="192" name="AutoShape 409"/>
                <p:cNvSpPr>
                  <a:spLocks noChangeArrowheads="1"/>
                </p:cNvSpPr>
                <p:nvPr/>
              </p:nvSpPr>
              <p:spPr bwMode="auto">
                <a:xfrm>
                  <a:off x="629" y="2568"/>
                  <a:ext cx="702" cy="138"/>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93" name="AutoShape 410"/>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81" name="Rectangle 411"/>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82" name="Freeform 412"/>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83" name="Freeform 413"/>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84" name="Oval 414"/>
              <p:cNvSpPr>
                <a:spLocks noChangeArrowheads="1"/>
              </p:cNvSpPr>
              <p:nvPr/>
            </p:nvSpPr>
            <p:spPr bwMode="auto">
              <a:xfrm>
                <a:off x="5518" y="2612"/>
                <a:ext cx="47" cy="96"/>
              </a:xfrm>
              <a:prstGeom prst="ellipse">
                <a:avLst/>
              </a:prstGeom>
              <a:solidFill>
                <a:srgbClr val="333333"/>
              </a:solidFill>
              <a:ln w="9525">
                <a:noFill/>
                <a:round/>
                <a:headEnd/>
                <a:tailEnd/>
              </a:ln>
            </p:spPr>
            <p:txBody>
              <a:bodyPr wrap="none" anchor="ctr"/>
              <a:lstStyle/>
              <a:p>
                <a:endParaRPr lang="en-US"/>
              </a:p>
            </p:txBody>
          </p:sp>
          <p:sp>
            <p:nvSpPr>
              <p:cNvPr id="185" name="Freeform 415"/>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186" name="AutoShape 416"/>
              <p:cNvSpPr>
                <a:spLocks noChangeArrowheads="1"/>
              </p:cNvSpPr>
              <p:nvPr/>
            </p:nvSpPr>
            <p:spPr bwMode="auto">
              <a:xfrm>
                <a:off x="4140" y="2676"/>
                <a:ext cx="1198" cy="149"/>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87" name="AutoShape 417"/>
              <p:cNvSpPr>
                <a:spLocks noChangeArrowheads="1"/>
              </p:cNvSpPr>
              <p:nvPr/>
            </p:nvSpPr>
            <p:spPr bwMode="auto">
              <a:xfrm>
                <a:off x="4206"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88" name="Oval 418"/>
              <p:cNvSpPr>
                <a:spLocks noChangeArrowheads="1"/>
              </p:cNvSpPr>
              <p:nvPr/>
            </p:nvSpPr>
            <p:spPr bwMode="auto">
              <a:xfrm>
                <a:off x="4306" y="2384"/>
                <a:ext cx="161" cy="143"/>
              </a:xfrm>
              <a:prstGeom prst="ellipse">
                <a:avLst/>
              </a:prstGeom>
              <a:solidFill>
                <a:srgbClr val="33CC33"/>
              </a:solidFill>
              <a:ln w="9525">
                <a:noFill/>
                <a:round/>
                <a:headEnd/>
                <a:tailEnd/>
              </a:ln>
            </p:spPr>
            <p:txBody>
              <a:bodyPr wrap="none" anchor="ctr"/>
              <a:lstStyle/>
              <a:p>
                <a:endParaRPr lang="en-US"/>
              </a:p>
            </p:txBody>
          </p:sp>
          <p:sp>
            <p:nvSpPr>
              <p:cNvPr id="189" name="Oval 419"/>
              <p:cNvSpPr>
                <a:spLocks noChangeArrowheads="1"/>
              </p:cNvSpPr>
              <p:nvPr/>
            </p:nvSpPr>
            <p:spPr bwMode="auto">
              <a:xfrm>
                <a:off x="4486" y="2384"/>
                <a:ext cx="161" cy="143"/>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sz="1800">
                  <a:solidFill>
                    <a:srgbClr val="FF0000"/>
                  </a:solidFill>
                  <a:cs typeface="Arial" charset="0"/>
                </a:endParaRPr>
              </a:p>
            </p:txBody>
          </p:sp>
          <p:sp>
            <p:nvSpPr>
              <p:cNvPr id="190" name="Oval 420"/>
              <p:cNvSpPr>
                <a:spLocks noChangeArrowheads="1"/>
              </p:cNvSpPr>
              <p:nvPr/>
            </p:nvSpPr>
            <p:spPr bwMode="auto">
              <a:xfrm>
                <a:off x="4661" y="2379"/>
                <a:ext cx="161" cy="143"/>
              </a:xfrm>
              <a:prstGeom prst="ellipse">
                <a:avLst/>
              </a:prstGeom>
              <a:solidFill>
                <a:srgbClr val="33CC33"/>
              </a:solidFill>
              <a:ln w="9525">
                <a:noFill/>
                <a:round/>
                <a:headEnd/>
                <a:tailEnd/>
              </a:ln>
            </p:spPr>
            <p:txBody>
              <a:bodyPr wrap="none" anchor="ctr"/>
              <a:lstStyle/>
              <a:p>
                <a:endParaRPr lang="en-US"/>
              </a:p>
            </p:txBody>
          </p:sp>
          <p:sp>
            <p:nvSpPr>
              <p:cNvPr id="191" name="Rectangle 421"/>
              <p:cNvSpPr>
                <a:spLocks noChangeArrowheads="1"/>
              </p:cNvSpPr>
              <p:nvPr/>
            </p:nvSpPr>
            <p:spPr bwMode="auto">
              <a:xfrm>
                <a:off x="5063" y="1837"/>
                <a:ext cx="85" cy="760"/>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6" name="Group 356"/>
            <p:cNvGrpSpPr>
              <a:grpSpLocks/>
            </p:cNvGrpSpPr>
            <p:nvPr/>
          </p:nvGrpSpPr>
          <p:grpSpPr bwMode="auto">
            <a:xfrm>
              <a:off x="3091" y="2634"/>
              <a:ext cx="301" cy="451"/>
              <a:chOff x="4140" y="429"/>
              <a:chExt cx="1425" cy="2396"/>
            </a:xfrm>
          </p:grpSpPr>
          <p:sp>
            <p:nvSpPr>
              <p:cNvPr id="136" name="Freeform 357"/>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137" name="Rectangle 358"/>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138" name="Freeform 359"/>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139" name="Freeform 360"/>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40" name="Rectangle 361"/>
              <p:cNvSpPr>
                <a:spLocks noChangeArrowheads="1"/>
              </p:cNvSpPr>
              <p:nvPr/>
            </p:nvSpPr>
            <p:spPr bwMode="auto">
              <a:xfrm>
                <a:off x="4211" y="695"/>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41" name="Group 362"/>
              <p:cNvGrpSpPr>
                <a:grpSpLocks/>
              </p:cNvGrpSpPr>
              <p:nvPr/>
            </p:nvGrpSpPr>
            <p:grpSpPr bwMode="auto">
              <a:xfrm>
                <a:off x="4749" y="668"/>
                <a:ext cx="581" cy="145"/>
                <a:chOff x="614" y="2568"/>
                <a:chExt cx="725" cy="139"/>
              </a:xfrm>
            </p:grpSpPr>
            <p:sp>
              <p:nvSpPr>
                <p:cNvPr id="166" name="AutoShape 363"/>
                <p:cNvSpPr>
                  <a:spLocks noChangeArrowheads="1"/>
                </p:cNvSpPr>
                <p:nvPr/>
              </p:nvSpPr>
              <p:spPr bwMode="auto">
                <a:xfrm>
                  <a:off x="616" y="2568"/>
                  <a:ext cx="721" cy="138"/>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67" name="AutoShape 364"/>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42" name="Rectangle 365"/>
              <p:cNvSpPr>
                <a:spLocks noChangeArrowheads="1"/>
              </p:cNvSpPr>
              <p:nvPr/>
            </p:nvSpPr>
            <p:spPr bwMode="auto">
              <a:xfrm>
                <a:off x="4225" y="1019"/>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43" name="Group 366"/>
              <p:cNvGrpSpPr>
                <a:grpSpLocks/>
              </p:cNvGrpSpPr>
              <p:nvPr/>
            </p:nvGrpSpPr>
            <p:grpSpPr bwMode="auto">
              <a:xfrm>
                <a:off x="4747" y="994"/>
                <a:ext cx="581" cy="134"/>
                <a:chOff x="614" y="2568"/>
                <a:chExt cx="725" cy="139"/>
              </a:xfrm>
            </p:grpSpPr>
            <p:sp>
              <p:nvSpPr>
                <p:cNvPr id="164" name="AutoShape 367"/>
                <p:cNvSpPr>
                  <a:spLocks noChangeArrowheads="1"/>
                </p:cNvSpPr>
                <p:nvPr/>
              </p:nvSpPr>
              <p:spPr bwMode="auto">
                <a:xfrm>
                  <a:off x="613" y="2566"/>
                  <a:ext cx="727" cy="143"/>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65" name="AutoShape 368"/>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44" name="Rectangle 369"/>
              <p:cNvSpPr>
                <a:spLocks noChangeArrowheads="1"/>
              </p:cNvSpPr>
              <p:nvPr/>
            </p:nvSpPr>
            <p:spPr bwMode="auto">
              <a:xfrm>
                <a:off x="4216" y="1359"/>
                <a:ext cx="597"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45" name="Rectangle 370"/>
              <p:cNvSpPr>
                <a:spLocks noChangeArrowheads="1"/>
              </p:cNvSpPr>
              <p:nvPr/>
            </p:nvSpPr>
            <p:spPr bwMode="auto">
              <a:xfrm>
                <a:off x="4230" y="1656"/>
                <a:ext cx="592"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46" name="Group 371"/>
              <p:cNvGrpSpPr>
                <a:grpSpLocks/>
              </p:cNvGrpSpPr>
              <p:nvPr/>
            </p:nvGrpSpPr>
            <p:grpSpPr bwMode="auto">
              <a:xfrm>
                <a:off x="4735" y="1627"/>
                <a:ext cx="582" cy="151"/>
                <a:chOff x="614" y="2568"/>
                <a:chExt cx="725" cy="139"/>
              </a:xfrm>
            </p:grpSpPr>
            <p:sp>
              <p:nvSpPr>
                <p:cNvPr id="162" name="AutoShape 372"/>
                <p:cNvSpPr>
                  <a:spLocks noChangeArrowheads="1"/>
                </p:cNvSpPr>
                <p:nvPr/>
              </p:nvSpPr>
              <p:spPr bwMode="auto">
                <a:xfrm>
                  <a:off x="616" y="2570"/>
                  <a:ext cx="725"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63" name="AutoShape 373"/>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47" name="Freeform 374"/>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148" name="Group 375"/>
              <p:cNvGrpSpPr>
                <a:grpSpLocks/>
              </p:cNvGrpSpPr>
              <p:nvPr/>
            </p:nvGrpSpPr>
            <p:grpSpPr bwMode="auto">
              <a:xfrm>
                <a:off x="4739" y="1327"/>
                <a:ext cx="582" cy="139"/>
                <a:chOff x="614" y="2568"/>
                <a:chExt cx="725" cy="139"/>
              </a:xfrm>
            </p:grpSpPr>
            <p:sp>
              <p:nvSpPr>
                <p:cNvPr id="160" name="AutoShape 376"/>
                <p:cNvSpPr>
                  <a:spLocks noChangeArrowheads="1"/>
                </p:cNvSpPr>
                <p:nvPr/>
              </p:nvSpPr>
              <p:spPr bwMode="auto">
                <a:xfrm>
                  <a:off x="629" y="2568"/>
                  <a:ext cx="702" cy="138"/>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61" name="AutoShape 377"/>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49" name="Rectangle 378"/>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50" name="Freeform 379"/>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51" name="Freeform 380"/>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52" name="Oval 381"/>
              <p:cNvSpPr>
                <a:spLocks noChangeArrowheads="1"/>
              </p:cNvSpPr>
              <p:nvPr/>
            </p:nvSpPr>
            <p:spPr bwMode="auto">
              <a:xfrm>
                <a:off x="5518" y="2612"/>
                <a:ext cx="47" cy="96"/>
              </a:xfrm>
              <a:prstGeom prst="ellipse">
                <a:avLst/>
              </a:prstGeom>
              <a:solidFill>
                <a:srgbClr val="333333"/>
              </a:solidFill>
              <a:ln w="9525">
                <a:noFill/>
                <a:round/>
                <a:headEnd/>
                <a:tailEnd/>
              </a:ln>
            </p:spPr>
            <p:txBody>
              <a:bodyPr wrap="none" anchor="ctr"/>
              <a:lstStyle/>
              <a:p>
                <a:endParaRPr lang="en-US"/>
              </a:p>
            </p:txBody>
          </p:sp>
          <p:sp>
            <p:nvSpPr>
              <p:cNvPr id="153" name="Freeform 382"/>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154" name="AutoShape 383"/>
              <p:cNvSpPr>
                <a:spLocks noChangeArrowheads="1"/>
              </p:cNvSpPr>
              <p:nvPr/>
            </p:nvSpPr>
            <p:spPr bwMode="auto">
              <a:xfrm>
                <a:off x="4140" y="2676"/>
                <a:ext cx="1198" cy="149"/>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55" name="AutoShape 384"/>
              <p:cNvSpPr>
                <a:spLocks noChangeArrowheads="1"/>
              </p:cNvSpPr>
              <p:nvPr/>
            </p:nvSpPr>
            <p:spPr bwMode="auto">
              <a:xfrm>
                <a:off x="4206"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56" name="Oval 385"/>
              <p:cNvSpPr>
                <a:spLocks noChangeArrowheads="1"/>
              </p:cNvSpPr>
              <p:nvPr/>
            </p:nvSpPr>
            <p:spPr bwMode="auto">
              <a:xfrm>
                <a:off x="4306" y="2384"/>
                <a:ext cx="161" cy="143"/>
              </a:xfrm>
              <a:prstGeom prst="ellipse">
                <a:avLst/>
              </a:prstGeom>
              <a:solidFill>
                <a:srgbClr val="33CC33"/>
              </a:solidFill>
              <a:ln w="9525">
                <a:noFill/>
                <a:round/>
                <a:headEnd/>
                <a:tailEnd/>
              </a:ln>
            </p:spPr>
            <p:txBody>
              <a:bodyPr wrap="none" anchor="ctr"/>
              <a:lstStyle/>
              <a:p>
                <a:endParaRPr lang="en-US"/>
              </a:p>
            </p:txBody>
          </p:sp>
          <p:sp>
            <p:nvSpPr>
              <p:cNvPr id="157" name="Oval 386"/>
              <p:cNvSpPr>
                <a:spLocks noChangeArrowheads="1"/>
              </p:cNvSpPr>
              <p:nvPr/>
            </p:nvSpPr>
            <p:spPr bwMode="auto">
              <a:xfrm>
                <a:off x="4486" y="2384"/>
                <a:ext cx="161" cy="143"/>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sz="1800">
                  <a:solidFill>
                    <a:srgbClr val="FF0000"/>
                  </a:solidFill>
                  <a:cs typeface="Arial" charset="0"/>
                </a:endParaRPr>
              </a:p>
            </p:txBody>
          </p:sp>
          <p:sp>
            <p:nvSpPr>
              <p:cNvPr id="158" name="Oval 387"/>
              <p:cNvSpPr>
                <a:spLocks noChangeArrowheads="1"/>
              </p:cNvSpPr>
              <p:nvPr/>
            </p:nvSpPr>
            <p:spPr bwMode="auto">
              <a:xfrm>
                <a:off x="4661" y="2379"/>
                <a:ext cx="161" cy="143"/>
              </a:xfrm>
              <a:prstGeom prst="ellipse">
                <a:avLst/>
              </a:prstGeom>
              <a:solidFill>
                <a:srgbClr val="33CC33"/>
              </a:solidFill>
              <a:ln w="9525">
                <a:noFill/>
                <a:round/>
                <a:headEnd/>
                <a:tailEnd/>
              </a:ln>
            </p:spPr>
            <p:txBody>
              <a:bodyPr wrap="none" anchor="ctr"/>
              <a:lstStyle/>
              <a:p>
                <a:endParaRPr lang="en-US"/>
              </a:p>
            </p:txBody>
          </p:sp>
          <p:sp>
            <p:nvSpPr>
              <p:cNvPr id="159" name="Rectangle 388"/>
              <p:cNvSpPr>
                <a:spLocks noChangeArrowheads="1"/>
              </p:cNvSpPr>
              <p:nvPr/>
            </p:nvSpPr>
            <p:spPr bwMode="auto">
              <a:xfrm>
                <a:off x="5063" y="1837"/>
                <a:ext cx="85" cy="760"/>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7" name="Group 320"/>
            <p:cNvGrpSpPr>
              <a:grpSpLocks/>
            </p:cNvGrpSpPr>
            <p:nvPr/>
          </p:nvGrpSpPr>
          <p:grpSpPr bwMode="auto">
            <a:xfrm>
              <a:off x="3105" y="1159"/>
              <a:ext cx="301" cy="451"/>
              <a:chOff x="4140" y="429"/>
              <a:chExt cx="1425" cy="2396"/>
            </a:xfrm>
          </p:grpSpPr>
          <p:sp>
            <p:nvSpPr>
              <p:cNvPr id="104" name="Freeform 32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105" name="Rectangle 322"/>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106" name="Freeform 32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107" name="Freeform 32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08" name="Rectangle 325"/>
              <p:cNvSpPr>
                <a:spLocks noChangeArrowheads="1"/>
              </p:cNvSpPr>
              <p:nvPr/>
            </p:nvSpPr>
            <p:spPr bwMode="auto">
              <a:xfrm>
                <a:off x="4211" y="695"/>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09" name="Group 326"/>
              <p:cNvGrpSpPr>
                <a:grpSpLocks/>
              </p:cNvGrpSpPr>
              <p:nvPr/>
            </p:nvGrpSpPr>
            <p:grpSpPr bwMode="auto">
              <a:xfrm>
                <a:off x="4749" y="668"/>
                <a:ext cx="581" cy="145"/>
                <a:chOff x="614" y="2568"/>
                <a:chExt cx="725" cy="139"/>
              </a:xfrm>
            </p:grpSpPr>
            <p:sp>
              <p:nvSpPr>
                <p:cNvPr id="134" name="AutoShape 327"/>
                <p:cNvSpPr>
                  <a:spLocks noChangeArrowheads="1"/>
                </p:cNvSpPr>
                <p:nvPr/>
              </p:nvSpPr>
              <p:spPr bwMode="auto">
                <a:xfrm>
                  <a:off x="616" y="2568"/>
                  <a:ext cx="721" cy="138"/>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35" name="AutoShape 328"/>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10" name="Rectangle 329"/>
              <p:cNvSpPr>
                <a:spLocks noChangeArrowheads="1"/>
              </p:cNvSpPr>
              <p:nvPr/>
            </p:nvSpPr>
            <p:spPr bwMode="auto">
              <a:xfrm>
                <a:off x="4225" y="1019"/>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11" name="Group 330"/>
              <p:cNvGrpSpPr>
                <a:grpSpLocks/>
              </p:cNvGrpSpPr>
              <p:nvPr/>
            </p:nvGrpSpPr>
            <p:grpSpPr bwMode="auto">
              <a:xfrm>
                <a:off x="4747" y="994"/>
                <a:ext cx="581" cy="134"/>
                <a:chOff x="614" y="2568"/>
                <a:chExt cx="725" cy="139"/>
              </a:xfrm>
            </p:grpSpPr>
            <p:sp>
              <p:nvSpPr>
                <p:cNvPr id="132" name="AutoShape 331"/>
                <p:cNvSpPr>
                  <a:spLocks noChangeArrowheads="1"/>
                </p:cNvSpPr>
                <p:nvPr/>
              </p:nvSpPr>
              <p:spPr bwMode="auto">
                <a:xfrm>
                  <a:off x="613" y="2566"/>
                  <a:ext cx="727" cy="143"/>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33" name="AutoShape 332"/>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12" name="Rectangle 333"/>
              <p:cNvSpPr>
                <a:spLocks noChangeArrowheads="1"/>
              </p:cNvSpPr>
              <p:nvPr/>
            </p:nvSpPr>
            <p:spPr bwMode="auto">
              <a:xfrm>
                <a:off x="4216" y="1359"/>
                <a:ext cx="597"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13" name="Rectangle 334"/>
              <p:cNvSpPr>
                <a:spLocks noChangeArrowheads="1"/>
              </p:cNvSpPr>
              <p:nvPr/>
            </p:nvSpPr>
            <p:spPr bwMode="auto">
              <a:xfrm>
                <a:off x="4230" y="1656"/>
                <a:ext cx="592"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14" name="Group 335"/>
              <p:cNvGrpSpPr>
                <a:grpSpLocks/>
              </p:cNvGrpSpPr>
              <p:nvPr/>
            </p:nvGrpSpPr>
            <p:grpSpPr bwMode="auto">
              <a:xfrm>
                <a:off x="4735" y="1627"/>
                <a:ext cx="582" cy="151"/>
                <a:chOff x="614" y="2568"/>
                <a:chExt cx="725" cy="139"/>
              </a:xfrm>
            </p:grpSpPr>
            <p:sp>
              <p:nvSpPr>
                <p:cNvPr id="130" name="AutoShape 336"/>
                <p:cNvSpPr>
                  <a:spLocks noChangeArrowheads="1"/>
                </p:cNvSpPr>
                <p:nvPr/>
              </p:nvSpPr>
              <p:spPr bwMode="auto">
                <a:xfrm>
                  <a:off x="616" y="2570"/>
                  <a:ext cx="725"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31" name="AutoShape 337"/>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15" name="Freeform 33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116" name="Group 339"/>
              <p:cNvGrpSpPr>
                <a:grpSpLocks/>
              </p:cNvGrpSpPr>
              <p:nvPr/>
            </p:nvGrpSpPr>
            <p:grpSpPr bwMode="auto">
              <a:xfrm>
                <a:off x="4739" y="1327"/>
                <a:ext cx="582" cy="139"/>
                <a:chOff x="614" y="2568"/>
                <a:chExt cx="725" cy="139"/>
              </a:xfrm>
            </p:grpSpPr>
            <p:sp>
              <p:nvSpPr>
                <p:cNvPr id="128" name="AutoShape 340"/>
                <p:cNvSpPr>
                  <a:spLocks noChangeArrowheads="1"/>
                </p:cNvSpPr>
                <p:nvPr/>
              </p:nvSpPr>
              <p:spPr bwMode="auto">
                <a:xfrm>
                  <a:off x="629" y="2568"/>
                  <a:ext cx="702" cy="138"/>
                </a:xfrm>
                <a:prstGeom prst="roundRect">
                  <a:avLst>
                    <a:gd name="adj" fmla="val 50000"/>
                  </a:avLst>
                </a:prstGeom>
                <a:solidFill>
                  <a:schemeClr val="tx1"/>
                </a:solidFill>
                <a:ln w="9525">
                  <a:noFill/>
                  <a:round/>
                  <a:headEnd/>
                  <a:tailEnd/>
                </a:ln>
              </p:spPr>
              <p:txBody>
                <a:bodyPr wrap="none" anchor="ctr"/>
                <a:lstStyle/>
                <a:p>
                  <a:endParaRPr lang="en-US"/>
                </a:p>
              </p:txBody>
            </p:sp>
            <p:sp>
              <p:nvSpPr>
                <p:cNvPr id="129" name="AutoShape 341"/>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117" name="Rectangle 342"/>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18" name="Freeform 34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19" name="Freeform 34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120" name="Oval 345"/>
              <p:cNvSpPr>
                <a:spLocks noChangeArrowheads="1"/>
              </p:cNvSpPr>
              <p:nvPr/>
            </p:nvSpPr>
            <p:spPr bwMode="auto">
              <a:xfrm>
                <a:off x="5518" y="2612"/>
                <a:ext cx="47" cy="96"/>
              </a:xfrm>
              <a:prstGeom prst="ellipse">
                <a:avLst/>
              </a:prstGeom>
              <a:solidFill>
                <a:srgbClr val="333333"/>
              </a:solidFill>
              <a:ln w="9525">
                <a:noFill/>
                <a:round/>
                <a:headEnd/>
                <a:tailEnd/>
              </a:ln>
            </p:spPr>
            <p:txBody>
              <a:bodyPr wrap="none" anchor="ctr"/>
              <a:lstStyle/>
              <a:p>
                <a:endParaRPr lang="en-US"/>
              </a:p>
            </p:txBody>
          </p:sp>
          <p:sp>
            <p:nvSpPr>
              <p:cNvPr id="121" name="Freeform 34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122" name="AutoShape 347"/>
              <p:cNvSpPr>
                <a:spLocks noChangeArrowheads="1"/>
              </p:cNvSpPr>
              <p:nvPr/>
            </p:nvSpPr>
            <p:spPr bwMode="auto">
              <a:xfrm>
                <a:off x="4140" y="2676"/>
                <a:ext cx="1198" cy="149"/>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23" name="AutoShape 348"/>
              <p:cNvSpPr>
                <a:spLocks noChangeArrowheads="1"/>
              </p:cNvSpPr>
              <p:nvPr/>
            </p:nvSpPr>
            <p:spPr bwMode="auto">
              <a:xfrm>
                <a:off x="4206"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24" name="Oval 349"/>
              <p:cNvSpPr>
                <a:spLocks noChangeArrowheads="1"/>
              </p:cNvSpPr>
              <p:nvPr/>
            </p:nvSpPr>
            <p:spPr bwMode="auto">
              <a:xfrm>
                <a:off x="4306" y="2384"/>
                <a:ext cx="161" cy="143"/>
              </a:xfrm>
              <a:prstGeom prst="ellipse">
                <a:avLst/>
              </a:prstGeom>
              <a:solidFill>
                <a:srgbClr val="33CC33"/>
              </a:solidFill>
              <a:ln w="9525">
                <a:noFill/>
                <a:round/>
                <a:headEnd/>
                <a:tailEnd/>
              </a:ln>
            </p:spPr>
            <p:txBody>
              <a:bodyPr wrap="none" anchor="ctr"/>
              <a:lstStyle/>
              <a:p>
                <a:endParaRPr lang="en-US"/>
              </a:p>
            </p:txBody>
          </p:sp>
          <p:sp>
            <p:nvSpPr>
              <p:cNvPr id="125" name="Oval 350"/>
              <p:cNvSpPr>
                <a:spLocks noChangeArrowheads="1"/>
              </p:cNvSpPr>
              <p:nvPr/>
            </p:nvSpPr>
            <p:spPr bwMode="auto">
              <a:xfrm>
                <a:off x="4486" y="2384"/>
                <a:ext cx="161" cy="143"/>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sz="1800">
                  <a:solidFill>
                    <a:srgbClr val="FF0000"/>
                  </a:solidFill>
                  <a:cs typeface="Arial" charset="0"/>
                </a:endParaRPr>
              </a:p>
            </p:txBody>
          </p:sp>
          <p:sp>
            <p:nvSpPr>
              <p:cNvPr id="126" name="Oval 351"/>
              <p:cNvSpPr>
                <a:spLocks noChangeArrowheads="1"/>
              </p:cNvSpPr>
              <p:nvPr/>
            </p:nvSpPr>
            <p:spPr bwMode="auto">
              <a:xfrm>
                <a:off x="4661" y="2379"/>
                <a:ext cx="161" cy="143"/>
              </a:xfrm>
              <a:prstGeom prst="ellipse">
                <a:avLst/>
              </a:prstGeom>
              <a:solidFill>
                <a:srgbClr val="33CC33"/>
              </a:solidFill>
              <a:ln w="9525">
                <a:noFill/>
                <a:round/>
                <a:headEnd/>
                <a:tailEnd/>
              </a:ln>
            </p:spPr>
            <p:txBody>
              <a:bodyPr wrap="none" anchor="ctr"/>
              <a:lstStyle/>
              <a:p>
                <a:endParaRPr lang="en-US"/>
              </a:p>
            </p:txBody>
          </p:sp>
          <p:sp>
            <p:nvSpPr>
              <p:cNvPr id="127" name="Rectangle 352"/>
              <p:cNvSpPr>
                <a:spLocks noChangeArrowheads="1"/>
              </p:cNvSpPr>
              <p:nvPr/>
            </p:nvSpPr>
            <p:spPr bwMode="auto">
              <a:xfrm>
                <a:off x="5063" y="1837"/>
                <a:ext cx="85" cy="760"/>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8" name="Line 9"/>
            <p:cNvSpPr>
              <a:spLocks noChangeShapeType="1"/>
            </p:cNvSpPr>
            <p:nvPr/>
          </p:nvSpPr>
          <p:spPr bwMode="auto">
            <a:xfrm>
              <a:off x="3734" y="1642"/>
              <a:ext cx="708" cy="498"/>
            </a:xfrm>
            <a:prstGeom prst="line">
              <a:avLst/>
            </a:prstGeom>
            <a:noFill/>
            <a:ln w="28575">
              <a:solidFill>
                <a:srgbClr val="CC0000"/>
              </a:solidFill>
              <a:round/>
              <a:headEnd type="triangle" w="med" len="med"/>
              <a:tailEnd type="triangle" w="med" len="med"/>
            </a:ln>
          </p:spPr>
          <p:txBody>
            <a:bodyPr wrap="none" anchor="ctr"/>
            <a:lstStyle/>
            <a:p>
              <a:endParaRPr lang="en-US"/>
            </a:p>
          </p:txBody>
        </p:sp>
        <p:grpSp>
          <p:nvGrpSpPr>
            <p:cNvPr id="9" name="Group 8"/>
            <p:cNvGrpSpPr>
              <a:grpSpLocks/>
            </p:cNvGrpSpPr>
            <p:nvPr/>
          </p:nvGrpSpPr>
          <p:grpSpPr bwMode="auto">
            <a:xfrm>
              <a:off x="4466" y="1881"/>
              <a:ext cx="510" cy="661"/>
              <a:chOff x="4296" y="2627"/>
              <a:chExt cx="510" cy="661"/>
            </a:xfrm>
          </p:grpSpPr>
          <p:sp>
            <p:nvSpPr>
              <p:cNvPr id="89" name="Rectangle 2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90" name="Text Box 21"/>
              <p:cNvSpPr txBox="1">
                <a:spLocks noChangeArrowheads="1"/>
              </p:cNvSpPr>
              <p:nvPr/>
            </p:nvSpPr>
            <p:spPr bwMode="auto">
              <a:xfrm>
                <a:off x="4304" y="2627"/>
                <a:ext cx="472" cy="366"/>
              </a:xfrm>
              <a:prstGeom prst="rect">
                <a:avLst/>
              </a:prstGeom>
              <a:noFill/>
              <a:ln w="9525">
                <a:noFill/>
                <a:miter lim="800000"/>
                <a:headEnd/>
                <a:tailEnd/>
              </a:ln>
            </p:spPr>
            <p:txBody>
              <a:bodyPr wrap="none">
                <a:spAutoFit/>
              </a:bodyPr>
              <a:lstStyle/>
              <a:p>
                <a:pPr algn="ctr">
                  <a:spcBef>
                    <a:spcPct val="0"/>
                  </a:spcBef>
                  <a:buClrTx/>
                  <a:buSzTx/>
                  <a:buFontTx/>
                  <a:buNone/>
                </a:pPr>
                <a:r>
                  <a:rPr lang="en-US" sz="1600"/>
                  <a:t>mail</a:t>
                </a:r>
              </a:p>
              <a:p>
                <a:pPr algn="ctr">
                  <a:spcBef>
                    <a:spcPct val="0"/>
                  </a:spcBef>
                  <a:buClrTx/>
                  <a:buSzTx/>
                  <a:buFontTx/>
                  <a:buNone/>
                </a:pPr>
                <a:r>
                  <a:rPr lang="en-US" sz="1600"/>
                  <a:t>server</a:t>
                </a:r>
                <a:endParaRPr lang="en-US" sz="2400"/>
              </a:p>
            </p:txBody>
          </p:sp>
          <p:sp>
            <p:nvSpPr>
              <p:cNvPr id="91" name="Rectangle 2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en-US" sz="2400"/>
              </a:p>
            </p:txBody>
          </p:sp>
          <p:sp>
            <p:nvSpPr>
              <p:cNvPr id="92" name="Line 23"/>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en-US"/>
              </a:p>
            </p:txBody>
          </p:sp>
          <p:sp>
            <p:nvSpPr>
              <p:cNvPr id="93" name="Line 24"/>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en-US"/>
              </a:p>
            </p:txBody>
          </p:sp>
          <p:sp>
            <p:nvSpPr>
              <p:cNvPr id="94" name="Line 25"/>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en-US"/>
              </a:p>
            </p:txBody>
          </p:sp>
          <p:sp>
            <p:nvSpPr>
              <p:cNvPr id="95" name="Line 26"/>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en-US"/>
              </a:p>
            </p:txBody>
          </p:sp>
          <p:sp>
            <p:nvSpPr>
              <p:cNvPr id="96" name="Line 27"/>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en-US"/>
              </a:p>
            </p:txBody>
          </p:sp>
          <p:sp>
            <p:nvSpPr>
              <p:cNvPr id="97" name="Line 28"/>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en-US"/>
              </a:p>
            </p:txBody>
          </p:sp>
          <p:sp>
            <p:nvSpPr>
              <p:cNvPr id="98" name="Line 29"/>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en-US"/>
              </a:p>
            </p:txBody>
          </p:sp>
          <p:sp>
            <p:nvSpPr>
              <p:cNvPr id="99" name="Rectangle 3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100" name="Rectangle 3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101" name="Rectangle 3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102" name="Rectangle 3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103" name="Rectangle 3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grpSp>
        <p:grpSp>
          <p:nvGrpSpPr>
            <p:cNvPr id="10" name="Group 60"/>
            <p:cNvGrpSpPr>
              <a:grpSpLocks/>
            </p:cNvGrpSpPr>
            <p:nvPr/>
          </p:nvGrpSpPr>
          <p:grpSpPr bwMode="auto">
            <a:xfrm>
              <a:off x="3206" y="2763"/>
              <a:ext cx="510" cy="661"/>
              <a:chOff x="4296" y="2627"/>
              <a:chExt cx="510" cy="661"/>
            </a:xfrm>
          </p:grpSpPr>
          <p:sp>
            <p:nvSpPr>
              <p:cNvPr id="74" name="Rectangle 6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75" name="Text Box 62"/>
              <p:cNvSpPr txBox="1">
                <a:spLocks noChangeArrowheads="1"/>
              </p:cNvSpPr>
              <p:nvPr/>
            </p:nvSpPr>
            <p:spPr bwMode="auto">
              <a:xfrm>
                <a:off x="4304" y="2627"/>
                <a:ext cx="472" cy="366"/>
              </a:xfrm>
              <a:prstGeom prst="rect">
                <a:avLst/>
              </a:prstGeom>
              <a:noFill/>
              <a:ln w="9525">
                <a:noFill/>
                <a:miter lim="800000"/>
                <a:headEnd/>
                <a:tailEnd/>
              </a:ln>
            </p:spPr>
            <p:txBody>
              <a:bodyPr wrap="none">
                <a:spAutoFit/>
              </a:bodyPr>
              <a:lstStyle/>
              <a:p>
                <a:pPr algn="ctr">
                  <a:spcBef>
                    <a:spcPct val="0"/>
                  </a:spcBef>
                  <a:buClrTx/>
                  <a:buSzTx/>
                  <a:buFontTx/>
                  <a:buNone/>
                </a:pPr>
                <a:r>
                  <a:rPr lang="en-US" sz="1600"/>
                  <a:t>mail</a:t>
                </a:r>
              </a:p>
              <a:p>
                <a:pPr algn="ctr">
                  <a:spcBef>
                    <a:spcPct val="0"/>
                  </a:spcBef>
                  <a:buClrTx/>
                  <a:buSzTx/>
                  <a:buFontTx/>
                  <a:buNone/>
                </a:pPr>
                <a:r>
                  <a:rPr lang="en-US" sz="1600"/>
                  <a:t>server</a:t>
                </a:r>
                <a:endParaRPr lang="en-US" sz="2400"/>
              </a:p>
            </p:txBody>
          </p:sp>
          <p:sp>
            <p:nvSpPr>
              <p:cNvPr id="76" name="Rectangle 6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en-US" sz="2400"/>
              </a:p>
            </p:txBody>
          </p:sp>
          <p:sp>
            <p:nvSpPr>
              <p:cNvPr id="77" name="Line 64"/>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en-US"/>
              </a:p>
            </p:txBody>
          </p:sp>
          <p:sp>
            <p:nvSpPr>
              <p:cNvPr id="78" name="Line 65"/>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en-US"/>
              </a:p>
            </p:txBody>
          </p:sp>
          <p:sp>
            <p:nvSpPr>
              <p:cNvPr id="79" name="Line 66"/>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en-US"/>
              </a:p>
            </p:txBody>
          </p:sp>
          <p:sp>
            <p:nvSpPr>
              <p:cNvPr id="80" name="Line 67"/>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en-US"/>
              </a:p>
            </p:txBody>
          </p:sp>
          <p:sp>
            <p:nvSpPr>
              <p:cNvPr id="81" name="Line 68"/>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en-US"/>
              </a:p>
            </p:txBody>
          </p:sp>
          <p:sp>
            <p:nvSpPr>
              <p:cNvPr id="82" name="Line 69"/>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en-US"/>
              </a:p>
            </p:txBody>
          </p:sp>
          <p:sp>
            <p:nvSpPr>
              <p:cNvPr id="83" name="Line 70"/>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en-US"/>
              </a:p>
            </p:txBody>
          </p:sp>
          <p:sp>
            <p:nvSpPr>
              <p:cNvPr id="84" name="Rectangle 7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85" name="Rectangle 7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86" name="Rectangle 7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87" name="Rectangle 7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88" name="Rectangle 7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grpSp>
        <p:grpSp>
          <p:nvGrpSpPr>
            <p:cNvPr id="11" name="Group 96"/>
            <p:cNvGrpSpPr>
              <a:grpSpLocks/>
            </p:cNvGrpSpPr>
            <p:nvPr/>
          </p:nvGrpSpPr>
          <p:grpSpPr bwMode="auto">
            <a:xfrm>
              <a:off x="3206" y="1347"/>
              <a:ext cx="510" cy="661"/>
              <a:chOff x="4296" y="2627"/>
              <a:chExt cx="510" cy="661"/>
            </a:xfrm>
          </p:grpSpPr>
          <p:sp>
            <p:nvSpPr>
              <p:cNvPr id="59" name="Rectangle 9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60" name="Text Box 98"/>
              <p:cNvSpPr txBox="1">
                <a:spLocks noChangeArrowheads="1"/>
              </p:cNvSpPr>
              <p:nvPr/>
            </p:nvSpPr>
            <p:spPr bwMode="auto">
              <a:xfrm>
                <a:off x="4304" y="2627"/>
                <a:ext cx="472" cy="366"/>
              </a:xfrm>
              <a:prstGeom prst="rect">
                <a:avLst/>
              </a:prstGeom>
              <a:noFill/>
              <a:ln w="9525">
                <a:noFill/>
                <a:miter lim="800000"/>
                <a:headEnd/>
                <a:tailEnd/>
              </a:ln>
            </p:spPr>
            <p:txBody>
              <a:bodyPr wrap="none">
                <a:spAutoFit/>
              </a:bodyPr>
              <a:lstStyle/>
              <a:p>
                <a:pPr algn="ctr">
                  <a:spcBef>
                    <a:spcPct val="0"/>
                  </a:spcBef>
                  <a:buClrTx/>
                  <a:buSzTx/>
                  <a:buFontTx/>
                  <a:buNone/>
                </a:pPr>
                <a:r>
                  <a:rPr lang="en-US" sz="1600"/>
                  <a:t>mail</a:t>
                </a:r>
              </a:p>
              <a:p>
                <a:pPr algn="ctr">
                  <a:spcBef>
                    <a:spcPct val="0"/>
                  </a:spcBef>
                  <a:buClrTx/>
                  <a:buSzTx/>
                  <a:buFontTx/>
                  <a:buNone/>
                </a:pPr>
                <a:r>
                  <a:rPr lang="en-US" sz="1600"/>
                  <a:t>server</a:t>
                </a:r>
                <a:endParaRPr lang="en-US" sz="2400"/>
              </a:p>
            </p:txBody>
          </p:sp>
          <p:sp>
            <p:nvSpPr>
              <p:cNvPr id="61" name="Rectangle 9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en-US" sz="2400"/>
              </a:p>
            </p:txBody>
          </p:sp>
          <p:sp>
            <p:nvSpPr>
              <p:cNvPr id="62" name="Line 100"/>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en-US"/>
              </a:p>
            </p:txBody>
          </p:sp>
          <p:sp>
            <p:nvSpPr>
              <p:cNvPr id="63" name="Line 101"/>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en-US"/>
              </a:p>
            </p:txBody>
          </p:sp>
          <p:sp>
            <p:nvSpPr>
              <p:cNvPr id="64" name="Line 102"/>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en-US"/>
              </a:p>
            </p:txBody>
          </p:sp>
          <p:sp>
            <p:nvSpPr>
              <p:cNvPr id="65" name="Line 103"/>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en-US"/>
              </a:p>
            </p:txBody>
          </p:sp>
          <p:sp>
            <p:nvSpPr>
              <p:cNvPr id="66" name="Line 104"/>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en-US"/>
              </a:p>
            </p:txBody>
          </p:sp>
          <p:sp>
            <p:nvSpPr>
              <p:cNvPr id="67" name="Line 105"/>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en-US"/>
              </a:p>
            </p:txBody>
          </p:sp>
          <p:sp>
            <p:nvSpPr>
              <p:cNvPr id="68" name="Line 106"/>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en-US"/>
              </a:p>
            </p:txBody>
          </p:sp>
          <p:sp>
            <p:nvSpPr>
              <p:cNvPr id="69" name="Rectangle 10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70" name="Rectangle 10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71" name="Rectangle 10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72" name="Rectangle 11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73" name="Rectangle 11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grpSp>
        <p:sp>
          <p:nvSpPr>
            <p:cNvPr id="12" name="Line 117"/>
            <p:cNvSpPr>
              <a:spLocks noChangeShapeType="1"/>
            </p:cNvSpPr>
            <p:nvPr/>
          </p:nvSpPr>
          <p:spPr bwMode="auto">
            <a:xfrm flipV="1">
              <a:off x="3734" y="2350"/>
              <a:ext cx="708" cy="684"/>
            </a:xfrm>
            <a:prstGeom prst="line">
              <a:avLst/>
            </a:prstGeom>
            <a:noFill/>
            <a:ln w="28575">
              <a:solidFill>
                <a:srgbClr val="CC0000"/>
              </a:solidFill>
              <a:round/>
              <a:headEnd type="triangle" w="med" len="med"/>
              <a:tailEnd type="triangle" w="med" len="med"/>
            </a:ln>
          </p:spPr>
          <p:txBody>
            <a:bodyPr wrap="none" anchor="ctr"/>
            <a:lstStyle/>
            <a:p>
              <a:endParaRPr lang="en-US"/>
            </a:p>
          </p:txBody>
        </p:sp>
        <p:sp>
          <p:nvSpPr>
            <p:cNvPr id="13" name="Line 118"/>
            <p:cNvSpPr>
              <a:spLocks noChangeShapeType="1"/>
            </p:cNvSpPr>
            <p:nvPr/>
          </p:nvSpPr>
          <p:spPr bwMode="auto">
            <a:xfrm flipH="1" flipV="1">
              <a:off x="3266" y="2020"/>
              <a:ext cx="0" cy="786"/>
            </a:xfrm>
            <a:prstGeom prst="line">
              <a:avLst/>
            </a:prstGeom>
            <a:noFill/>
            <a:ln w="28575">
              <a:solidFill>
                <a:srgbClr val="CC0000"/>
              </a:solidFill>
              <a:round/>
              <a:headEnd type="triangle" w="med" len="med"/>
              <a:tailEnd type="triangle" w="med" len="med"/>
            </a:ln>
          </p:spPr>
          <p:txBody>
            <a:bodyPr wrap="none" anchor="ctr"/>
            <a:lstStyle/>
            <a:p>
              <a:endParaRPr lang="en-US"/>
            </a:p>
          </p:txBody>
        </p:sp>
        <p:grpSp>
          <p:nvGrpSpPr>
            <p:cNvPr id="14" name="Group 119"/>
            <p:cNvGrpSpPr>
              <a:grpSpLocks/>
            </p:cNvGrpSpPr>
            <p:nvPr/>
          </p:nvGrpSpPr>
          <p:grpSpPr bwMode="auto">
            <a:xfrm>
              <a:off x="3795" y="2535"/>
              <a:ext cx="650" cy="288"/>
              <a:chOff x="3745" y="2537"/>
              <a:chExt cx="650" cy="288"/>
            </a:xfrm>
          </p:grpSpPr>
          <p:sp>
            <p:nvSpPr>
              <p:cNvPr id="57" name="Rectangle 120"/>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en-US" sz="2400"/>
              </a:p>
            </p:txBody>
          </p:sp>
          <p:sp>
            <p:nvSpPr>
              <p:cNvPr id="58" name="Text Box 121"/>
              <p:cNvSpPr txBox="1">
                <a:spLocks noChangeArrowheads="1"/>
              </p:cNvSpPr>
              <p:nvPr/>
            </p:nvSpPr>
            <p:spPr bwMode="auto">
              <a:xfrm>
                <a:off x="3745" y="2537"/>
                <a:ext cx="650" cy="288"/>
              </a:xfrm>
              <a:prstGeom prst="rect">
                <a:avLst/>
              </a:prstGeom>
              <a:noFill/>
              <a:ln w="9525">
                <a:noFill/>
                <a:miter lim="800000"/>
                <a:headEnd/>
                <a:tailEnd/>
              </a:ln>
            </p:spPr>
            <p:txBody>
              <a:bodyPr wrap="none">
                <a:spAutoFit/>
              </a:bodyPr>
              <a:lstStyle/>
              <a:p>
                <a:pPr algn="ctr">
                  <a:spcBef>
                    <a:spcPct val="0"/>
                  </a:spcBef>
                  <a:buClrTx/>
                  <a:buSzTx/>
                  <a:buFontTx/>
                  <a:buNone/>
                </a:pPr>
                <a:r>
                  <a:rPr lang="en-US" sz="2400" dirty="0">
                    <a:solidFill>
                      <a:srgbClr val="CC0000"/>
                    </a:solidFill>
                  </a:rPr>
                  <a:t>SMTP</a:t>
                </a:r>
              </a:p>
            </p:txBody>
          </p:sp>
        </p:grpSp>
        <p:grpSp>
          <p:nvGrpSpPr>
            <p:cNvPr id="15" name="Group 122"/>
            <p:cNvGrpSpPr>
              <a:grpSpLocks/>
            </p:cNvGrpSpPr>
            <p:nvPr/>
          </p:nvGrpSpPr>
          <p:grpSpPr bwMode="auto">
            <a:xfrm>
              <a:off x="3771" y="1743"/>
              <a:ext cx="650" cy="288"/>
              <a:chOff x="3745" y="2537"/>
              <a:chExt cx="650" cy="288"/>
            </a:xfrm>
          </p:grpSpPr>
          <p:sp>
            <p:nvSpPr>
              <p:cNvPr id="55" name="Rectangle 123"/>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en-US" sz="2400"/>
              </a:p>
            </p:txBody>
          </p:sp>
          <p:sp>
            <p:nvSpPr>
              <p:cNvPr id="56" name="Text Box 124"/>
              <p:cNvSpPr txBox="1">
                <a:spLocks noChangeArrowheads="1"/>
              </p:cNvSpPr>
              <p:nvPr/>
            </p:nvSpPr>
            <p:spPr bwMode="auto">
              <a:xfrm>
                <a:off x="3745" y="2537"/>
                <a:ext cx="650" cy="288"/>
              </a:xfrm>
              <a:prstGeom prst="rect">
                <a:avLst/>
              </a:prstGeom>
              <a:noFill/>
              <a:ln w="9525">
                <a:noFill/>
                <a:miter lim="800000"/>
                <a:headEnd/>
                <a:tailEnd/>
              </a:ln>
            </p:spPr>
            <p:txBody>
              <a:bodyPr wrap="none">
                <a:spAutoFit/>
              </a:bodyPr>
              <a:lstStyle/>
              <a:p>
                <a:pPr algn="ctr">
                  <a:spcBef>
                    <a:spcPct val="0"/>
                  </a:spcBef>
                  <a:buClrTx/>
                  <a:buSzTx/>
                  <a:buFontTx/>
                  <a:buNone/>
                </a:pPr>
                <a:r>
                  <a:rPr lang="en-US" sz="2400">
                    <a:solidFill>
                      <a:srgbClr val="CC0000"/>
                    </a:solidFill>
                  </a:rPr>
                  <a:t>SMTP</a:t>
                </a:r>
              </a:p>
            </p:txBody>
          </p:sp>
        </p:grpSp>
        <p:grpSp>
          <p:nvGrpSpPr>
            <p:cNvPr id="16" name="Group 125"/>
            <p:cNvGrpSpPr>
              <a:grpSpLocks/>
            </p:cNvGrpSpPr>
            <p:nvPr/>
          </p:nvGrpSpPr>
          <p:grpSpPr bwMode="auto">
            <a:xfrm>
              <a:off x="2937" y="2193"/>
              <a:ext cx="650" cy="288"/>
              <a:chOff x="3745" y="2537"/>
              <a:chExt cx="650" cy="288"/>
            </a:xfrm>
          </p:grpSpPr>
          <p:sp>
            <p:nvSpPr>
              <p:cNvPr id="53" name="Rectangle 126"/>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en-US" sz="2400"/>
              </a:p>
            </p:txBody>
          </p:sp>
          <p:sp>
            <p:nvSpPr>
              <p:cNvPr id="54" name="Text Box 127"/>
              <p:cNvSpPr txBox="1">
                <a:spLocks noChangeArrowheads="1"/>
              </p:cNvSpPr>
              <p:nvPr/>
            </p:nvSpPr>
            <p:spPr bwMode="auto">
              <a:xfrm>
                <a:off x="3745" y="2537"/>
                <a:ext cx="650" cy="288"/>
              </a:xfrm>
              <a:prstGeom prst="rect">
                <a:avLst/>
              </a:prstGeom>
              <a:noFill/>
              <a:ln w="9525">
                <a:noFill/>
                <a:miter lim="800000"/>
                <a:headEnd/>
                <a:tailEnd/>
              </a:ln>
            </p:spPr>
            <p:txBody>
              <a:bodyPr wrap="none">
                <a:spAutoFit/>
              </a:bodyPr>
              <a:lstStyle/>
              <a:p>
                <a:pPr algn="ctr">
                  <a:spcBef>
                    <a:spcPct val="0"/>
                  </a:spcBef>
                  <a:buClrTx/>
                  <a:buSzTx/>
                  <a:buFontTx/>
                  <a:buNone/>
                </a:pPr>
                <a:r>
                  <a:rPr lang="en-US" sz="2400">
                    <a:solidFill>
                      <a:srgbClr val="CC0000"/>
                    </a:solidFill>
                  </a:rPr>
                  <a:t>SMTP</a:t>
                </a:r>
              </a:p>
            </p:txBody>
          </p:sp>
        </p:grpSp>
        <p:grpSp>
          <p:nvGrpSpPr>
            <p:cNvPr id="17" name="Group 423"/>
            <p:cNvGrpSpPr>
              <a:grpSpLocks/>
            </p:cNvGrpSpPr>
            <p:nvPr/>
          </p:nvGrpSpPr>
          <p:grpSpPr bwMode="auto">
            <a:xfrm>
              <a:off x="3587" y="886"/>
              <a:ext cx="575" cy="664"/>
              <a:chOff x="3574" y="550"/>
              <a:chExt cx="575" cy="664"/>
            </a:xfrm>
          </p:grpSpPr>
          <p:grpSp>
            <p:nvGrpSpPr>
              <p:cNvPr id="48" name="Group 353"/>
              <p:cNvGrpSpPr>
                <a:grpSpLocks/>
              </p:cNvGrpSpPr>
              <p:nvPr/>
            </p:nvGrpSpPr>
            <p:grpSpPr bwMode="auto">
              <a:xfrm>
                <a:off x="3588" y="692"/>
                <a:ext cx="561" cy="522"/>
                <a:chOff x="-44" y="1473"/>
                <a:chExt cx="981" cy="1105"/>
              </a:xfrm>
            </p:grpSpPr>
            <p:pic>
              <p:nvPicPr>
                <p:cNvPr id="51" name="Picture 354"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52" name="Freeform 355"/>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49"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50" name="Text Box 116"/>
              <p:cNvSpPr txBox="1">
                <a:spLocks noChangeArrowheads="1"/>
              </p:cNvSpPr>
              <p:nvPr/>
            </p:nvSpPr>
            <p:spPr bwMode="auto">
              <a:xfrm>
                <a:off x="3574" y="550"/>
                <a:ext cx="436" cy="366"/>
              </a:xfrm>
              <a:prstGeom prst="rect">
                <a:avLst/>
              </a:prstGeom>
              <a:noFill/>
              <a:ln w="9525">
                <a:noFill/>
                <a:miter lim="800000"/>
                <a:headEnd/>
                <a:tailEnd/>
              </a:ln>
            </p:spPr>
            <p:txBody>
              <a:bodyPr wrap="none">
                <a:spAutoFit/>
              </a:bodyPr>
              <a:lstStyle/>
              <a:p>
                <a:pPr algn="ctr">
                  <a:spcBef>
                    <a:spcPct val="0"/>
                  </a:spcBef>
                  <a:buClrTx/>
                  <a:buSzTx/>
                  <a:buFontTx/>
                  <a:buNone/>
                </a:pPr>
                <a:r>
                  <a:rPr lang="en-US" sz="1600"/>
                  <a:t>user</a:t>
                </a:r>
              </a:p>
              <a:p>
                <a:pPr algn="ctr">
                  <a:spcBef>
                    <a:spcPct val="0"/>
                  </a:spcBef>
                  <a:buClrTx/>
                  <a:buSzTx/>
                  <a:buFontTx/>
                  <a:buNone/>
                </a:pPr>
                <a:r>
                  <a:rPr lang="en-US" sz="1600"/>
                  <a:t>agent</a:t>
                </a:r>
                <a:endParaRPr lang="en-US" sz="2400"/>
              </a:p>
            </p:txBody>
          </p:sp>
        </p:grpSp>
        <p:grpSp>
          <p:nvGrpSpPr>
            <p:cNvPr id="18" name="Group 424"/>
            <p:cNvGrpSpPr>
              <a:grpSpLocks/>
            </p:cNvGrpSpPr>
            <p:nvPr/>
          </p:nvGrpSpPr>
          <p:grpSpPr bwMode="auto">
            <a:xfrm>
              <a:off x="4870" y="1400"/>
              <a:ext cx="575" cy="664"/>
              <a:chOff x="3574" y="550"/>
              <a:chExt cx="575" cy="664"/>
            </a:xfrm>
          </p:grpSpPr>
          <p:grpSp>
            <p:nvGrpSpPr>
              <p:cNvPr id="43" name="Group 425"/>
              <p:cNvGrpSpPr>
                <a:grpSpLocks/>
              </p:cNvGrpSpPr>
              <p:nvPr/>
            </p:nvGrpSpPr>
            <p:grpSpPr bwMode="auto">
              <a:xfrm>
                <a:off x="3588" y="692"/>
                <a:ext cx="561" cy="522"/>
                <a:chOff x="-44" y="1473"/>
                <a:chExt cx="981" cy="1105"/>
              </a:xfrm>
            </p:grpSpPr>
            <p:pic>
              <p:nvPicPr>
                <p:cNvPr id="46" name="Picture 426"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47" name="Freeform 42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44"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45" name="Text Box 116"/>
              <p:cNvSpPr txBox="1">
                <a:spLocks noChangeArrowheads="1"/>
              </p:cNvSpPr>
              <p:nvPr/>
            </p:nvSpPr>
            <p:spPr bwMode="auto">
              <a:xfrm>
                <a:off x="3574" y="550"/>
                <a:ext cx="436" cy="366"/>
              </a:xfrm>
              <a:prstGeom prst="rect">
                <a:avLst/>
              </a:prstGeom>
              <a:noFill/>
              <a:ln w="9525">
                <a:noFill/>
                <a:miter lim="800000"/>
                <a:headEnd/>
                <a:tailEnd/>
              </a:ln>
            </p:spPr>
            <p:txBody>
              <a:bodyPr wrap="none">
                <a:spAutoFit/>
              </a:bodyPr>
              <a:lstStyle/>
              <a:p>
                <a:pPr algn="ctr">
                  <a:spcBef>
                    <a:spcPct val="0"/>
                  </a:spcBef>
                  <a:buClrTx/>
                  <a:buSzTx/>
                  <a:buFontTx/>
                  <a:buNone/>
                </a:pPr>
                <a:r>
                  <a:rPr lang="en-US" sz="1600"/>
                  <a:t>user</a:t>
                </a:r>
              </a:p>
              <a:p>
                <a:pPr algn="ctr">
                  <a:spcBef>
                    <a:spcPct val="0"/>
                  </a:spcBef>
                  <a:buClrTx/>
                  <a:buSzTx/>
                  <a:buFontTx/>
                  <a:buNone/>
                </a:pPr>
                <a:r>
                  <a:rPr lang="en-US" sz="1600"/>
                  <a:t>agent</a:t>
                </a:r>
                <a:endParaRPr lang="en-US" sz="2400"/>
              </a:p>
            </p:txBody>
          </p:sp>
        </p:grpSp>
        <p:grpSp>
          <p:nvGrpSpPr>
            <p:cNvPr id="19" name="Group 430"/>
            <p:cNvGrpSpPr>
              <a:grpSpLocks/>
            </p:cNvGrpSpPr>
            <p:nvPr/>
          </p:nvGrpSpPr>
          <p:grpSpPr bwMode="auto">
            <a:xfrm>
              <a:off x="5082" y="1880"/>
              <a:ext cx="575" cy="664"/>
              <a:chOff x="3574" y="550"/>
              <a:chExt cx="575" cy="664"/>
            </a:xfrm>
          </p:grpSpPr>
          <p:grpSp>
            <p:nvGrpSpPr>
              <p:cNvPr id="38" name="Group 431"/>
              <p:cNvGrpSpPr>
                <a:grpSpLocks/>
              </p:cNvGrpSpPr>
              <p:nvPr/>
            </p:nvGrpSpPr>
            <p:grpSpPr bwMode="auto">
              <a:xfrm>
                <a:off x="3588" y="692"/>
                <a:ext cx="561" cy="522"/>
                <a:chOff x="-44" y="1473"/>
                <a:chExt cx="981" cy="1105"/>
              </a:xfrm>
            </p:grpSpPr>
            <p:pic>
              <p:nvPicPr>
                <p:cNvPr id="41" name="Picture 432"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42" name="Freeform 433"/>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39"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40" name="Text Box 116"/>
              <p:cNvSpPr txBox="1">
                <a:spLocks noChangeArrowheads="1"/>
              </p:cNvSpPr>
              <p:nvPr/>
            </p:nvSpPr>
            <p:spPr bwMode="auto">
              <a:xfrm>
                <a:off x="3574" y="550"/>
                <a:ext cx="436" cy="366"/>
              </a:xfrm>
              <a:prstGeom prst="rect">
                <a:avLst/>
              </a:prstGeom>
              <a:noFill/>
              <a:ln w="9525">
                <a:noFill/>
                <a:miter lim="800000"/>
                <a:headEnd/>
                <a:tailEnd/>
              </a:ln>
            </p:spPr>
            <p:txBody>
              <a:bodyPr wrap="none">
                <a:spAutoFit/>
              </a:bodyPr>
              <a:lstStyle/>
              <a:p>
                <a:pPr algn="ctr">
                  <a:spcBef>
                    <a:spcPct val="0"/>
                  </a:spcBef>
                  <a:buClrTx/>
                  <a:buSzTx/>
                  <a:buFontTx/>
                  <a:buNone/>
                </a:pPr>
                <a:r>
                  <a:rPr lang="en-US" sz="1600"/>
                  <a:t>user</a:t>
                </a:r>
              </a:p>
              <a:p>
                <a:pPr algn="ctr">
                  <a:spcBef>
                    <a:spcPct val="0"/>
                  </a:spcBef>
                  <a:buClrTx/>
                  <a:buSzTx/>
                  <a:buFontTx/>
                  <a:buNone/>
                </a:pPr>
                <a:r>
                  <a:rPr lang="en-US" sz="1600"/>
                  <a:t>agent</a:t>
                </a:r>
                <a:endParaRPr lang="en-US" sz="2400"/>
              </a:p>
            </p:txBody>
          </p:sp>
        </p:grpSp>
        <p:grpSp>
          <p:nvGrpSpPr>
            <p:cNvPr id="20" name="Group 436"/>
            <p:cNvGrpSpPr>
              <a:grpSpLocks/>
            </p:cNvGrpSpPr>
            <p:nvPr/>
          </p:nvGrpSpPr>
          <p:grpSpPr bwMode="auto">
            <a:xfrm>
              <a:off x="4999" y="2540"/>
              <a:ext cx="575" cy="664"/>
              <a:chOff x="3574" y="550"/>
              <a:chExt cx="575" cy="664"/>
            </a:xfrm>
          </p:grpSpPr>
          <p:grpSp>
            <p:nvGrpSpPr>
              <p:cNvPr id="33" name="Group 437"/>
              <p:cNvGrpSpPr>
                <a:grpSpLocks/>
              </p:cNvGrpSpPr>
              <p:nvPr/>
            </p:nvGrpSpPr>
            <p:grpSpPr bwMode="auto">
              <a:xfrm>
                <a:off x="3588" y="692"/>
                <a:ext cx="561" cy="522"/>
                <a:chOff x="-44" y="1473"/>
                <a:chExt cx="981" cy="1105"/>
              </a:xfrm>
            </p:grpSpPr>
            <p:pic>
              <p:nvPicPr>
                <p:cNvPr id="36" name="Picture 438"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37" name="Freeform 439"/>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34"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35" name="Text Box 116"/>
              <p:cNvSpPr txBox="1">
                <a:spLocks noChangeArrowheads="1"/>
              </p:cNvSpPr>
              <p:nvPr/>
            </p:nvSpPr>
            <p:spPr bwMode="auto">
              <a:xfrm>
                <a:off x="3574" y="550"/>
                <a:ext cx="436" cy="366"/>
              </a:xfrm>
              <a:prstGeom prst="rect">
                <a:avLst/>
              </a:prstGeom>
              <a:noFill/>
              <a:ln w="9525">
                <a:noFill/>
                <a:miter lim="800000"/>
                <a:headEnd/>
                <a:tailEnd/>
              </a:ln>
            </p:spPr>
            <p:txBody>
              <a:bodyPr wrap="none">
                <a:spAutoFit/>
              </a:bodyPr>
              <a:lstStyle/>
              <a:p>
                <a:pPr algn="ctr">
                  <a:spcBef>
                    <a:spcPct val="0"/>
                  </a:spcBef>
                  <a:buClrTx/>
                  <a:buSzTx/>
                  <a:buFontTx/>
                  <a:buNone/>
                </a:pPr>
                <a:r>
                  <a:rPr lang="en-US" sz="1600"/>
                  <a:t>user</a:t>
                </a:r>
              </a:p>
              <a:p>
                <a:pPr algn="ctr">
                  <a:spcBef>
                    <a:spcPct val="0"/>
                  </a:spcBef>
                  <a:buClrTx/>
                  <a:buSzTx/>
                  <a:buFontTx/>
                  <a:buNone/>
                </a:pPr>
                <a:r>
                  <a:rPr lang="en-US" sz="1600"/>
                  <a:t>agent</a:t>
                </a:r>
                <a:endParaRPr lang="en-US" sz="2400"/>
              </a:p>
            </p:txBody>
          </p:sp>
        </p:grpSp>
        <p:grpSp>
          <p:nvGrpSpPr>
            <p:cNvPr id="21" name="Group 442"/>
            <p:cNvGrpSpPr>
              <a:grpSpLocks/>
            </p:cNvGrpSpPr>
            <p:nvPr/>
          </p:nvGrpSpPr>
          <p:grpSpPr bwMode="auto">
            <a:xfrm>
              <a:off x="3354" y="3446"/>
              <a:ext cx="575" cy="664"/>
              <a:chOff x="3574" y="550"/>
              <a:chExt cx="575" cy="664"/>
            </a:xfrm>
          </p:grpSpPr>
          <p:grpSp>
            <p:nvGrpSpPr>
              <p:cNvPr id="28" name="Group 443"/>
              <p:cNvGrpSpPr>
                <a:grpSpLocks/>
              </p:cNvGrpSpPr>
              <p:nvPr/>
            </p:nvGrpSpPr>
            <p:grpSpPr bwMode="auto">
              <a:xfrm>
                <a:off x="3588" y="692"/>
                <a:ext cx="561" cy="522"/>
                <a:chOff x="-44" y="1473"/>
                <a:chExt cx="981" cy="1105"/>
              </a:xfrm>
            </p:grpSpPr>
            <p:pic>
              <p:nvPicPr>
                <p:cNvPr id="31" name="Picture 444"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32" name="Freeform 445"/>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29"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30" name="Text Box 116"/>
              <p:cNvSpPr txBox="1">
                <a:spLocks noChangeArrowheads="1"/>
              </p:cNvSpPr>
              <p:nvPr/>
            </p:nvSpPr>
            <p:spPr bwMode="auto">
              <a:xfrm>
                <a:off x="3574" y="550"/>
                <a:ext cx="436" cy="366"/>
              </a:xfrm>
              <a:prstGeom prst="rect">
                <a:avLst/>
              </a:prstGeom>
              <a:noFill/>
              <a:ln w="9525">
                <a:noFill/>
                <a:miter lim="800000"/>
                <a:headEnd/>
                <a:tailEnd/>
              </a:ln>
            </p:spPr>
            <p:txBody>
              <a:bodyPr wrap="none">
                <a:spAutoFit/>
              </a:bodyPr>
              <a:lstStyle/>
              <a:p>
                <a:pPr algn="ctr">
                  <a:spcBef>
                    <a:spcPct val="0"/>
                  </a:spcBef>
                  <a:buClrTx/>
                  <a:buSzTx/>
                  <a:buFontTx/>
                  <a:buNone/>
                </a:pPr>
                <a:r>
                  <a:rPr lang="en-US" sz="1600"/>
                  <a:t>user</a:t>
                </a:r>
              </a:p>
              <a:p>
                <a:pPr algn="ctr">
                  <a:spcBef>
                    <a:spcPct val="0"/>
                  </a:spcBef>
                  <a:buClrTx/>
                  <a:buSzTx/>
                  <a:buFontTx/>
                  <a:buNone/>
                </a:pPr>
                <a:r>
                  <a:rPr lang="en-US" sz="1600"/>
                  <a:t>agent</a:t>
                </a:r>
                <a:endParaRPr lang="en-US" sz="2400"/>
              </a:p>
            </p:txBody>
          </p:sp>
        </p:grpSp>
        <p:grpSp>
          <p:nvGrpSpPr>
            <p:cNvPr id="22" name="Group 448"/>
            <p:cNvGrpSpPr>
              <a:grpSpLocks/>
            </p:cNvGrpSpPr>
            <p:nvPr/>
          </p:nvGrpSpPr>
          <p:grpSpPr bwMode="auto">
            <a:xfrm>
              <a:off x="3813" y="3056"/>
              <a:ext cx="575" cy="664"/>
              <a:chOff x="3574" y="550"/>
              <a:chExt cx="575" cy="664"/>
            </a:xfrm>
          </p:grpSpPr>
          <p:grpSp>
            <p:nvGrpSpPr>
              <p:cNvPr id="23" name="Group 449"/>
              <p:cNvGrpSpPr>
                <a:grpSpLocks/>
              </p:cNvGrpSpPr>
              <p:nvPr/>
            </p:nvGrpSpPr>
            <p:grpSpPr bwMode="auto">
              <a:xfrm>
                <a:off x="3588" y="692"/>
                <a:ext cx="561" cy="522"/>
                <a:chOff x="-44" y="1473"/>
                <a:chExt cx="981" cy="1105"/>
              </a:xfrm>
            </p:grpSpPr>
            <p:pic>
              <p:nvPicPr>
                <p:cNvPr id="26" name="Picture 4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27" name="Freeform 451"/>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24"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25" name="Text Box 116"/>
              <p:cNvSpPr txBox="1">
                <a:spLocks noChangeArrowheads="1"/>
              </p:cNvSpPr>
              <p:nvPr/>
            </p:nvSpPr>
            <p:spPr bwMode="auto">
              <a:xfrm>
                <a:off x="3574" y="550"/>
                <a:ext cx="436" cy="366"/>
              </a:xfrm>
              <a:prstGeom prst="rect">
                <a:avLst/>
              </a:prstGeom>
              <a:noFill/>
              <a:ln w="9525">
                <a:noFill/>
                <a:miter lim="800000"/>
                <a:headEnd/>
                <a:tailEnd/>
              </a:ln>
            </p:spPr>
            <p:txBody>
              <a:bodyPr wrap="none">
                <a:spAutoFit/>
              </a:bodyPr>
              <a:lstStyle/>
              <a:p>
                <a:pPr algn="ctr">
                  <a:spcBef>
                    <a:spcPct val="0"/>
                  </a:spcBef>
                  <a:buClrTx/>
                  <a:buSzTx/>
                  <a:buFontTx/>
                  <a:buNone/>
                </a:pPr>
                <a:r>
                  <a:rPr lang="en-US" sz="1600"/>
                  <a:t>user</a:t>
                </a:r>
              </a:p>
              <a:p>
                <a:pPr algn="ctr">
                  <a:spcBef>
                    <a:spcPct val="0"/>
                  </a:spcBef>
                  <a:buClrTx/>
                  <a:buSzTx/>
                  <a:buFontTx/>
                  <a:buNone/>
                </a:pPr>
                <a:r>
                  <a:rPr lang="en-US" sz="1600"/>
                  <a:t>agent</a:t>
                </a:r>
                <a:endParaRPr lang="en-US" sz="2400"/>
              </a:p>
            </p:txBody>
          </p:sp>
        </p:grpSp>
      </p:grpSp>
      <p:grpSp>
        <p:nvGrpSpPr>
          <p:cNvPr id="200" name="Group 279"/>
          <p:cNvGrpSpPr>
            <a:grpSpLocks/>
          </p:cNvGrpSpPr>
          <p:nvPr/>
        </p:nvGrpSpPr>
        <p:grpSpPr bwMode="auto">
          <a:xfrm>
            <a:off x="9496046" y="1942164"/>
            <a:ext cx="1736725" cy="955675"/>
            <a:chOff x="4458" y="3335"/>
            <a:chExt cx="1094" cy="602"/>
          </a:xfrm>
        </p:grpSpPr>
        <p:sp>
          <p:nvSpPr>
            <p:cNvPr id="201" name="Text Box 263"/>
            <p:cNvSpPr txBox="1">
              <a:spLocks noChangeArrowheads="1"/>
            </p:cNvSpPr>
            <p:nvPr/>
          </p:nvSpPr>
          <p:spPr bwMode="auto">
            <a:xfrm>
              <a:off x="4680" y="3725"/>
              <a:ext cx="841" cy="212"/>
            </a:xfrm>
            <a:prstGeom prst="rect">
              <a:avLst/>
            </a:prstGeom>
            <a:noFill/>
            <a:ln w="9525">
              <a:noFill/>
              <a:miter lim="800000"/>
              <a:headEnd/>
              <a:tailEnd/>
            </a:ln>
          </p:spPr>
          <p:txBody>
            <a:bodyPr wrap="none">
              <a:spAutoFit/>
            </a:bodyPr>
            <a:lstStyle/>
            <a:p>
              <a:pPr algn="ctr">
                <a:spcBef>
                  <a:spcPct val="0"/>
                </a:spcBef>
                <a:buClrTx/>
                <a:buSzTx/>
                <a:buFontTx/>
                <a:buNone/>
              </a:pPr>
              <a:r>
                <a:rPr lang="en-US" sz="1600"/>
                <a:t>user mailbox</a:t>
              </a:r>
              <a:endParaRPr lang="en-US" sz="2400"/>
            </a:p>
          </p:txBody>
        </p:sp>
        <p:grpSp>
          <p:nvGrpSpPr>
            <p:cNvPr id="202" name="Group 278"/>
            <p:cNvGrpSpPr>
              <a:grpSpLocks/>
            </p:cNvGrpSpPr>
            <p:nvPr/>
          </p:nvGrpSpPr>
          <p:grpSpPr bwMode="auto">
            <a:xfrm>
              <a:off x="4458" y="3408"/>
              <a:ext cx="450" cy="120"/>
              <a:chOff x="4314" y="3444"/>
              <a:chExt cx="450" cy="120"/>
            </a:xfrm>
          </p:grpSpPr>
          <p:sp>
            <p:nvSpPr>
              <p:cNvPr id="205" name="Rectangle 264"/>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p>
                <a:endParaRPr lang="en-US" sz="2400"/>
              </a:p>
            </p:txBody>
          </p:sp>
          <p:sp>
            <p:nvSpPr>
              <p:cNvPr id="206" name="Line 265"/>
              <p:cNvSpPr>
                <a:spLocks noChangeShapeType="1"/>
              </p:cNvSpPr>
              <p:nvPr/>
            </p:nvSpPr>
            <p:spPr bwMode="auto">
              <a:xfrm>
                <a:off x="4363" y="3472"/>
                <a:ext cx="0" cy="72"/>
              </a:xfrm>
              <a:prstGeom prst="line">
                <a:avLst/>
              </a:prstGeom>
              <a:noFill/>
              <a:ln w="19050">
                <a:solidFill>
                  <a:schemeClr val="tx1"/>
                </a:solidFill>
                <a:round/>
                <a:headEnd/>
                <a:tailEnd/>
              </a:ln>
            </p:spPr>
            <p:txBody>
              <a:bodyPr wrap="none" anchor="ctr"/>
              <a:lstStyle/>
              <a:p>
                <a:endParaRPr lang="en-US"/>
              </a:p>
            </p:txBody>
          </p:sp>
          <p:sp>
            <p:nvSpPr>
              <p:cNvPr id="207" name="Line 266"/>
              <p:cNvSpPr>
                <a:spLocks noChangeShapeType="1"/>
              </p:cNvSpPr>
              <p:nvPr/>
            </p:nvSpPr>
            <p:spPr bwMode="auto">
              <a:xfrm flipH="1">
                <a:off x="4472" y="3471"/>
                <a:ext cx="6" cy="72"/>
              </a:xfrm>
              <a:prstGeom prst="line">
                <a:avLst/>
              </a:prstGeom>
              <a:noFill/>
              <a:ln w="19050">
                <a:solidFill>
                  <a:schemeClr val="tx1"/>
                </a:solidFill>
                <a:round/>
                <a:headEnd/>
                <a:tailEnd/>
              </a:ln>
            </p:spPr>
            <p:txBody>
              <a:bodyPr wrap="none" anchor="ctr"/>
              <a:lstStyle/>
              <a:p>
                <a:endParaRPr lang="en-US"/>
              </a:p>
            </p:txBody>
          </p:sp>
          <p:sp>
            <p:nvSpPr>
              <p:cNvPr id="208" name="Line 267"/>
              <p:cNvSpPr>
                <a:spLocks noChangeShapeType="1"/>
              </p:cNvSpPr>
              <p:nvPr/>
            </p:nvSpPr>
            <p:spPr bwMode="auto">
              <a:xfrm>
                <a:off x="4527" y="3473"/>
                <a:ext cx="0" cy="72"/>
              </a:xfrm>
              <a:prstGeom prst="line">
                <a:avLst/>
              </a:prstGeom>
              <a:noFill/>
              <a:ln w="19050">
                <a:solidFill>
                  <a:schemeClr val="tx1"/>
                </a:solidFill>
                <a:round/>
                <a:headEnd/>
                <a:tailEnd/>
              </a:ln>
            </p:spPr>
            <p:txBody>
              <a:bodyPr wrap="none" anchor="ctr"/>
              <a:lstStyle/>
              <a:p>
                <a:endParaRPr lang="en-US"/>
              </a:p>
            </p:txBody>
          </p:sp>
          <p:sp>
            <p:nvSpPr>
              <p:cNvPr id="209" name="Line 268"/>
              <p:cNvSpPr>
                <a:spLocks noChangeShapeType="1"/>
              </p:cNvSpPr>
              <p:nvPr/>
            </p:nvSpPr>
            <p:spPr bwMode="auto">
              <a:xfrm>
                <a:off x="4584" y="3471"/>
                <a:ext cx="0" cy="72"/>
              </a:xfrm>
              <a:prstGeom prst="line">
                <a:avLst/>
              </a:prstGeom>
              <a:noFill/>
              <a:ln w="19050">
                <a:solidFill>
                  <a:schemeClr val="tx1"/>
                </a:solidFill>
                <a:round/>
                <a:headEnd/>
                <a:tailEnd/>
              </a:ln>
            </p:spPr>
            <p:txBody>
              <a:bodyPr wrap="none" anchor="ctr"/>
              <a:lstStyle/>
              <a:p>
                <a:endParaRPr lang="en-US"/>
              </a:p>
            </p:txBody>
          </p:sp>
          <p:sp>
            <p:nvSpPr>
              <p:cNvPr id="210" name="Line 269"/>
              <p:cNvSpPr>
                <a:spLocks noChangeShapeType="1"/>
              </p:cNvSpPr>
              <p:nvPr/>
            </p:nvSpPr>
            <p:spPr bwMode="auto">
              <a:xfrm>
                <a:off x="4645" y="3471"/>
                <a:ext cx="0" cy="72"/>
              </a:xfrm>
              <a:prstGeom prst="line">
                <a:avLst/>
              </a:prstGeom>
              <a:noFill/>
              <a:ln w="19050">
                <a:solidFill>
                  <a:schemeClr val="tx1"/>
                </a:solidFill>
                <a:round/>
                <a:headEnd/>
                <a:tailEnd/>
              </a:ln>
            </p:spPr>
            <p:txBody>
              <a:bodyPr wrap="none" anchor="ctr"/>
              <a:lstStyle/>
              <a:p>
                <a:endParaRPr lang="en-US"/>
              </a:p>
            </p:txBody>
          </p:sp>
          <p:sp>
            <p:nvSpPr>
              <p:cNvPr id="211" name="Line 270"/>
              <p:cNvSpPr>
                <a:spLocks noChangeShapeType="1"/>
              </p:cNvSpPr>
              <p:nvPr/>
            </p:nvSpPr>
            <p:spPr bwMode="auto">
              <a:xfrm>
                <a:off x="4701" y="3471"/>
                <a:ext cx="0" cy="72"/>
              </a:xfrm>
              <a:prstGeom prst="line">
                <a:avLst/>
              </a:prstGeom>
              <a:noFill/>
              <a:ln w="19050">
                <a:solidFill>
                  <a:schemeClr val="tx1"/>
                </a:solidFill>
                <a:round/>
                <a:headEnd/>
                <a:tailEnd/>
              </a:ln>
            </p:spPr>
            <p:txBody>
              <a:bodyPr wrap="none" anchor="ctr"/>
              <a:lstStyle/>
              <a:p>
                <a:endParaRPr lang="en-US"/>
              </a:p>
            </p:txBody>
          </p:sp>
          <p:sp>
            <p:nvSpPr>
              <p:cNvPr id="212" name="Line 271"/>
              <p:cNvSpPr>
                <a:spLocks noChangeShapeType="1"/>
              </p:cNvSpPr>
              <p:nvPr/>
            </p:nvSpPr>
            <p:spPr bwMode="auto">
              <a:xfrm>
                <a:off x="4416" y="3472"/>
                <a:ext cx="0" cy="72"/>
              </a:xfrm>
              <a:prstGeom prst="line">
                <a:avLst/>
              </a:prstGeom>
              <a:noFill/>
              <a:ln w="19050">
                <a:solidFill>
                  <a:schemeClr val="tx1"/>
                </a:solidFill>
                <a:round/>
                <a:headEnd/>
                <a:tailEnd/>
              </a:ln>
            </p:spPr>
            <p:txBody>
              <a:bodyPr wrap="none" anchor="ctr"/>
              <a:lstStyle/>
              <a:p>
                <a:endParaRPr lang="en-US"/>
              </a:p>
            </p:txBody>
          </p:sp>
        </p:grpSp>
        <p:sp>
          <p:nvSpPr>
            <p:cNvPr id="203" name="Rectangle 272"/>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204" name="Text Box 277"/>
            <p:cNvSpPr txBox="1">
              <a:spLocks noChangeArrowheads="1"/>
            </p:cNvSpPr>
            <p:nvPr/>
          </p:nvSpPr>
          <p:spPr bwMode="auto">
            <a:xfrm>
              <a:off x="4526" y="3335"/>
              <a:ext cx="1026" cy="366"/>
            </a:xfrm>
            <a:prstGeom prst="rect">
              <a:avLst/>
            </a:prstGeom>
            <a:noFill/>
            <a:ln w="9525">
              <a:noFill/>
              <a:miter lim="800000"/>
              <a:headEnd/>
              <a:tailEnd/>
            </a:ln>
          </p:spPr>
          <p:txBody>
            <a:bodyPr wrap="none">
              <a:spAutoFit/>
            </a:bodyPr>
            <a:lstStyle/>
            <a:p>
              <a:pPr algn="r">
                <a:spcBef>
                  <a:spcPct val="0"/>
                </a:spcBef>
                <a:buClrTx/>
                <a:buSzTx/>
                <a:buFontTx/>
                <a:buNone/>
              </a:pPr>
              <a:r>
                <a:rPr lang="en-US" sz="1600" dirty="0"/>
                <a:t>outgoing </a:t>
              </a:r>
            </a:p>
            <a:p>
              <a:pPr algn="r">
                <a:spcBef>
                  <a:spcPct val="0"/>
                </a:spcBef>
                <a:buClrTx/>
                <a:buSzTx/>
                <a:buFontTx/>
                <a:buNone/>
              </a:pPr>
              <a:r>
                <a:rPr lang="en-US" sz="1600" dirty="0"/>
                <a:t>message queue</a:t>
              </a:r>
              <a:endParaRPr lang="en-US" sz="2400" dirty="0"/>
            </a:p>
          </p:txBody>
        </p:sp>
      </p:grpSp>
    </p:spTree>
    <p:extLst>
      <p:ext uri="{BB962C8B-B14F-4D97-AF65-F5344CB8AC3E}">
        <p14:creationId xmlns:p14="http://schemas.microsoft.com/office/powerpoint/2010/main" val="2416207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28339"/>
            <a:ext cx="9603275" cy="4638006"/>
          </a:xfrm>
        </p:spPr>
        <p:txBody>
          <a:bodyPr>
            <a:normAutofit fontScale="92500" lnSpcReduction="20000"/>
          </a:bodyPr>
          <a:lstStyle/>
          <a:p>
            <a:r>
              <a:rPr lang="en-US" dirty="0"/>
              <a:t>It has three major components: </a:t>
            </a:r>
          </a:p>
          <a:p>
            <a:pPr lvl="1"/>
            <a:r>
              <a:rPr lang="en-US" dirty="0"/>
              <a:t>user agents, </a:t>
            </a:r>
          </a:p>
          <a:p>
            <a:pPr lvl="1"/>
            <a:r>
              <a:rPr lang="en-US" dirty="0"/>
              <a:t>mail servers, and </a:t>
            </a:r>
          </a:p>
          <a:p>
            <a:pPr lvl="1"/>
            <a:r>
              <a:rPr lang="en-US" dirty="0"/>
              <a:t>the Simple Mail Transfer Protocol (SMTP).</a:t>
            </a:r>
          </a:p>
          <a:p>
            <a:r>
              <a:rPr lang="en-US" dirty="0"/>
              <a:t>User agents allow users to read, reply to, forward, save, and compose messages. </a:t>
            </a:r>
          </a:p>
          <a:p>
            <a:r>
              <a:rPr lang="en-US" dirty="0"/>
              <a:t>Examples of user agents for e-mail include Microsoft Outlook, Apple Mail, Web-based Gmail, the Gmail App running in a smartphone, and so on. </a:t>
            </a:r>
          </a:p>
          <a:p>
            <a:r>
              <a:rPr lang="en-US" dirty="0"/>
              <a:t>When Alice is finished composing her message, her user agent sends the message to her mail server, where the message is placed in the mail server’s outgoing message queue. </a:t>
            </a:r>
          </a:p>
          <a:p>
            <a:r>
              <a:rPr lang="en-US" dirty="0"/>
              <a:t>When Bob wants to read a message, his user agent retrieves the message from his mailbox in his mail</a:t>
            </a:r>
            <a:endParaRPr lang="en-IN" dirty="0"/>
          </a:p>
        </p:txBody>
      </p:sp>
    </p:spTree>
    <p:extLst>
      <p:ext uri="{BB962C8B-B14F-4D97-AF65-F5344CB8AC3E}">
        <p14:creationId xmlns:p14="http://schemas.microsoft.com/office/powerpoint/2010/main" val="27044572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161826"/>
            <a:ext cx="9603275" cy="4304519"/>
          </a:xfrm>
        </p:spPr>
        <p:txBody>
          <a:bodyPr>
            <a:normAutofit/>
          </a:bodyPr>
          <a:lstStyle/>
          <a:p>
            <a:r>
              <a:rPr lang="en-US" dirty="0"/>
              <a:t>SMTP is the principal application-layer protocol for Internet electronic mail. </a:t>
            </a:r>
          </a:p>
          <a:p>
            <a:r>
              <a:rPr lang="en-US" dirty="0"/>
              <a:t>As with most application-layer protocols, SMTP has two sides: a client side, which executes on the sender’s mail server, and a server side, which executes on the recipient’s mail server. </a:t>
            </a:r>
          </a:p>
          <a:p>
            <a:r>
              <a:rPr lang="en-US" dirty="0"/>
              <a:t>Both the client and server sides of SMTP run on every mail server.</a:t>
            </a:r>
          </a:p>
          <a:p>
            <a:r>
              <a:rPr lang="en-US" dirty="0"/>
              <a:t>When a mail server sends mail to other mail servers, it acts as an </a:t>
            </a:r>
            <a:r>
              <a:rPr lang="en-US" b="1" dirty="0"/>
              <a:t>SMTP client. </a:t>
            </a:r>
          </a:p>
          <a:p>
            <a:r>
              <a:rPr lang="en-US" dirty="0"/>
              <a:t>When a mail server receives mail from other mail servers, it acts as an </a:t>
            </a:r>
            <a:r>
              <a:rPr lang="en-US" b="1" dirty="0"/>
              <a:t>SMTP server.</a:t>
            </a:r>
            <a:endParaRPr lang="en-IN" b="1" dirty="0"/>
          </a:p>
        </p:txBody>
      </p:sp>
    </p:spTree>
    <p:extLst>
      <p:ext uri="{BB962C8B-B14F-4D97-AF65-F5344CB8AC3E}">
        <p14:creationId xmlns:p14="http://schemas.microsoft.com/office/powerpoint/2010/main" val="31532021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SMTP – Simple Mail Transfer Protocol</a:t>
            </a:r>
          </a:p>
        </p:txBody>
      </p:sp>
      <p:sp>
        <p:nvSpPr>
          <p:cNvPr id="3" name="Content Placeholder 2"/>
          <p:cNvSpPr>
            <a:spLocks noGrp="1"/>
          </p:cNvSpPr>
          <p:nvPr>
            <p:ph idx="1"/>
          </p:nvPr>
        </p:nvSpPr>
        <p:spPr>
          <a:xfrm>
            <a:off x="1130270" y="2002559"/>
            <a:ext cx="9603275" cy="3809667"/>
          </a:xfrm>
        </p:spPr>
        <p:txBody>
          <a:bodyPr/>
          <a:lstStyle/>
          <a:p>
            <a:r>
              <a:rPr lang="en-US" dirty="0"/>
              <a:t>SMTP transfers messages from senders’ mail servers to the recipients’ mail servers. </a:t>
            </a:r>
          </a:p>
          <a:p>
            <a:r>
              <a:rPr lang="en-US" dirty="0"/>
              <a:t>SMTP is much older than HTTP(</a:t>
            </a:r>
            <a:r>
              <a:rPr lang="en-US" dirty="0">
                <a:ea typeface="ＭＳ Ｐゴシック" pitchFamily="34" charset="-128"/>
              </a:rPr>
              <a:t>messages must be in 7-bit ASCII</a:t>
            </a:r>
            <a:r>
              <a:rPr lang="en-US" dirty="0"/>
              <a:t>).</a:t>
            </a:r>
          </a:p>
          <a:p>
            <a:r>
              <a:rPr lang="en-US" dirty="0"/>
              <a:t>SMTP doesn't normally use intermediate mail server.</a:t>
            </a:r>
          </a:p>
          <a:p>
            <a:r>
              <a:rPr lang="en-US" dirty="0"/>
              <a:t>Once the connection is established, the server and client perform some application layer handshaking.</a:t>
            </a:r>
            <a:endParaRPr lang="en-IN" dirty="0"/>
          </a:p>
        </p:txBody>
      </p:sp>
    </p:spTree>
    <p:extLst>
      <p:ext uri="{BB962C8B-B14F-4D97-AF65-F5344CB8AC3E}">
        <p14:creationId xmlns:p14="http://schemas.microsoft.com/office/powerpoint/2010/main" val="17806911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59395" name="Rectangle 8"/>
          <p:cNvSpPr>
            <a:spLocks noGrp="1" noChangeArrowheads="1"/>
          </p:cNvSpPr>
          <p:nvPr>
            <p:ph type="sldNum" sz="quarter" idx="12"/>
          </p:nvPr>
        </p:nvSpPr>
        <p:spPr>
          <a:noFill/>
        </p:spPr>
        <p:txBody>
          <a:bodyPr/>
          <a:lstStyle/>
          <a:p>
            <a:r>
              <a:rPr lang="en-US"/>
              <a:t>2-</a:t>
            </a:r>
            <a:fld id="{C784A4F1-B30A-4EA4-AFA3-1D6FC91FB2BB}" type="slidenum">
              <a:rPr lang="en-US" smtClean="0"/>
              <a:pPr/>
              <a:t>147</a:t>
            </a:fld>
            <a:endParaRPr lang="en-US"/>
          </a:p>
        </p:txBody>
      </p:sp>
      <p:grpSp>
        <p:nvGrpSpPr>
          <p:cNvPr id="2" name="Group 163"/>
          <p:cNvGrpSpPr>
            <a:grpSpLocks/>
          </p:cNvGrpSpPr>
          <p:nvPr/>
        </p:nvGrpSpPr>
        <p:grpSpPr bwMode="auto">
          <a:xfrm>
            <a:off x="2617790" y="4881563"/>
            <a:ext cx="962026" cy="1054100"/>
            <a:chOff x="3543" y="550"/>
            <a:chExt cx="606" cy="664"/>
          </a:xfrm>
        </p:grpSpPr>
        <p:grpSp>
          <p:nvGrpSpPr>
            <p:cNvPr id="3" name="Group 164"/>
            <p:cNvGrpSpPr>
              <a:grpSpLocks/>
            </p:cNvGrpSpPr>
            <p:nvPr/>
          </p:nvGrpSpPr>
          <p:grpSpPr bwMode="auto">
            <a:xfrm>
              <a:off x="3588" y="692"/>
              <a:ext cx="561" cy="522"/>
              <a:chOff x="-44" y="1473"/>
              <a:chExt cx="981" cy="1105"/>
            </a:xfrm>
          </p:grpSpPr>
          <p:pic>
            <p:nvPicPr>
              <p:cNvPr id="59521" name="Picture 165"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59522" name="Freeform 166"/>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59519"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59520" name="Text Box 116"/>
            <p:cNvSpPr txBox="1">
              <a:spLocks noChangeArrowheads="1"/>
            </p:cNvSpPr>
            <p:nvPr/>
          </p:nvSpPr>
          <p:spPr bwMode="auto">
            <a:xfrm>
              <a:off x="3543" y="550"/>
              <a:ext cx="497" cy="368"/>
            </a:xfrm>
            <a:prstGeom prst="rect">
              <a:avLst/>
            </a:prstGeom>
            <a:noFill/>
            <a:ln w="9525">
              <a:noFill/>
              <a:miter lim="800000"/>
              <a:headEnd/>
              <a:tailEnd/>
            </a:ln>
          </p:spPr>
          <p:txBody>
            <a:bodyPr wrap="none">
              <a:spAutoFit/>
            </a:bodyPr>
            <a:lstStyle/>
            <a:p>
              <a:pPr algn="ctr">
                <a:spcBef>
                  <a:spcPct val="0"/>
                </a:spcBef>
                <a:buClrTx/>
                <a:buSzTx/>
                <a:buFontTx/>
                <a:buNone/>
              </a:pPr>
              <a:r>
                <a:rPr lang="en-US" sz="1600"/>
                <a:t>user</a:t>
              </a:r>
            </a:p>
            <a:p>
              <a:pPr algn="ctr">
                <a:spcBef>
                  <a:spcPct val="0"/>
                </a:spcBef>
                <a:buClrTx/>
                <a:buSzTx/>
                <a:buFontTx/>
                <a:buNone/>
              </a:pPr>
              <a:r>
                <a:rPr lang="en-US" sz="1600"/>
                <a:t>agent</a:t>
              </a:r>
              <a:endParaRPr lang="en-US" sz="2400"/>
            </a:p>
          </p:txBody>
        </p:sp>
      </p:grpSp>
      <p:grpSp>
        <p:nvGrpSpPr>
          <p:cNvPr id="4" name="Group 130"/>
          <p:cNvGrpSpPr>
            <a:grpSpLocks/>
          </p:cNvGrpSpPr>
          <p:nvPr/>
        </p:nvGrpSpPr>
        <p:grpSpPr bwMode="auto">
          <a:xfrm>
            <a:off x="6376989" y="4613275"/>
            <a:ext cx="511175" cy="693738"/>
            <a:chOff x="4140" y="429"/>
            <a:chExt cx="1425" cy="2396"/>
          </a:xfrm>
        </p:grpSpPr>
        <p:sp>
          <p:nvSpPr>
            <p:cNvPr id="59486" name="Freeform 13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59487" name="Rectangle 132"/>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59488" name="Freeform 13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59489" name="Freeform 13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59490" name="Rectangle 135"/>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 name="Group 136"/>
            <p:cNvGrpSpPr>
              <a:grpSpLocks/>
            </p:cNvGrpSpPr>
            <p:nvPr/>
          </p:nvGrpSpPr>
          <p:grpSpPr bwMode="auto">
            <a:xfrm>
              <a:off x="4749" y="668"/>
              <a:ext cx="581" cy="145"/>
              <a:chOff x="614" y="2568"/>
              <a:chExt cx="725" cy="139"/>
            </a:xfrm>
          </p:grpSpPr>
          <p:sp>
            <p:nvSpPr>
              <p:cNvPr id="59516" name="AutoShape 137"/>
              <p:cNvSpPr>
                <a:spLocks noChangeArrowheads="1"/>
              </p:cNvSpPr>
              <p:nvPr/>
            </p:nvSpPr>
            <p:spPr bwMode="auto">
              <a:xfrm>
                <a:off x="616" y="2570"/>
                <a:ext cx="723"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59517" name="AutoShape 138"/>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59492" name="Rectangle 139"/>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6" name="Group 140"/>
            <p:cNvGrpSpPr>
              <a:grpSpLocks/>
            </p:cNvGrpSpPr>
            <p:nvPr/>
          </p:nvGrpSpPr>
          <p:grpSpPr bwMode="auto">
            <a:xfrm>
              <a:off x="4747" y="994"/>
              <a:ext cx="581" cy="134"/>
              <a:chOff x="614" y="2568"/>
              <a:chExt cx="725" cy="139"/>
            </a:xfrm>
          </p:grpSpPr>
          <p:sp>
            <p:nvSpPr>
              <p:cNvPr id="59514" name="AutoShape 141"/>
              <p:cNvSpPr>
                <a:spLocks noChangeArrowheads="1"/>
              </p:cNvSpPr>
              <p:nvPr/>
            </p:nvSpPr>
            <p:spPr bwMode="auto">
              <a:xfrm>
                <a:off x="613" y="2568"/>
                <a:ext cx="718"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59515" name="AutoShape 142"/>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59494" name="Rectangle 143"/>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9495" name="Rectangle 144"/>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7" name="Group 145"/>
            <p:cNvGrpSpPr>
              <a:grpSpLocks/>
            </p:cNvGrpSpPr>
            <p:nvPr/>
          </p:nvGrpSpPr>
          <p:grpSpPr bwMode="auto">
            <a:xfrm>
              <a:off x="4735" y="1627"/>
              <a:ext cx="582" cy="151"/>
              <a:chOff x="614" y="2568"/>
              <a:chExt cx="725" cy="139"/>
            </a:xfrm>
          </p:grpSpPr>
          <p:sp>
            <p:nvSpPr>
              <p:cNvPr id="59512" name="AutoShape 146"/>
              <p:cNvSpPr>
                <a:spLocks noChangeArrowheads="1"/>
              </p:cNvSpPr>
              <p:nvPr/>
            </p:nvSpPr>
            <p:spPr bwMode="auto">
              <a:xfrm>
                <a:off x="612" y="2581"/>
                <a:ext cx="728" cy="126"/>
              </a:xfrm>
              <a:prstGeom prst="roundRect">
                <a:avLst>
                  <a:gd name="adj" fmla="val 50000"/>
                </a:avLst>
              </a:prstGeom>
              <a:solidFill>
                <a:schemeClr val="tx1"/>
              </a:solidFill>
              <a:ln w="9525">
                <a:noFill/>
                <a:round/>
                <a:headEnd/>
                <a:tailEnd/>
              </a:ln>
            </p:spPr>
            <p:txBody>
              <a:bodyPr wrap="none" anchor="ctr"/>
              <a:lstStyle/>
              <a:p>
                <a:endParaRPr lang="en-US"/>
              </a:p>
            </p:txBody>
          </p:sp>
          <p:sp>
            <p:nvSpPr>
              <p:cNvPr id="59513" name="AutoShape 147"/>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59497" name="Freeform 14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8" name="Group 149"/>
            <p:cNvGrpSpPr>
              <a:grpSpLocks/>
            </p:cNvGrpSpPr>
            <p:nvPr/>
          </p:nvGrpSpPr>
          <p:grpSpPr bwMode="auto">
            <a:xfrm>
              <a:off x="4739" y="1327"/>
              <a:ext cx="582" cy="139"/>
              <a:chOff x="614" y="2568"/>
              <a:chExt cx="725" cy="139"/>
            </a:xfrm>
          </p:grpSpPr>
          <p:sp>
            <p:nvSpPr>
              <p:cNvPr id="59510" name="AutoShape 150"/>
              <p:cNvSpPr>
                <a:spLocks noChangeArrowheads="1"/>
              </p:cNvSpPr>
              <p:nvPr/>
            </p:nvSpPr>
            <p:spPr bwMode="auto">
              <a:xfrm>
                <a:off x="612" y="2569"/>
                <a:ext cx="728"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59511" name="AutoShape 151"/>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59499" name="Rectangle 152"/>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9500" name="Freeform 15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59501" name="Freeform 15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59502" name="Oval 155"/>
            <p:cNvSpPr>
              <a:spLocks noChangeArrowheads="1"/>
            </p:cNvSpPr>
            <p:nvPr/>
          </p:nvSpPr>
          <p:spPr bwMode="auto">
            <a:xfrm>
              <a:off x="5516" y="2611"/>
              <a:ext cx="49" cy="93"/>
            </a:xfrm>
            <a:prstGeom prst="ellipse">
              <a:avLst/>
            </a:prstGeom>
            <a:solidFill>
              <a:srgbClr val="333333"/>
            </a:solidFill>
            <a:ln w="9525">
              <a:noFill/>
              <a:round/>
              <a:headEnd/>
              <a:tailEnd/>
            </a:ln>
          </p:spPr>
          <p:txBody>
            <a:bodyPr wrap="none" anchor="ctr"/>
            <a:lstStyle/>
            <a:p>
              <a:endParaRPr lang="en-US"/>
            </a:p>
          </p:txBody>
        </p:sp>
        <p:sp>
          <p:nvSpPr>
            <p:cNvPr id="59503" name="Freeform 15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59504" name="AutoShape 157"/>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59505" name="AutoShape 158"/>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59506" name="Oval 159"/>
            <p:cNvSpPr>
              <a:spLocks noChangeArrowheads="1"/>
            </p:cNvSpPr>
            <p:nvPr/>
          </p:nvSpPr>
          <p:spPr bwMode="auto">
            <a:xfrm>
              <a:off x="4308" y="2381"/>
              <a:ext cx="159" cy="143"/>
            </a:xfrm>
            <a:prstGeom prst="ellipse">
              <a:avLst/>
            </a:prstGeom>
            <a:solidFill>
              <a:srgbClr val="33CC33"/>
            </a:solidFill>
            <a:ln w="9525">
              <a:noFill/>
              <a:round/>
              <a:headEnd/>
              <a:tailEnd/>
            </a:ln>
          </p:spPr>
          <p:txBody>
            <a:bodyPr wrap="none" anchor="ctr"/>
            <a:lstStyle/>
            <a:p>
              <a:endParaRPr lang="en-US"/>
            </a:p>
          </p:txBody>
        </p:sp>
        <p:sp>
          <p:nvSpPr>
            <p:cNvPr id="59507" name="Oval 160"/>
            <p:cNvSpPr>
              <a:spLocks noChangeArrowheads="1"/>
            </p:cNvSpPr>
            <p:nvPr/>
          </p:nvSpPr>
          <p:spPr bwMode="auto">
            <a:xfrm>
              <a:off x="4485" y="2386"/>
              <a:ext cx="159" cy="143"/>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59508" name="Oval 161"/>
            <p:cNvSpPr>
              <a:spLocks noChangeArrowheads="1"/>
            </p:cNvSpPr>
            <p:nvPr/>
          </p:nvSpPr>
          <p:spPr bwMode="auto">
            <a:xfrm>
              <a:off x="4662" y="2381"/>
              <a:ext cx="159" cy="143"/>
            </a:xfrm>
            <a:prstGeom prst="ellipse">
              <a:avLst/>
            </a:prstGeom>
            <a:solidFill>
              <a:srgbClr val="33CC33"/>
            </a:solidFill>
            <a:ln w="9525">
              <a:noFill/>
              <a:round/>
              <a:headEnd/>
              <a:tailEnd/>
            </a:ln>
          </p:spPr>
          <p:txBody>
            <a:bodyPr wrap="none" anchor="ctr"/>
            <a:lstStyle/>
            <a:p>
              <a:endParaRPr lang="en-US"/>
            </a:p>
          </p:txBody>
        </p:sp>
        <p:sp>
          <p:nvSpPr>
            <p:cNvPr id="59509" name="Rectangle 162"/>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9" name="Group 97"/>
          <p:cNvGrpSpPr>
            <a:grpSpLocks/>
          </p:cNvGrpSpPr>
          <p:nvPr/>
        </p:nvGrpSpPr>
        <p:grpSpPr bwMode="auto">
          <a:xfrm>
            <a:off x="4198939" y="4668839"/>
            <a:ext cx="511175" cy="693737"/>
            <a:chOff x="4140" y="429"/>
            <a:chExt cx="1425" cy="2396"/>
          </a:xfrm>
        </p:grpSpPr>
        <p:sp>
          <p:nvSpPr>
            <p:cNvPr id="59454" name="Freeform 98"/>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59455" name="Rectangle 99"/>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59456" name="Freeform 100"/>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59457" name="Freeform 101"/>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59458" name="Rectangle 102"/>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0" name="Group 103"/>
            <p:cNvGrpSpPr>
              <a:grpSpLocks/>
            </p:cNvGrpSpPr>
            <p:nvPr/>
          </p:nvGrpSpPr>
          <p:grpSpPr bwMode="auto">
            <a:xfrm>
              <a:off x="4749" y="668"/>
              <a:ext cx="581" cy="145"/>
              <a:chOff x="614" y="2568"/>
              <a:chExt cx="725" cy="139"/>
            </a:xfrm>
          </p:grpSpPr>
          <p:sp>
            <p:nvSpPr>
              <p:cNvPr id="59484" name="AutoShape 104"/>
              <p:cNvSpPr>
                <a:spLocks noChangeArrowheads="1"/>
              </p:cNvSpPr>
              <p:nvPr/>
            </p:nvSpPr>
            <p:spPr bwMode="auto">
              <a:xfrm>
                <a:off x="616" y="2570"/>
                <a:ext cx="723"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59485" name="AutoShape 105"/>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59460" name="Rectangle 106"/>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1" name="Group 107"/>
            <p:cNvGrpSpPr>
              <a:grpSpLocks/>
            </p:cNvGrpSpPr>
            <p:nvPr/>
          </p:nvGrpSpPr>
          <p:grpSpPr bwMode="auto">
            <a:xfrm>
              <a:off x="4747" y="994"/>
              <a:ext cx="581" cy="134"/>
              <a:chOff x="614" y="2568"/>
              <a:chExt cx="725" cy="139"/>
            </a:xfrm>
          </p:grpSpPr>
          <p:sp>
            <p:nvSpPr>
              <p:cNvPr id="59482" name="AutoShape 108"/>
              <p:cNvSpPr>
                <a:spLocks noChangeArrowheads="1"/>
              </p:cNvSpPr>
              <p:nvPr/>
            </p:nvSpPr>
            <p:spPr bwMode="auto">
              <a:xfrm>
                <a:off x="613" y="2568"/>
                <a:ext cx="718"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59483" name="AutoShape 109"/>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59462" name="Rectangle 110"/>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9463" name="Rectangle 111"/>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 name="Group 112"/>
            <p:cNvGrpSpPr>
              <a:grpSpLocks/>
            </p:cNvGrpSpPr>
            <p:nvPr/>
          </p:nvGrpSpPr>
          <p:grpSpPr bwMode="auto">
            <a:xfrm>
              <a:off x="4735" y="1627"/>
              <a:ext cx="582" cy="151"/>
              <a:chOff x="614" y="2568"/>
              <a:chExt cx="725" cy="139"/>
            </a:xfrm>
          </p:grpSpPr>
          <p:sp>
            <p:nvSpPr>
              <p:cNvPr id="59480" name="AutoShape 113"/>
              <p:cNvSpPr>
                <a:spLocks noChangeArrowheads="1"/>
              </p:cNvSpPr>
              <p:nvPr/>
            </p:nvSpPr>
            <p:spPr bwMode="auto">
              <a:xfrm>
                <a:off x="612" y="2581"/>
                <a:ext cx="728" cy="126"/>
              </a:xfrm>
              <a:prstGeom prst="roundRect">
                <a:avLst>
                  <a:gd name="adj" fmla="val 50000"/>
                </a:avLst>
              </a:prstGeom>
              <a:solidFill>
                <a:schemeClr val="tx1"/>
              </a:solidFill>
              <a:ln w="9525">
                <a:noFill/>
                <a:round/>
                <a:headEnd/>
                <a:tailEnd/>
              </a:ln>
            </p:spPr>
            <p:txBody>
              <a:bodyPr wrap="none" anchor="ctr"/>
              <a:lstStyle/>
              <a:p>
                <a:endParaRPr lang="en-US"/>
              </a:p>
            </p:txBody>
          </p:sp>
          <p:sp>
            <p:nvSpPr>
              <p:cNvPr id="59481" name="AutoShape 114"/>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59465" name="Freeform 115"/>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13" name="Group 116"/>
            <p:cNvGrpSpPr>
              <a:grpSpLocks/>
            </p:cNvGrpSpPr>
            <p:nvPr/>
          </p:nvGrpSpPr>
          <p:grpSpPr bwMode="auto">
            <a:xfrm>
              <a:off x="4739" y="1327"/>
              <a:ext cx="582" cy="139"/>
              <a:chOff x="614" y="2568"/>
              <a:chExt cx="725" cy="139"/>
            </a:xfrm>
          </p:grpSpPr>
          <p:sp>
            <p:nvSpPr>
              <p:cNvPr id="59478" name="AutoShape 117"/>
              <p:cNvSpPr>
                <a:spLocks noChangeArrowheads="1"/>
              </p:cNvSpPr>
              <p:nvPr/>
            </p:nvSpPr>
            <p:spPr bwMode="auto">
              <a:xfrm>
                <a:off x="612" y="2569"/>
                <a:ext cx="728"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59479" name="AutoShape 118"/>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59467" name="Rectangle 119"/>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9468" name="Freeform 120"/>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59469" name="Freeform 121"/>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59470" name="Oval 122"/>
            <p:cNvSpPr>
              <a:spLocks noChangeArrowheads="1"/>
            </p:cNvSpPr>
            <p:nvPr/>
          </p:nvSpPr>
          <p:spPr bwMode="auto">
            <a:xfrm>
              <a:off x="5516" y="2611"/>
              <a:ext cx="49" cy="93"/>
            </a:xfrm>
            <a:prstGeom prst="ellipse">
              <a:avLst/>
            </a:prstGeom>
            <a:solidFill>
              <a:srgbClr val="333333"/>
            </a:solidFill>
            <a:ln w="9525">
              <a:noFill/>
              <a:round/>
              <a:headEnd/>
              <a:tailEnd/>
            </a:ln>
          </p:spPr>
          <p:txBody>
            <a:bodyPr wrap="none" anchor="ctr"/>
            <a:lstStyle/>
            <a:p>
              <a:endParaRPr lang="en-US"/>
            </a:p>
          </p:txBody>
        </p:sp>
        <p:sp>
          <p:nvSpPr>
            <p:cNvPr id="59471" name="Freeform 123"/>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59472" name="AutoShape 124"/>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59473" name="AutoShape 125"/>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59474" name="Oval 126"/>
            <p:cNvSpPr>
              <a:spLocks noChangeArrowheads="1"/>
            </p:cNvSpPr>
            <p:nvPr/>
          </p:nvSpPr>
          <p:spPr bwMode="auto">
            <a:xfrm>
              <a:off x="4308" y="2381"/>
              <a:ext cx="159" cy="143"/>
            </a:xfrm>
            <a:prstGeom prst="ellipse">
              <a:avLst/>
            </a:prstGeom>
            <a:solidFill>
              <a:srgbClr val="33CC33"/>
            </a:solidFill>
            <a:ln w="9525">
              <a:noFill/>
              <a:round/>
              <a:headEnd/>
              <a:tailEnd/>
            </a:ln>
          </p:spPr>
          <p:txBody>
            <a:bodyPr wrap="none" anchor="ctr"/>
            <a:lstStyle/>
            <a:p>
              <a:endParaRPr lang="en-US"/>
            </a:p>
          </p:txBody>
        </p:sp>
        <p:sp>
          <p:nvSpPr>
            <p:cNvPr id="59475" name="Oval 127"/>
            <p:cNvSpPr>
              <a:spLocks noChangeArrowheads="1"/>
            </p:cNvSpPr>
            <p:nvPr/>
          </p:nvSpPr>
          <p:spPr bwMode="auto">
            <a:xfrm>
              <a:off x="4485" y="2386"/>
              <a:ext cx="159" cy="143"/>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59476" name="Oval 128"/>
            <p:cNvSpPr>
              <a:spLocks noChangeArrowheads="1"/>
            </p:cNvSpPr>
            <p:nvPr/>
          </p:nvSpPr>
          <p:spPr bwMode="auto">
            <a:xfrm>
              <a:off x="4662" y="2381"/>
              <a:ext cx="159" cy="143"/>
            </a:xfrm>
            <a:prstGeom prst="ellipse">
              <a:avLst/>
            </a:prstGeom>
            <a:solidFill>
              <a:srgbClr val="33CC33"/>
            </a:solidFill>
            <a:ln w="9525">
              <a:noFill/>
              <a:round/>
              <a:headEnd/>
              <a:tailEnd/>
            </a:ln>
          </p:spPr>
          <p:txBody>
            <a:bodyPr wrap="none" anchor="ctr"/>
            <a:lstStyle/>
            <a:p>
              <a:endParaRPr lang="en-US"/>
            </a:p>
          </p:txBody>
        </p:sp>
        <p:sp>
          <p:nvSpPr>
            <p:cNvPr id="59477" name="Rectangle 129"/>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59400" name="Rectangle 2"/>
          <p:cNvSpPr>
            <a:spLocks noGrp="1" noChangeArrowheads="1"/>
          </p:cNvSpPr>
          <p:nvPr>
            <p:ph type="title"/>
          </p:nvPr>
        </p:nvSpPr>
        <p:spPr>
          <a:xfrm>
            <a:off x="1103313" y="809588"/>
            <a:ext cx="9144000" cy="1143000"/>
          </a:xfrm>
        </p:spPr>
        <p:txBody>
          <a:bodyPr>
            <a:normAutofit/>
          </a:bodyPr>
          <a:lstStyle/>
          <a:p>
            <a:r>
              <a:rPr lang="en-US" sz="3600" dirty="0">
                <a:ea typeface="ＭＳ Ｐゴシック" pitchFamily="34" charset="-128"/>
              </a:rPr>
              <a:t>Scenario: Alice sends message to Bob</a:t>
            </a:r>
          </a:p>
        </p:txBody>
      </p:sp>
      <p:sp>
        <p:nvSpPr>
          <p:cNvPr id="59401" name="Rectangle 3"/>
          <p:cNvSpPr>
            <a:spLocks noGrp="1" noChangeArrowheads="1"/>
          </p:cNvSpPr>
          <p:nvPr>
            <p:ph type="body" sz="half" idx="1"/>
          </p:nvPr>
        </p:nvSpPr>
        <p:spPr>
          <a:xfrm>
            <a:off x="1787525" y="1382467"/>
            <a:ext cx="3810000" cy="3219450"/>
          </a:xfrm>
        </p:spPr>
        <p:txBody>
          <a:bodyPr>
            <a:normAutofit fontScale="92500" lnSpcReduction="20000"/>
          </a:bodyPr>
          <a:lstStyle/>
          <a:p>
            <a:pPr>
              <a:buFont typeface="Wingdings" pitchFamily="2" charset="2"/>
              <a:buNone/>
            </a:pPr>
            <a:r>
              <a:rPr lang="en-US" sz="2200" dirty="0">
                <a:ea typeface="ＭＳ Ｐゴシック" pitchFamily="34" charset="-128"/>
              </a:rPr>
              <a:t>1) Alice uses UA to compose message </a:t>
            </a:r>
            <a:r>
              <a:rPr lang="ja-JP" altLang="en-US" sz="2200" dirty="0">
                <a:ea typeface="ＭＳ Ｐゴシック" pitchFamily="34" charset="-128"/>
              </a:rPr>
              <a:t>“</a:t>
            </a:r>
            <a:r>
              <a:rPr lang="en-US" altLang="ja-JP" sz="2200" dirty="0">
                <a:ea typeface="ＭＳ Ｐゴシック" pitchFamily="34" charset="-128"/>
              </a:rPr>
              <a:t>to</a:t>
            </a:r>
            <a:r>
              <a:rPr lang="ja-JP" altLang="en-US" sz="2200" dirty="0">
                <a:ea typeface="ＭＳ Ｐゴシック" pitchFamily="34" charset="-128"/>
              </a:rPr>
              <a:t>”</a:t>
            </a:r>
            <a:r>
              <a:rPr lang="en-US" altLang="ja-JP" sz="2200" dirty="0">
                <a:ea typeface="ＭＳ Ｐゴシック" pitchFamily="34" charset="-128"/>
              </a:rPr>
              <a:t> </a:t>
            </a:r>
            <a:r>
              <a:rPr lang="en-US" altLang="ja-JP" sz="2200" dirty="0">
                <a:latin typeface="Courier New" pitchFamily="49" charset="0"/>
                <a:ea typeface="ＭＳ Ｐゴシック" pitchFamily="34" charset="-128"/>
              </a:rPr>
              <a:t>bob@someschool.edu</a:t>
            </a:r>
          </a:p>
          <a:p>
            <a:pPr>
              <a:buFont typeface="Wingdings" pitchFamily="2" charset="2"/>
              <a:buNone/>
            </a:pPr>
            <a:r>
              <a:rPr lang="en-US" sz="2200" dirty="0">
                <a:ea typeface="ＭＳ Ｐゴシック" pitchFamily="34" charset="-128"/>
              </a:rPr>
              <a:t>2) Alice</a:t>
            </a:r>
            <a:r>
              <a:rPr lang="ja-JP" altLang="en-US" sz="2200" dirty="0">
                <a:ea typeface="ＭＳ Ｐゴシック" pitchFamily="34" charset="-128"/>
              </a:rPr>
              <a:t>’</a:t>
            </a:r>
            <a:r>
              <a:rPr lang="en-US" altLang="ja-JP" sz="2200" dirty="0">
                <a:ea typeface="ＭＳ Ｐゴシック" pitchFamily="34" charset="-128"/>
              </a:rPr>
              <a:t>s UA sends message to her mail server; message placed in message queue</a:t>
            </a:r>
          </a:p>
          <a:p>
            <a:pPr>
              <a:buFont typeface="Wingdings" pitchFamily="2" charset="2"/>
              <a:buNone/>
            </a:pPr>
            <a:r>
              <a:rPr lang="en-US" sz="2200" dirty="0">
                <a:ea typeface="ＭＳ Ｐゴシック" pitchFamily="34" charset="-128"/>
              </a:rPr>
              <a:t>3) client side of SMTP opens TCP connection with Bob</a:t>
            </a:r>
            <a:r>
              <a:rPr lang="ja-JP" altLang="en-US" sz="2200" dirty="0">
                <a:ea typeface="ＭＳ Ｐゴシック" pitchFamily="34" charset="-128"/>
              </a:rPr>
              <a:t>’</a:t>
            </a:r>
            <a:r>
              <a:rPr lang="en-US" altLang="ja-JP" sz="2200" dirty="0">
                <a:ea typeface="ＭＳ Ｐゴシック" pitchFamily="34" charset="-128"/>
              </a:rPr>
              <a:t>s mail server</a:t>
            </a:r>
            <a:endParaRPr lang="en-US" sz="2200" dirty="0">
              <a:ea typeface="ＭＳ Ｐゴシック" pitchFamily="34" charset="-128"/>
            </a:endParaRPr>
          </a:p>
        </p:txBody>
      </p:sp>
      <p:sp>
        <p:nvSpPr>
          <p:cNvPr id="59402" name="Rectangle 4"/>
          <p:cNvSpPr>
            <a:spLocks noGrp="1" noChangeArrowheads="1"/>
          </p:cNvSpPr>
          <p:nvPr>
            <p:ph type="body" sz="half" idx="2"/>
          </p:nvPr>
        </p:nvSpPr>
        <p:spPr>
          <a:xfrm>
            <a:off x="6231024" y="1453945"/>
            <a:ext cx="3810000" cy="3268662"/>
          </a:xfrm>
        </p:spPr>
        <p:txBody>
          <a:bodyPr>
            <a:normAutofit fontScale="92500" lnSpcReduction="10000"/>
          </a:bodyPr>
          <a:lstStyle/>
          <a:p>
            <a:pPr>
              <a:buFont typeface="Wingdings" pitchFamily="2" charset="2"/>
              <a:buNone/>
            </a:pPr>
            <a:r>
              <a:rPr lang="en-US" sz="2200" dirty="0">
                <a:ea typeface="ＭＳ Ｐゴシック" pitchFamily="34" charset="-128"/>
              </a:rPr>
              <a:t>4) SMTP client sends Alice</a:t>
            </a:r>
            <a:r>
              <a:rPr lang="ja-JP" altLang="en-US" sz="2200" dirty="0">
                <a:ea typeface="ＭＳ Ｐゴシック" pitchFamily="34" charset="-128"/>
              </a:rPr>
              <a:t>’</a:t>
            </a:r>
            <a:r>
              <a:rPr lang="en-US" altLang="ja-JP" sz="2200" dirty="0">
                <a:ea typeface="ＭＳ Ｐゴシック" pitchFamily="34" charset="-128"/>
              </a:rPr>
              <a:t>s message over the TCP connection</a:t>
            </a:r>
          </a:p>
          <a:p>
            <a:pPr>
              <a:buFont typeface="Wingdings" pitchFamily="2" charset="2"/>
              <a:buNone/>
            </a:pPr>
            <a:r>
              <a:rPr lang="en-US" sz="2200" dirty="0">
                <a:ea typeface="ＭＳ Ｐゴシック" pitchFamily="34" charset="-128"/>
              </a:rPr>
              <a:t>5) Bob</a:t>
            </a:r>
            <a:r>
              <a:rPr lang="ja-JP" altLang="en-US" sz="2200" dirty="0">
                <a:ea typeface="ＭＳ Ｐゴシック" pitchFamily="34" charset="-128"/>
              </a:rPr>
              <a:t>’</a:t>
            </a:r>
            <a:r>
              <a:rPr lang="en-US" altLang="ja-JP" sz="2200" dirty="0">
                <a:ea typeface="ＭＳ Ｐゴシック" pitchFamily="34" charset="-128"/>
              </a:rPr>
              <a:t>s mail server places the message in Bob</a:t>
            </a:r>
            <a:r>
              <a:rPr lang="ja-JP" altLang="en-US" sz="2200" dirty="0">
                <a:ea typeface="ＭＳ Ｐゴシック" pitchFamily="34" charset="-128"/>
              </a:rPr>
              <a:t>’</a:t>
            </a:r>
            <a:r>
              <a:rPr lang="en-US" altLang="ja-JP" sz="2200" dirty="0">
                <a:ea typeface="ＭＳ Ｐゴシック" pitchFamily="34" charset="-128"/>
              </a:rPr>
              <a:t>s mailbox</a:t>
            </a:r>
          </a:p>
          <a:p>
            <a:pPr>
              <a:buFont typeface="Wingdings" pitchFamily="2" charset="2"/>
              <a:buNone/>
            </a:pPr>
            <a:r>
              <a:rPr lang="en-US" sz="2200" dirty="0">
                <a:ea typeface="ＭＳ Ｐゴシック" pitchFamily="34" charset="-128"/>
              </a:rPr>
              <a:t>6) Bob invokes his user agent to read message</a:t>
            </a:r>
          </a:p>
          <a:p>
            <a:pPr>
              <a:buFont typeface="Wingdings" pitchFamily="2" charset="2"/>
              <a:buNone/>
            </a:pPr>
            <a:endParaRPr lang="en-US" sz="2200" dirty="0">
              <a:ea typeface="ＭＳ Ｐゴシック" pitchFamily="34" charset="-128"/>
            </a:endParaRPr>
          </a:p>
        </p:txBody>
      </p:sp>
      <p:grpSp>
        <p:nvGrpSpPr>
          <p:cNvPr id="14" name="Group 20"/>
          <p:cNvGrpSpPr>
            <a:grpSpLocks/>
          </p:cNvGrpSpPr>
          <p:nvPr/>
        </p:nvGrpSpPr>
        <p:grpSpPr bwMode="auto">
          <a:xfrm>
            <a:off x="4332289" y="4956175"/>
            <a:ext cx="809625" cy="1049338"/>
            <a:chOff x="4296" y="2627"/>
            <a:chExt cx="510" cy="661"/>
          </a:xfrm>
        </p:grpSpPr>
        <p:sp>
          <p:nvSpPr>
            <p:cNvPr id="59439" name="Rectangle 2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59440" name="Text Box 22"/>
            <p:cNvSpPr txBox="1">
              <a:spLocks noChangeArrowheads="1"/>
            </p:cNvSpPr>
            <p:nvPr/>
          </p:nvSpPr>
          <p:spPr bwMode="auto">
            <a:xfrm>
              <a:off x="4298" y="2627"/>
              <a:ext cx="485" cy="368"/>
            </a:xfrm>
            <a:prstGeom prst="rect">
              <a:avLst/>
            </a:prstGeom>
            <a:noFill/>
            <a:ln w="9525">
              <a:noFill/>
              <a:miter lim="800000"/>
              <a:headEnd/>
              <a:tailEnd/>
            </a:ln>
          </p:spPr>
          <p:txBody>
            <a:bodyPr wrap="none">
              <a:spAutoFit/>
            </a:bodyPr>
            <a:lstStyle/>
            <a:p>
              <a:pPr algn="ctr">
                <a:spcBef>
                  <a:spcPct val="0"/>
                </a:spcBef>
                <a:buClrTx/>
                <a:buSzTx/>
                <a:buFontTx/>
                <a:buNone/>
              </a:pPr>
              <a:r>
                <a:rPr lang="en-US" sz="1600"/>
                <a:t>mail</a:t>
              </a:r>
            </a:p>
            <a:p>
              <a:pPr algn="ctr">
                <a:spcBef>
                  <a:spcPct val="0"/>
                </a:spcBef>
                <a:buClrTx/>
                <a:buSzTx/>
                <a:buFontTx/>
                <a:buNone/>
              </a:pPr>
              <a:r>
                <a:rPr lang="en-US" sz="1600"/>
                <a:t>server</a:t>
              </a:r>
              <a:endParaRPr lang="en-US" sz="2400"/>
            </a:p>
          </p:txBody>
        </p:sp>
        <p:sp>
          <p:nvSpPr>
            <p:cNvPr id="59441" name="Rectangle 2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en-US" sz="2400"/>
            </a:p>
          </p:txBody>
        </p:sp>
        <p:sp>
          <p:nvSpPr>
            <p:cNvPr id="59442" name="Line 24"/>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en-US"/>
            </a:p>
          </p:txBody>
        </p:sp>
        <p:sp>
          <p:nvSpPr>
            <p:cNvPr id="59443" name="Line 25"/>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en-US"/>
            </a:p>
          </p:txBody>
        </p:sp>
        <p:sp>
          <p:nvSpPr>
            <p:cNvPr id="59444" name="Line 26"/>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en-US"/>
            </a:p>
          </p:txBody>
        </p:sp>
        <p:sp>
          <p:nvSpPr>
            <p:cNvPr id="59445" name="Line 27"/>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en-US"/>
            </a:p>
          </p:txBody>
        </p:sp>
        <p:sp>
          <p:nvSpPr>
            <p:cNvPr id="59446" name="Line 28"/>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en-US"/>
            </a:p>
          </p:txBody>
        </p:sp>
        <p:sp>
          <p:nvSpPr>
            <p:cNvPr id="59447" name="Line 29"/>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en-US"/>
            </a:p>
          </p:txBody>
        </p:sp>
        <p:sp>
          <p:nvSpPr>
            <p:cNvPr id="59448" name="Line 30"/>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en-US"/>
            </a:p>
          </p:txBody>
        </p:sp>
        <p:sp>
          <p:nvSpPr>
            <p:cNvPr id="59449" name="Rectangle 3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59450" name="Rectangle 3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59451" name="Rectangle 3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59452" name="Rectangle 3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59453" name="Rectangle 3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grpSp>
      <p:pic>
        <p:nvPicPr>
          <p:cNvPr id="59404" name="Picture 36" descr="Alice"/>
          <p:cNvPicPr>
            <a:picLocks noChangeAspect="1" noChangeArrowheads="1"/>
          </p:cNvPicPr>
          <p:nvPr/>
        </p:nvPicPr>
        <p:blipFill>
          <a:blip r:embed="rId4"/>
          <a:srcRect/>
          <a:stretch>
            <a:fillRect/>
          </a:stretch>
        </p:blipFill>
        <p:spPr bwMode="auto">
          <a:xfrm>
            <a:off x="1927226" y="5121275"/>
            <a:ext cx="561975" cy="693738"/>
          </a:xfrm>
          <a:prstGeom prst="rect">
            <a:avLst/>
          </a:prstGeom>
          <a:noFill/>
          <a:ln w="9525">
            <a:noFill/>
            <a:miter lim="800000"/>
            <a:headEnd/>
            <a:tailEnd/>
          </a:ln>
        </p:spPr>
      </p:pic>
      <p:pic>
        <p:nvPicPr>
          <p:cNvPr id="59405" name="Picture 37" descr="Bob"/>
          <p:cNvPicPr>
            <a:picLocks noChangeAspect="1" noChangeArrowheads="1"/>
          </p:cNvPicPr>
          <p:nvPr/>
        </p:nvPicPr>
        <p:blipFill>
          <a:blip r:embed="rId5"/>
          <a:srcRect/>
          <a:stretch>
            <a:fillRect/>
          </a:stretch>
        </p:blipFill>
        <p:spPr bwMode="auto">
          <a:xfrm>
            <a:off x="9317039" y="5026026"/>
            <a:ext cx="676275" cy="690563"/>
          </a:xfrm>
          <a:prstGeom prst="rect">
            <a:avLst/>
          </a:prstGeom>
          <a:noFill/>
          <a:ln w="9525">
            <a:noFill/>
            <a:miter lim="800000"/>
            <a:headEnd/>
            <a:tailEnd/>
          </a:ln>
        </p:spPr>
      </p:pic>
      <p:grpSp>
        <p:nvGrpSpPr>
          <p:cNvPr id="15" name="Group 48"/>
          <p:cNvGrpSpPr>
            <a:grpSpLocks/>
          </p:cNvGrpSpPr>
          <p:nvPr/>
        </p:nvGrpSpPr>
        <p:grpSpPr bwMode="auto">
          <a:xfrm>
            <a:off x="6523039" y="4902200"/>
            <a:ext cx="809625" cy="1049338"/>
            <a:chOff x="4296" y="2627"/>
            <a:chExt cx="510" cy="661"/>
          </a:xfrm>
        </p:grpSpPr>
        <p:sp>
          <p:nvSpPr>
            <p:cNvPr id="59424" name="Rectangle 49"/>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59425" name="Text Box 50"/>
            <p:cNvSpPr txBox="1">
              <a:spLocks noChangeArrowheads="1"/>
            </p:cNvSpPr>
            <p:nvPr/>
          </p:nvSpPr>
          <p:spPr bwMode="auto">
            <a:xfrm>
              <a:off x="4298" y="2627"/>
              <a:ext cx="485" cy="368"/>
            </a:xfrm>
            <a:prstGeom prst="rect">
              <a:avLst/>
            </a:prstGeom>
            <a:noFill/>
            <a:ln w="9525">
              <a:noFill/>
              <a:miter lim="800000"/>
              <a:headEnd/>
              <a:tailEnd/>
            </a:ln>
          </p:spPr>
          <p:txBody>
            <a:bodyPr wrap="none">
              <a:spAutoFit/>
            </a:bodyPr>
            <a:lstStyle/>
            <a:p>
              <a:pPr algn="ctr">
                <a:spcBef>
                  <a:spcPct val="0"/>
                </a:spcBef>
                <a:buClrTx/>
                <a:buSzTx/>
                <a:buFontTx/>
                <a:buNone/>
              </a:pPr>
              <a:r>
                <a:rPr lang="en-US" sz="1600"/>
                <a:t>mail</a:t>
              </a:r>
            </a:p>
            <a:p>
              <a:pPr algn="ctr">
                <a:spcBef>
                  <a:spcPct val="0"/>
                </a:spcBef>
                <a:buClrTx/>
                <a:buSzTx/>
                <a:buFontTx/>
                <a:buNone/>
              </a:pPr>
              <a:r>
                <a:rPr lang="en-US" sz="1600"/>
                <a:t>server</a:t>
              </a:r>
              <a:endParaRPr lang="en-US" sz="2400"/>
            </a:p>
          </p:txBody>
        </p:sp>
        <p:sp>
          <p:nvSpPr>
            <p:cNvPr id="59426" name="Rectangle 51"/>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en-US" sz="2400"/>
            </a:p>
          </p:txBody>
        </p:sp>
        <p:sp>
          <p:nvSpPr>
            <p:cNvPr id="59427" name="Line 52"/>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en-US"/>
            </a:p>
          </p:txBody>
        </p:sp>
        <p:sp>
          <p:nvSpPr>
            <p:cNvPr id="59428" name="Line 53"/>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en-US"/>
            </a:p>
          </p:txBody>
        </p:sp>
        <p:sp>
          <p:nvSpPr>
            <p:cNvPr id="59429" name="Line 54"/>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en-US"/>
            </a:p>
          </p:txBody>
        </p:sp>
        <p:sp>
          <p:nvSpPr>
            <p:cNvPr id="59430" name="Line 55"/>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en-US"/>
            </a:p>
          </p:txBody>
        </p:sp>
        <p:sp>
          <p:nvSpPr>
            <p:cNvPr id="59431" name="Line 56"/>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en-US"/>
            </a:p>
          </p:txBody>
        </p:sp>
        <p:sp>
          <p:nvSpPr>
            <p:cNvPr id="59432" name="Line 57"/>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en-US"/>
            </a:p>
          </p:txBody>
        </p:sp>
        <p:sp>
          <p:nvSpPr>
            <p:cNvPr id="59433" name="Line 58"/>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en-US"/>
            </a:p>
          </p:txBody>
        </p:sp>
        <p:sp>
          <p:nvSpPr>
            <p:cNvPr id="59434" name="Rectangle 59"/>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59435" name="Rectangle 60"/>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59436" name="Rectangle 61"/>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59437" name="Rectangle 62"/>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sp>
          <p:nvSpPr>
            <p:cNvPr id="59438" name="Rectangle 63"/>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en-US" sz="2400"/>
            </a:p>
          </p:txBody>
        </p:sp>
      </p:grpSp>
      <p:sp>
        <p:nvSpPr>
          <p:cNvPr id="59407" name="Line 69"/>
          <p:cNvSpPr>
            <a:spLocks noChangeShapeType="1"/>
          </p:cNvSpPr>
          <p:nvPr/>
        </p:nvSpPr>
        <p:spPr bwMode="auto">
          <a:xfrm>
            <a:off x="3452814" y="5494338"/>
            <a:ext cx="892175" cy="146050"/>
          </a:xfrm>
          <a:prstGeom prst="line">
            <a:avLst/>
          </a:prstGeom>
          <a:noFill/>
          <a:ln w="12700">
            <a:solidFill>
              <a:schemeClr val="accent2"/>
            </a:solidFill>
            <a:round/>
            <a:headEnd/>
            <a:tailEnd type="triangle" w="med" len="med"/>
          </a:ln>
        </p:spPr>
        <p:txBody>
          <a:bodyPr wrap="none" anchor="ctr"/>
          <a:lstStyle/>
          <a:p>
            <a:endParaRPr lang="en-US"/>
          </a:p>
        </p:txBody>
      </p:sp>
      <p:sp>
        <p:nvSpPr>
          <p:cNvPr id="59408" name="Line 70"/>
          <p:cNvSpPr>
            <a:spLocks noChangeShapeType="1"/>
          </p:cNvSpPr>
          <p:nvPr/>
        </p:nvSpPr>
        <p:spPr bwMode="auto">
          <a:xfrm>
            <a:off x="5138739" y="5629276"/>
            <a:ext cx="1379537" cy="219075"/>
          </a:xfrm>
          <a:prstGeom prst="line">
            <a:avLst/>
          </a:prstGeom>
          <a:noFill/>
          <a:ln w="12700">
            <a:solidFill>
              <a:schemeClr val="accent2"/>
            </a:solidFill>
            <a:round/>
            <a:headEnd/>
            <a:tailEnd type="triangle" w="med" len="med"/>
          </a:ln>
        </p:spPr>
        <p:txBody>
          <a:bodyPr wrap="none" anchor="ctr"/>
          <a:lstStyle/>
          <a:p>
            <a:endParaRPr lang="en-US"/>
          </a:p>
        </p:txBody>
      </p:sp>
      <p:sp>
        <p:nvSpPr>
          <p:cNvPr id="59409" name="Line 71"/>
          <p:cNvSpPr>
            <a:spLocks noChangeShapeType="1"/>
          </p:cNvSpPr>
          <p:nvPr/>
        </p:nvSpPr>
        <p:spPr bwMode="auto">
          <a:xfrm flipV="1">
            <a:off x="7369176" y="5408614"/>
            <a:ext cx="1027113" cy="427037"/>
          </a:xfrm>
          <a:prstGeom prst="line">
            <a:avLst/>
          </a:prstGeom>
          <a:noFill/>
          <a:ln w="12700">
            <a:solidFill>
              <a:schemeClr val="accent2"/>
            </a:solidFill>
            <a:round/>
            <a:headEnd/>
            <a:tailEnd type="triangle" w="med" len="med"/>
          </a:ln>
        </p:spPr>
        <p:txBody>
          <a:bodyPr wrap="none" anchor="ctr"/>
          <a:lstStyle/>
          <a:p>
            <a:endParaRPr lang="en-US"/>
          </a:p>
        </p:txBody>
      </p:sp>
      <p:sp>
        <p:nvSpPr>
          <p:cNvPr id="59410" name="Oval 72"/>
          <p:cNvSpPr>
            <a:spLocks noChangeArrowheads="1"/>
          </p:cNvSpPr>
          <p:nvPr/>
        </p:nvSpPr>
        <p:spPr bwMode="auto">
          <a:xfrm>
            <a:off x="2582863" y="4943476"/>
            <a:ext cx="292100" cy="244475"/>
          </a:xfrm>
          <a:prstGeom prst="ellipse">
            <a:avLst/>
          </a:prstGeom>
          <a:solidFill>
            <a:schemeClr val="bg1"/>
          </a:solidFill>
          <a:ln w="12700">
            <a:solidFill>
              <a:schemeClr val="accent2"/>
            </a:solidFill>
            <a:round/>
            <a:headEnd/>
            <a:tailEnd/>
          </a:ln>
        </p:spPr>
        <p:txBody>
          <a:bodyPr wrap="none" anchor="ctr"/>
          <a:lstStyle/>
          <a:p>
            <a:pPr algn="ctr"/>
            <a:r>
              <a:rPr lang="en-US" sz="1600"/>
              <a:t>1</a:t>
            </a:r>
            <a:endParaRPr lang="en-US" sz="2400"/>
          </a:p>
        </p:txBody>
      </p:sp>
      <p:sp>
        <p:nvSpPr>
          <p:cNvPr id="59411" name="Oval 74"/>
          <p:cNvSpPr>
            <a:spLocks noChangeArrowheads="1"/>
          </p:cNvSpPr>
          <p:nvPr/>
        </p:nvSpPr>
        <p:spPr bwMode="auto">
          <a:xfrm>
            <a:off x="3692525" y="5438776"/>
            <a:ext cx="292100" cy="244475"/>
          </a:xfrm>
          <a:prstGeom prst="ellipse">
            <a:avLst/>
          </a:prstGeom>
          <a:solidFill>
            <a:schemeClr val="bg1"/>
          </a:solidFill>
          <a:ln w="12700">
            <a:solidFill>
              <a:schemeClr val="accent2"/>
            </a:solidFill>
            <a:round/>
            <a:headEnd/>
            <a:tailEnd/>
          </a:ln>
        </p:spPr>
        <p:txBody>
          <a:bodyPr wrap="none" anchor="ctr"/>
          <a:lstStyle/>
          <a:p>
            <a:pPr algn="ctr"/>
            <a:r>
              <a:rPr lang="en-US" sz="1600"/>
              <a:t>2</a:t>
            </a:r>
            <a:endParaRPr lang="en-US" sz="2400"/>
          </a:p>
        </p:txBody>
      </p:sp>
      <p:sp>
        <p:nvSpPr>
          <p:cNvPr id="59412" name="Oval 75"/>
          <p:cNvSpPr>
            <a:spLocks noChangeArrowheads="1"/>
          </p:cNvSpPr>
          <p:nvPr/>
        </p:nvSpPr>
        <p:spPr bwMode="auto">
          <a:xfrm>
            <a:off x="4564063" y="5518151"/>
            <a:ext cx="292100" cy="244475"/>
          </a:xfrm>
          <a:prstGeom prst="ellipse">
            <a:avLst/>
          </a:prstGeom>
          <a:solidFill>
            <a:schemeClr val="bg1"/>
          </a:solidFill>
          <a:ln w="12700">
            <a:solidFill>
              <a:schemeClr val="accent2"/>
            </a:solidFill>
            <a:round/>
            <a:headEnd/>
            <a:tailEnd/>
          </a:ln>
        </p:spPr>
        <p:txBody>
          <a:bodyPr wrap="none" anchor="ctr"/>
          <a:lstStyle/>
          <a:p>
            <a:pPr algn="ctr"/>
            <a:r>
              <a:rPr lang="en-US" sz="1600"/>
              <a:t>3</a:t>
            </a:r>
            <a:endParaRPr lang="en-US" sz="2400"/>
          </a:p>
        </p:txBody>
      </p:sp>
      <p:sp>
        <p:nvSpPr>
          <p:cNvPr id="59413" name="Oval 76"/>
          <p:cNvSpPr>
            <a:spLocks noChangeArrowheads="1"/>
          </p:cNvSpPr>
          <p:nvPr/>
        </p:nvSpPr>
        <p:spPr bwMode="auto">
          <a:xfrm>
            <a:off x="5675313" y="5603876"/>
            <a:ext cx="292100" cy="244475"/>
          </a:xfrm>
          <a:prstGeom prst="ellipse">
            <a:avLst/>
          </a:prstGeom>
          <a:solidFill>
            <a:schemeClr val="bg1"/>
          </a:solidFill>
          <a:ln w="12700">
            <a:solidFill>
              <a:schemeClr val="accent2"/>
            </a:solidFill>
            <a:round/>
            <a:headEnd/>
            <a:tailEnd/>
          </a:ln>
        </p:spPr>
        <p:txBody>
          <a:bodyPr wrap="none" anchor="ctr"/>
          <a:lstStyle/>
          <a:p>
            <a:pPr algn="ctr"/>
            <a:r>
              <a:rPr lang="en-US" sz="1600"/>
              <a:t>4</a:t>
            </a:r>
            <a:endParaRPr lang="en-US" sz="2400"/>
          </a:p>
        </p:txBody>
      </p:sp>
      <p:sp>
        <p:nvSpPr>
          <p:cNvPr id="59414" name="Oval 77"/>
          <p:cNvSpPr>
            <a:spLocks noChangeArrowheads="1"/>
          </p:cNvSpPr>
          <p:nvPr/>
        </p:nvSpPr>
        <p:spPr bwMode="auto">
          <a:xfrm>
            <a:off x="6780213" y="5935664"/>
            <a:ext cx="292100" cy="244475"/>
          </a:xfrm>
          <a:prstGeom prst="ellipse">
            <a:avLst/>
          </a:prstGeom>
          <a:solidFill>
            <a:schemeClr val="bg1"/>
          </a:solidFill>
          <a:ln w="12700">
            <a:solidFill>
              <a:schemeClr val="accent2"/>
            </a:solidFill>
            <a:round/>
            <a:headEnd/>
            <a:tailEnd/>
          </a:ln>
        </p:spPr>
        <p:txBody>
          <a:bodyPr wrap="none" anchor="ctr"/>
          <a:lstStyle/>
          <a:p>
            <a:pPr algn="ctr"/>
            <a:r>
              <a:rPr lang="en-US" sz="1600"/>
              <a:t>5</a:t>
            </a:r>
            <a:endParaRPr lang="en-US" sz="2400"/>
          </a:p>
        </p:txBody>
      </p:sp>
      <p:sp>
        <p:nvSpPr>
          <p:cNvPr id="59415" name="Oval 78"/>
          <p:cNvSpPr>
            <a:spLocks noChangeArrowheads="1"/>
          </p:cNvSpPr>
          <p:nvPr/>
        </p:nvSpPr>
        <p:spPr bwMode="auto">
          <a:xfrm>
            <a:off x="7702550" y="5505451"/>
            <a:ext cx="292100" cy="244475"/>
          </a:xfrm>
          <a:prstGeom prst="ellipse">
            <a:avLst/>
          </a:prstGeom>
          <a:solidFill>
            <a:schemeClr val="bg1"/>
          </a:solidFill>
          <a:ln w="12700">
            <a:solidFill>
              <a:schemeClr val="accent2"/>
            </a:solidFill>
            <a:round/>
            <a:headEnd/>
            <a:tailEnd/>
          </a:ln>
        </p:spPr>
        <p:txBody>
          <a:bodyPr wrap="none" anchor="ctr"/>
          <a:lstStyle/>
          <a:p>
            <a:pPr algn="ctr"/>
            <a:r>
              <a:rPr lang="en-US" sz="1600"/>
              <a:t>6</a:t>
            </a:r>
            <a:endParaRPr lang="en-US" sz="2400"/>
          </a:p>
        </p:txBody>
      </p:sp>
      <p:sp>
        <p:nvSpPr>
          <p:cNvPr id="59416" name="Text Box 95"/>
          <p:cNvSpPr txBox="1">
            <a:spLocks noChangeArrowheads="1"/>
          </p:cNvSpPr>
          <p:nvPr/>
        </p:nvSpPr>
        <p:spPr bwMode="auto">
          <a:xfrm>
            <a:off x="3848101" y="6069013"/>
            <a:ext cx="1931939" cy="338554"/>
          </a:xfrm>
          <a:prstGeom prst="rect">
            <a:avLst/>
          </a:prstGeom>
          <a:noFill/>
          <a:ln w="9525">
            <a:noFill/>
            <a:miter lim="800000"/>
            <a:headEnd/>
            <a:tailEnd/>
          </a:ln>
        </p:spPr>
        <p:txBody>
          <a:bodyPr wrap="none">
            <a:spAutoFit/>
          </a:bodyPr>
          <a:lstStyle/>
          <a:p>
            <a:pPr marL="342900" indent="-342900"/>
            <a:r>
              <a:rPr lang="en-US" sz="1600"/>
              <a:t>Alice</a:t>
            </a:r>
            <a:r>
              <a:rPr lang="ja-JP" altLang="en-US" sz="1600"/>
              <a:t>’</a:t>
            </a:r>
            <a:r>
              <a:rPr lang="en-US" altLang="ja-JP" sz="1600"/>
              <a:t>s mail server</a:t>
            </a:r>
            <a:endParaRPr lang="en-US" sz="1600"/>
          </a:p>
        </p:txBody>
      </p:sp>
      <p:sp>
        <p:nvSpPr>
          <p:cNvPr id="59417" name="Text Box 96"/>
          <p:cNvSpPr txBox="1">
            <a:spLocks noChangeArrowheads="1"/>
          </p:cNvSpPr>
          <p:nvPr/>
        </p:nvSpPr>
        <p:spPr bwMode="auto">
          <a:xfrm>
            <a:off x="6122989" y="6132513"/>
            <a:ext cx="1822935" cy="338554"/>
          </a:xfrm>
          <a:prstGeom prst="rect">
            <a:avLst/>
          </a:prstGeom>
          <a:noFill/>
          <a:ln w="9525">
            <a:noFill/>
            <a:miter lim="800000"/>
            <a:headEnd/>
            <a:tailEnd/>
          </a:ln>
        </p:spPr>
        <p:txBody>
          <a:bodyPr wrap="none">
            <a:spAutoFit/>
          </a:bodyPr>
          <a:lstStyle/>
          <a:p>
            <a:pPr marL="342900" indent="-342900"/>
            <a:r>
              <a:rPr lang="en-US" sz="1600"/>
              <a:t>Bob</a:t>
            </a:r>
            <a:r>
              <a:rPr lang="ja-JP" altLang="en-US" sz="1600"/>
              <a:t>’</a:t>
            </a:r>
            <a:r>
              <a:rPr lang="en-US" altLang="ja-JP" sz="1600"/>
              <a:t>s mail server</a:t>
            </a:r>
            <a:endParaRPr lang="en-US" sz="1600"/>
          </a:p>
        </p:txBody>
      </p:sp>
      <p:grpSp>
        <p:nvGrpSpPr>
          <p:cNvPr id="16" name="Group 169"/>
          <p:cNvGrpSpPr>
            <a:grpSpLocks/>
          </p:cNvGrpSpPr>
          <p:nvPr/>
        </p:nvGrpSpPr>
        <p:grpSpPr bwMode="auto">
          <a:xfrm>
            <a:off x="8147048" y="4808538"/>
            <a:ext cx="962024" cy="1054100"/>
            <a:chOff x="3543" y="550"/>
            <a:chExt cx="606" cy="664"/>
          </a:xfrm>
        </p:grpSpPr>
        <p:grpSp>
          <p:nvGrpSpPr>
            <p:cNvPr id="17" name="Group 170"/>
            <p:cNvGrpSpPr>
              <a:grpSpLocks/>
            </p:cNvGrpSpPr>
            <p:nvPr/>
          </p:nvGrpSpPr>
          <p:grpSpPr bwMode="auto">
            <a:xfrm>
              <a:off x="3588" y="692"/>
              <a:ext cx="561" cy="522"/>
              <a:chOff x="-44" y="1473"/>
              <a:chExt cx="981" cy="1105"/>
            </a:xfrm>
          </p:grpSpPr>
          <p:pic>
            <p:nvPicPr>
              <p:cNvPr id="59422" name="Picture 17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59423" name="Freeform 172"/>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59420"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59421" name="Text Box 116"/>
            <p:cNvSpPr txBox="1">
              <a:spLocks noChangeArrowheads="1"/>
            </p:cNvSpPr>
            <p:nvPr/>
          </p:nvSpPr>
          <p:spPr bwMode="auto">
            <a:xfrm>
              <a:off x="3543" y="550"/>
              <a:ext cx="497" cy="368"/>
            </a:xfrm>
            <a:prstGeom prst="rect">
              <a:avLst/>
            </a:prstGeom>
            <a:noFill/>
            <a:ln w="9525">
              <a:noFill/>
              <a:miter lim="800000"/>
              <a:headEnd/>
              <a:tailEnd/>
            </a:ln>
          </p:spPr>
          <p:txBody>
            <a:bodyPr wrap="none">
              <a:spAutoFit/>
            </a:bodyPr>
            <a:lstStyle/>
            <a:p>
              <a:pPr algn="ctr">
                <a:spcBef>
                  <a:spcPct val="0"/>
                </a:spcBef>
                <a:buClrTx/>
                <a:buSzTx/>
                <a:buFontTx/>
                <a:buNone/>
              </a:pPr>
              <a:r>
                <a:rPr lang="en-US" sz="1600"/>
                <a:t>user</a:t>
              </a:r>
            </a:p>
            <a:p>
              <a:pPr algn="ctr">
                <a:spcBef>
                  <a:spcPct val="0"/>
                </a:spcBef>
                <a:buClrTx/>
                <a:buSzTx/>
                <a:buFontTx/>
                <a:buNone/>
              </a:pPr>
              <a:r>
                <a:rPr lang="en-US" sz="1600"/>
                <a:t>agent</a:t>
              </a:r>
              <a:endParaRPr lang="en-US" sz="2400"/>
            </a:p>
          </p:txBody>
        </p:sp>
      </p:grpSp>
    </p:spTree>
    <p:extLst>
      <p:ext uri="{BB962C8B-B14F-4D97-AF65-F5344CB8AC3E}">
        <p14:creationId xmlns:p14="http://schemas.microsoft.com/office/powerpoint/2010/main" val="387830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60421" name="Rectangle 2"/>
          <p:cNvSpPr>
            <a:spLocks noGrp="1" noChangeArrowheads="1"/>
          </p:cNvSpPr>
          <p:nvPr>
            <p:ph type="title"/>
          </p:nvPr>
        </p:nvSpPr>
        <p:spPr>
          <a:xfrm>
            <a:off x="1130270" y="882128"/>
            <a:ext cx="7772400" cy="903287"/>
          </a:xfrm>
        </p:spPr>
        <p:txBody>
          <a:bodyPr/>
          <a:lstStyle/>
          <a:p>
            <a:r>
              <a:rPr lang="en-US" sz="4000" dirty="0">
                <a:ea typeface="ＭＳ Ｐゴシック" pitchFamily="34" charset="-128"/>
              </a:rPr>
              <a:t>Sample SMTP interaction</a:t>
            </a:r>
            <a:endParaRPr lang="en-US" dirty="0">
              <a:ea typeface="ＭＳ Ｐゴシック" pitchFamily="34" charset="-128"/>
            </a:endParaRPr>
          </a:p>
        </p:txBody>
      </p:sp>
      <p:sp>
        <p:nvSpPr>
          <p:cNvPr id="60422" name="Rectangle 3"/>
          <p:cNvSpPr>
            <a:spLocks noChangeArrowheads="1"/>
          </p:cNvSpPr>
          <p:nvPr/>
        </p:nvSpPr>
        <p:spPr bwMode="auto">
          <a:xfrm>
            <a:off x="653192" y="1635790"/>
            <a:ext cx="7894460" cy="4247317"/>
          </a:xfrm>
          <a:prstGeom prst="rect">
            <a:avLst/>
          </a:prstGeom>
          <a:noFill/>
          <a:ln w="9525">
            <a:noFill/>
            <a:miter lim="800000"/>
            <a:headEnd/>
            <a:tailEnd/>
          </a:ln>
        </p:spPr>
        <p:txBody>
          <a:bodyPr wrap="square">
            <a:spAutoFit/>
          </a:bodyPr>
          <a:lstStyle/>
          <a:p>
            <a:pPr>
              <a:spcBef>
                <a:spcPct val="0"/>
              </a:spcBef>
              <a:buClrTx/>
              <a:buSzTx/>
              <a:buFontTx/>
              <a:buNone/>
            </a:pPr>
            <a:r>
              <a:rPr lang="en-US" b="1" dirty="0">
                <a:latin typeface="Courier New" pitchFamily="49" charset="0"/>
              </a:rPr>
              <a:t>     S: 220 hamburger.edu </a:t>
            </a:r>
          </a:p>
          <a:p>
            <a:pPr>
              <a:spcBef>
                <a:spcPct val="0"/>
              </a:spcBef>
              <a:buClrTx/>
              <a:buSzTx/>
              <a:buFontTx/>
              <a:buNone/>
            </a:pPr>
            <a:r>
              <a:rPr lang="en-US" b="1" dirty="0">
                <a:latin typeface="Courier New" pitchFamily="49" charset="0"/>
              </a:rPr>
              <a:t>     C: HELO crepes.fr </a:t>
            </a:r>
          </a:p>
          <a:p>
            <a:pPr>
              <a:spcBef>
                <a:spcPct val="0"/>
              </a:spcBef>
              <a:buClrTx/>
              <a:buSzTx/>
              <a:buFontTx/>
              <a:buNone/>
            </a:pPr>
            <a:r>
              <a:rPr lang="en-US" b="1" dirty="0">
                <a:latin typeface="Courier New" pitchFamily="49" charset="0"/>
              </a:rPr>
              <a:t>     S: 250  Hello crepes.fr, pleased to meet you </a:t>
            </a:r>
          </a:p>
          <a:p>
            <a:pPr>
              <a:spcBef>
                <a:spcPct val="0"/>
              </a:spcBef>
              <a:buClrTx/>
              <a:buSzTx/>
              <a:buFontTx/>
              <a:buNone/>
            </a:pPr>
            <a:r>
              <a:rPr lang="en-US" b="1" dirty="0">
                <a:latin typeface="Courier New" pitchFamily="49" charset="0"/>
              </a:rPr>
              <a:t>     C: MAIL FROM: &lt;alice@crepes.fr&gt; </a:t>
            </a:r>
          </a:p>
          <a:p>
            <a:pPr>
              <a:spcBef>
                <a:spcPct val="0"/>
              </a:spcBef>
              <a:buClrTx/>
              <a:buSzTx/>
              <a:buFontTx/>
              <a:buNone/>
            </a:pPr>
            <a:r>
              <a:rPr lang="en-US" b="1" dirty="0">
                <a:latin typeface="Courier New" pitchFamily="49" charset="0"/>
              </a:rPr>
              <a:t>     S: 250 alice@crepes.fr... Sender ok </a:t>
            </a:r>
          </a:p>
          <a:p>
            <a:pPr>
              <a:spcBef>
                <a:spcPct val="0"/>
              </a:spcBef>
              <a:buClrTx/>
              <a:buSzTx/>
              <a:buFontTx/>
              <a:buNone/>
            </a:pPr>
            <a:r>
              <a:rPr lang="en-US" b="1" dirty="0">
                <a:latin typeface="Courier New" pitchFamily="49" charset="0"/>
              </a:rPr>
              <a:t>     C: RCPT TO: &lt;bob@hamburger.edu&gt; </a:t>
            </a:r>
          </a:p>
          <a:p>
            <a:pPr>
              <a:spcBef>
                <a:spcPct val="0"/>
              </a:spcBef>
              <a:buClrTx/>
              <a:buSzTx/>
              <a:buFontTx/>
              <a:buNone/>
            </a:pPr>
            <a:r>
              <a:rPr lang="en-US" b="1" dirty="0">
                <a:latin typeface="Courier New" pitchFamily="49" charset="0"/>
              </a:rPr>
              <a:t>     S: 250... Recipient ok </a:t>
            </a:r>
          </a:p>
          <a:p>
            <a:pPr>
              <a:spcBef>
                <a:spcPct val="0"/>
              </a:spcBef>
              <a:buClrTx/>
              <a:buSzTx/>
              <a:buFontTx/>
              <a:buNone/>
            </a:pPr>
            <a:r>
              <a:rPr lang="en-US" b="1" dirty="0">
                <a:latin typeface="Courier New" pitchFamily="49" charset="0"/>
              </a:rPr>
              <a:t>     C: DATA bob@hamburger.edu </a:t>
            </a:r>
          </a:p>
          <a:p>
            <a:pPr>
              <a:spcBef>
                <a:spcPct val="0"/>
              </a:spcBef>
              <a:buClrTx/>
              <a:buSzTx/>
              <a:buFontTx/>
              <a:buNone/>
            </a:pPr>
            <a:r>
              <a:rPr lang="en-US" b="1" dirty="0">
                <a:latin typeface="Courier New" pitchFamily="49" charset="0"/>
              </a:rPr>
              <a:t>     S: 354 Enter mail, end with "." on a line by itself </a:t>
            </a:r>
          </a:p>
          <a:p>
            <a:pPr>
              <a:spcBef>
                <a:spcPct val="0"/>
              </a:spcBef>
              <a:buClrTx/>
              <a:buSzTx/>
              <a:buFontTx/>
              <a:buNone/>
            </a:pPr>
            <a:r>
              <a:rPr lang="en-US" b="1" dirty="0">
                <a:latin typeface="Courier New" pitchFamily="49" charset="0"/>
              </a:rPr>
              <a:t>     C: Do you like ketchup? </a:t>
            </a:r>
          </a:p>
          <a:p>
            <a:pPr>
              <a:spcBef>
                <a:spcPct val="0"/>
              </a:spcBef>
              <a:buClrTx/>
              <a:buSzTx/>
              <a:buFontTx/>
              <a:buNone/>
            </a:pPr>
            <a:r>
              <a:rPr lang="en-US" b="1" dirty="0">
                <a:latin typeface="Courier New" pitchFamily="49" charset="0"/>
              </a:rPr>
              <a:t>     C: How about pickles? </a:t>
            </a:r>
          </a:p>
          <a:p>
            <a:pPr>
              <a:spcBef>
                <a:spcPct val="0"/>
              </a:spcBef>
              <a:buClrTx/>
              <a:buSzTx/>
              <a:buFontTx/>
              <a:buNone/>
            </a:pPr>
            <a:r>
              <a:rPr lang="en-US" b="1" dirty="0">
                <a:latin typeface="Courier New" pitchFamily="49" charset="0"/>
              </a:rPr>
              <a:t>     C: .  </a:t>
            </a:r>
            <a:r>
              <a:rPr lang="en-US" b="1" dirty="0">
                <a:solidFill>
                  <a:srgbClr val="FF0000"/>
                </a:solidFill>
                <a:latin typeface="Courier New" pitchFamily="49" charset="0"/>
                <a:sym typeface="Wingdings" panose="05000000000000000000" pitchFamily="2" charset="2"/>
              </a:rPr>
              <a:t> end of the message</a:t>
            </a:r>
            <a:endParaRPr lang="en-US" b="1" dirty="0">
              <a:solidFill>
                <a:srgbClr val="FF0000"/>
              </a:solidFill>
              <a:latin typeface="Courier New" pitchFamily="49" charset="0"/>
            </a:endParaRPr>
          </a:p>
          <a:p>
            <a:pPr>
              <a:spcBef>
                <a:spcPct val="0"/>
              </a:spcBef>
              <a:buClrTx/>
              <a:buSzTx/>
              <a:buFontTx/>
              <a:buNone/>
            </a:pPr>
            <a:r>
              <a:rPr lang="en-US" b="1" dirty="0">
                <a:latin typeface="Courier New" pitchFamily="49" charset="0"/>
              </a:rPr>
              <a:t>     S: 250 Message accepted for delivery </a:t>
            </a:r>
          </a:p>
          <a:p>
            <a:pPr>
              <a:spcBef>
                <a:spcPct val="0"/>
              </a:spcBef>
              <a:buClrTx/>
              <a:buSzTx/>
              <a:buFontTx/>
              <a:buNone/>
            </a:pPr>
            <a:r>
              <a:rPr lang="en-US" b="1" dirty="0">
                <a:latin typeface="Courier New" pitchFamily="49" charset="0"/>
              </a:rPr>
              <a:t>     C: QUIT </a:t>
            </a:r>
          </a:p>
          <a:p>
            <a:pPr>
              <a:spcBef>
                <a:spcPct val="0"/>
              </a:spcBef>
              <a:buClrTx/>
              <a:buSzTx/>
              <a:buFontTx/>
              <a:buNone/>
            </a:pPr>
            <a:r>
              <a:rPr lang="en-US" b="1" dirty="0">
                <a:latin typeface="Courier New" pitchFamily="49" charset="0"/>
              </a:rPr>
              <a:t>     S: 221 hamburger.edu closing connection</a:t>
            </a:r>
            <a:endParaRPr lang="en-US" dirty="0">
              <a:latin typeface="Times New Roman" pitchFamily="18" charset="0"/>
            </a:endParaRPr>
          </a:p>
        </p:txBody>
      </p:sp>
      <p:sp>
        <p:nvSpPr>
          <p:cNvPr id="2" name="TextBox 1">
            <a:extLst>
              <a:ext uri="{FF2B5EF4-FFF2-40B4-BE49-F238E27FC236}">
                <a16:creationId xmlns:a16="http://schemas.microsoft.com/office/drawing/2014/main" id="{A50EAE09-DCD1-4D3F-606A-0A9E8A0CD7D9}"/>
              </a:ext>
            </a:extLst>
          </p:cNvPr>
          <p:cNvSpPr txBox="1"/>
          <p:nvPr/>
        </p:nvSpPr>
        <p:spPr>
          <a:xfrm>
            <a:off x="7898296" y="1785415"/>
            <a:ext cx="2703443" cy="1477328"/>
          </a:xfrm>
          <a:prstGeom prst="rect">
            <a:avLst/>
          </a:prstGeom>
          <a:noFill/>
          <a:ln>
            <a:solidFill>
              <a:srgbClr val="002060"/>
            </a:solidFill>
          </a:ln>
        </p:spPr>
        <p:txBody>
          <a:bodyPr wrap="square" rtlCol="0">
            <a:spAutoFit/>
          </a:bodyPr>
          <a:lstStyle/>
          <a:p>
            <a:r>
              <a:rPr lang="en-US" dirty="0"/>
              <a:t>Message:</a:t>
            </a:r>
          </a:p>
          <a:p>
            <a:pPr>
              <a:spcBef>
                <a:spcPct val="0"/>
              </a:spcBef>
              <a:buClrTx/>
              <a:buSzTx/>
              <a:buFontTx/>
              <a:buNone/>
            </a:pPr>
            <a:r>
              <a:rPr lang="en-US" b="1" dirty="0">
                <a:latin typeface="Courier New" pitchFamily="49" charset="0"/>
              </a:rPr>
              <a:t>Do you like ketchup? </a:t>
            </a:r>
          </a:p>
          <a:p>
            <a:pPr>
              <a:spcBef>
                <a:spcPct val="0"/>
              </a:spcBef>
              <a:buClrTx/>
              <a:buSzTx/>
              <a:buFontTx/>
              <a:buNone/>
            </a:pPr>
            <a:r>
              <a:rPr lang="en-US" b="1" dirty="0">
                <a:latin typeface="Courier New" pitchFamily="49" charset="0"/>
              </a:rPr>
              <a:t>How about pickles? </a:t>
            </a:r>
          </a:p>
          <a:p>
            <a:endParaRPr lang="en-IN" dirty="0"/>
          </a:p>
        </p:txBody>
      </p:sp>
      <p:sp>
        <p:nvSpPr>
          <p:cNvPr id="3" name="TextBox 2">
            <a:extLst>
              <a:ext uri="{FF2B5EF4-FFF2-40B4-BE49-F238E27FC236}">
                <a16:creationId xmlns:a16="http://schemas.microsoft.com/office/drawing/2014/main" id="{5F6150C3-43F5-DA4E-EFB6-651BA539D731}"/>
              </a:ext>
            </a:extLst>
          </p:cNvPr>
          <p:cNvSpPr txBox="1"/>
          <p:nvPr/>
        </p:nvSpPr>
        <p:spPr>
          <a:xfrm>
            <a:off x="7898295" y="4405779"/>
            <a:ext cx="2703443" cy="1200329"/>
          </a:xfrm>
          <a:prstGeom prst="rect">
            <a:avLst/>
          </a:prstGeom>
          <a:noFill/>
          <a:ln>
            <a:solidFill>
              <a:srgbClr val="002060"/>
            </a:solidFill>
          </a:ln>
        </p:spPr>
        <p:txBody>
          <a:bodyPr wrap="square" rtlCol="0">
            <a:spAutoFit/>
          </a:bodyPr>
          <a:lstStyle/>
          <a:p>
            <a:r>
              <a:rPr lang="en-US" dirty="0"/>
              <a:t>Commands:</a:t>
            </a:r>
          </a:p>
          <a:p>
            <a:r>
              <a:rPr lang="en-US" dirty="0"/>
              <a:t>HELO, MAIL, FROM, RCPT TO, DATA and QUIT</a:t>
            </a:r>
          </a:p>
        </p:txBody>
      </p:sp>
    </p:spTree>
    <p:extLst>
      <p:ext uri="{BB962C8B-B14F-4D97-AF65-F5344CB8AC3E}">
        <p14:creationId xmlns:p14="http://schemas.microsoft.com/office/powerpoint/2010/main" val="33663663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61445" name="Rectangle 2"/>
          <p:cNvSpPr>
            <a:spLocks noGrp="1" noChangeArrowheads="1"/>
          </p:cNvSpPr>
          <p:nvPr>
            <p:ph type="title"/>
          </p:nvPr>
        </p:nvSpPr>
        <p:spPr>
          <a:xfrm>
            <a:off x="1014805" y="902493"/>
            <a:ext cx="7772400" cy="884237"/>
          </a:xfrm>
        </p:spPr>
        <p:txBody>
          <a:bodyPr/>
          <a:lstStyle/>
          <a:p>
            <a:r>
              <a:rPr lang="en-US" sz="3600" dirty="0">
                <a:ea typeface="ＭＳ Ｐゴシック" pitchFamily="34" charset="-128"/>
              </a:rPr>
              <a:t>Try SMTP interaction for yourself:</a:t>
            </a:r>
            <a:endParaRPr lang="en-US" dirty="0">
              <a:ea typeface="ＭＳ Ｐゴシック" pitchFamily="34" charset="-128"/>
            </a:endParaRPr>
          </a:p>
        </p:txBody>
      </p:sp>
      <p:sp>
        <p:nvSpPr>
          <p:cNvPr id="61446" name="Rectangle 3"/>
          <p:cNvSpPr>
            <a:spLocks noGrp="1" noChangeArrowheads="1"/>
          </p:cNvSpPr>
          <p:nvPr>
            <p:ph type="body" idx="1"/>
          </p:nvPr>
        </p:nvSpPr>
        <p:spPr>
          <a:xfrm>
            <a:off x="2122488" y="1579563"/>
            <a:ext cx="7772400" cy="4648200"/>
          </a:xfrm>
        </p:spPr>
        <p:txBody>
          <a:bodyPr/>
          <a:lstStyle/>
          <a:p>
            <a:r>
              <a:rPr lang="en-US" sz="2400" b="1" dirty="0">
                <a:latin typeface="Courier New" pitchFamily="49" charset="0"/>
                <a:ea typeface="ＭＳ Ｐゴシック" pitchFamily="34" charset="-128"/>
              </a:rPr>
              <a:t>telnet </a:t>
            </a:r>
            <a:r>
              <a:rPr lang="en-US" sz="2400" b="1" dirty="0" err="1">
                <a:latin typeface="Courier New" pitchFamily="49" charset="0"/>
                <a:ea typeface="ＭＳ Ｐゴシック" pitchFamily="34" charset="-128"/>
              </a:rPr>
              <a:t>servername</a:t>
            </a:r>
            <a:r>
              <a:rPr lang="en-US" sz="2400" b="1" dirty="0">
                <a:latin typeface="Courier New" pitchFamily="49" charset="0"/>
                <a:ea typeface="ＭＳ Ｐゴシック" pitchFamily="34" charset="-128"/>
              </a:rPr>
              <a:t> 25</a:t>
            </a:r>
            <a:endParaRPr lang="en-US" sz="2400" dirty="0">
              <a:ea typeface="ＭＳ Ｐゴシック" pitchFamily="34" charset="-128"/>
            </a:endParaRPr>
          </a:p>
          <a:p>
            <a:r>
              <a:rPr lang="en-US" sz="2400" dirty="0">
                <a:ea typeface="ＭＳ Ｐゴシック" pitchFamily="34" charset="-128"/>
              </a:rPr>
              <a:t>see 220 reply from server</a:t>
            </a:r>
          </a:p>
          <a:p>
            <a:r>
              <a:rPr lang="en-US" sz="2400" dirty="0">
                <a:ea typeface="ＭＳ Ｐゴシック" pitchFamily="34" charset="-128"/>
              </a:rPr>
              <a:t>enter HELO, MAIL FROM, RCPT TO, DATA, QUIT commands</a:t>
            </a:r>
            <a:r>
              <a:rPr lang="en-US" dirty="0">
                <a:ea typeface="ＭＳ Ｐゴシック" pitchFamily="34" charset="-128"/>
              </a:rPr>
              <a:t> </a:t>
            </a:r>
          </a:p>
          <a:p>
            <a:pPr>
              <a:buFont typeface="Wingdings" pitchFamily="2" charset="2"/>
              <a:buNone/>
            </a:pPr>
            <a:endParaRPr lang="en-US" sz="2400" dirty="0">
              <a:ea typeface="ＭＳ Ｐゴシック" pitchFamily="34" charset="-128"/>
            </a:endParaRPr>
          </a:p>
          <a:p>
            <a:pPr>
              <a:buFont typeface="Wingdings" pitchFamily="2" charset="2"/>
              <a:buNone/>
            </a:pPr>
            <a:r>
              <a:rPr lang="en-US" sz="2400" dirty="0">
                <a:ea typeface="ＭＳ Ｐゴシック" pitchFamily="34" charset="-128"/>
              </a:rPr>
              <a:t>above lets you send email without using email client (reader)</a:t>
            </a:r>
            <a:endParaRPr lang="en-US" dirty="0">
              <a:ea typeface="ＭＳ Ｐゴシック" pitchFamily="34" charset="-128"/>
            </a:endParaRPr>
          </a:p>
        </p:txBody>
      </p:sp>
    </p:spTree>
    <p:extLst>
      <p:ext uri="{BB962C8B-B14F-4D97-AF65-F5344CB8AC3E}">
        <p14:creationId xmlns:p14="http://schemas.microsoft.com/office/powerpoint/2010/main" val="3104319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89704"/>
            <a:ext cx="9603275" cy="4476641"/>
          </a:xfrm>
        </p:spPr>
        <p:txBody>
          <a:bodyPr/>
          <a:lstStyle/>
          <a:p>
            <a:pPr marL="0" indent="0">
              <a:buNone/>
            </a:pPr>
            <a:r>
              <a:rPr lang="en-IN" dirty="0"/>
              <a:t>Data Flow :</a:t>
            </a:r>
          </a:p>
          <a:p>
            <a:endParaRPr lang="en-IN" dirty="0"/>
          </a:p>
        </p:txBody>
      </p:sp>
      <p:pic>
        <p:nvPicPr>
          <p:cNvPr id="4" name="Picture 2"/>
          <p:cNvPicPr>
            <a:picLocks noChangeAspect="1" noChangeArrowheads="1"/>
          </p:cNvPicPr>
          <p:nvPr/>
        </p:nvPicPr>
        <p:blipFill>
          <a:blip r:embed="rId2"/>
          <a:srcRect/>
          <a:stretch>
            <a:fillRect/>
          </a:stretch>
        </p:blipFill>
        <p:spPr bwMode="auto">
          <a:xfrm>
            <a:off x="1990165" y="1657418"/>
            <a:ext cx="6820348" cy="3808927"/>
          </a:xfrm>
          <a:prstGeom prst="rect">
            <a:avLst/>
          </a:prstGeom>
          <a:noFill/>
          <a:ln w="9525">
            <a:noFill/>
            <a:miter lim="800000"/>
            <a:headEnd/>
            <a:tailEnd/>
          </a:ln>
          <a:effectLst/>
        </p:spPr>
      </p:pic>
    </p:spTree>
    <p:extLst>
      <p:ext uri="{BB962C8B-B14F-4D97-AF65-F5344CB8AC3E}">
        <p14:creationId xmlns:p14="http://schemas.microsoft.com/office/powerpoint/2010/main" val="26326202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Mail Message Formats:</a:t>
            </a:r>
          </a:p>
        </p:txBody>
      </p:sp>
      <p:pic>
        <p:nvPicPr>
          <p:cNvPr id="10" name="Content Placeholder 9"/>
          <p:cNvPicPr>
            <a:picLocks noGrp="1" noChangeAspect="1"/>
          </p:cNvPicPr>
          <p:nvPr>
            <p:ph idx="1"/>
          </p:nvPr>
        </p:nvPicPr>
        <p:blipFill>
          <a:blip r:embed="rId2"/>
          <a:stretch>
            <a:fillRect/>
          </a:stretch>
        </p:blipFill>
        <p:spPr>
          <a:xfrm>
            <a:off x="6918602" y="2002559"/>
            <a:ext cx="3255546" cy="3084843"/>
          </a:xfrm>
          <a:prstGeom prst="rect">
            <a:avLst/>
          </a:prstGeom>
        </p:spPr>
      </p:pic>
      <p:sp>
        <p:nvSpPr>
          <p:cNvPr id="11" name="Rectangle 5"/>
          <p:cNvSpPr>
            <a:spLocks noChangeArrowheads="1"/>
          </p:cNvSpPr>
          <p:nvPr/>
        </p:nvSpPr>
        <p:spPr bwMode="auto">
          <a:xfrm>
            <a:off x="7130325" y="2236545"/>
            <a:ext cx="2832100" cy="431800"/>
          </a:xfrm>
          <a:prstGeom prst="rect">
            <a:avLst/>
          </a:prstGeom>
          <a:solidFill>
            <a:schemeClr val="accent1"/>
          </a:solidFill>
          <a:ln w="9525">
            <a:solidFill>
              <a:schemeClr val="tx1"/>
            </a:solidFill>
            <a:miter lim="800000"/>
            <a:headEnd/>
            <a:tailEnd/>
          </a:ln>
        </p:spPr>
        <p:txBody>
          <a:bodyPr wrap="none" anchor="ctr"/>
          <a:lstStyle/>
          <a:p>
            <a:pPr algn="ctr">
              <a:spcBef>
                <a:spcPct val="0"/>
              </a:spcBef>
              <a:buClrTx/>
              <a:buSzTx/>
              <a:buFontTx/>
              <a:buNone/>
            </a:pPr>
            <a:r>
              <a:rPr lang="en-US" sz="2400" dirty="0">
                <a:solidFill>
                  <a:schemeClr val="bg1"/>
                </a:solidFill>
              </a:rPr>
              <a:t>header</a:t>
            </a:r>
          </a:p>
        </p:txBody>
      </p:sp>
      <p:sp>
        <p:nvSpPr>
          <p:cNvPr id="12" name="Rectangle 7"/>
          <p:cNvSpPr>
            <a:spLocks noChangeArrowheads="1"/>
          </p:cNvSpPr>
          <p:nvPr/>
        </p:nvSpPr>
        <p:spPr bwMode="auto">
          <a:xfrm>
            <a:off x="7130325" y="3051794"/>
            <a:ext cx="2832100" cy="1739900"/>
          </a:xfrm>
          <a:prstGeom prst="rect">
            <a:avLst/>
          </a:prstGeom>
          <a:solidFill>
            <a:schemeClr val="accent2"/>
          </a:solidFill>
          <a:ln w="9525">
            <a:solidFill>
              <a:schemeClr val="tx1"/>
            </a:solidFill>
            <a:miter lim="800000"/>
            <a:headEnd/>
            <a:tailEnd/>
          </a:ln>
        </p:spPr>
        <p:txBody>
          <a:bodyPr wrap="none" anchor="ctr"/>
          <a:lstStyle/>
          <a:p>
            <a:pPr algn="ctr">
              <a:spcBef>
                <a:spcPct val="0"/>
              </a:spcBef>
              <a:buClrTx/>
              <a:buSzTx/>
              <a:buFontTx/>
              <a:buNone/>
            </a:pPr>
            <a:r>
              <a:rPr lang="en-US" sz="2400">
                <a:solidFill>
                  <a:schemeClr val="bg1"/>
                </a:solidFill>
              </a:rPr>
              <a:t>body</a:t>
            </a:r>
          </a:p>
        </p:txBody>
      </p:sp>
      <p:sp>
        <p:nvSpPr>
          <p:cNvPr id="14" name="Rectangle 13"/>
          <p:cNvSpPr/>
          <p:nvPr/>
        </p:nvSpPr>
        <p:spPr>
          <a:xfrm>
            <a:off x="1098124" y="1836807"/>
            <a:ext cx="6096000" cy="3231654"/>
          </a:xfrm>
          <a:prstGeom prst="rect">
            <a:avLst/>
          </a:prstGeom>
        </p:spPr>
        <p:txBody>
          <a:bodyPr>
            <a:spAutoFit/>
          </a:bodyPr>
          <a:lstStyle/>
          <a:p>
            <a:r>
              <a:rPr lang="en-US" sz="2400" dirty="0">
                <a:ea typeface="ＭＳ Ｐゴシック" pitchFamily="34" charset="-128"/>
              </a:rPr>
              <a:t>header lines, e.g.,</a:t>
            </a:r>
          </a:p>
          <a:p>
            <a:pPr lvl="1"/>
            <a:r>
              <a:rPr lang="en-US" sz="2000" dirty="0">
                <a:ea typeface="ＭＳ Ｐゴシック" pitchFamily="34" charset="-128"/>
              </a:rPr>
              <a:t>	To:</a:t>
            </a:r>
          </a:p>
          <a:p>
            <a:pPr lvl="1"/>
            <a:r>
              <a:rPr lang="en-US" sz="2000" dirty="0">
                <a:ea typeface="ＭＳ Ｐゴシック" pitchFamily="34" charset="-128"/>
              </a:rPr>
              <a:t>	From:</a:t>
            </a:r>
          </a:p>
          <a:p>
            <a:pPr lvl="1"/>
            <a:r>
              <a:rPr lang="en-US" sz="2000" dirty="0">
                <a:ea typeface="ＭＳ Ｐゴシック" pitchFamily="34" charset="-128"/>
              </a:rPr>
              <a:t>	Subject:</a:t>
            </a:r>
          </a:p>
          <a:p>
            <a:pPr lvl="1"/>
            <a:endParaRPr lang="en-US" sz="2000" dirty="0">
              <a:ea typeface="ＭＳ Ｐゴシック" pitchFamily="34" charset="-128"/>
            </a:endParaRPr>
          </a:p>
          <a:p>
            <a:pPr lvl="1"/>
            <a:endParaRPr lang="en-US" sz="2000" dirty="0">
              <a:ea typeface="ＭＳ Ｐゴシック" pitchFamily="34" charset="-128"/>
            </a:endParaRPr>
          </a:p>
          <a:p>
            <a:pPr lvl="1"/>
            <a:r>
              <a:rPr lang="en-US" sz="2000" dirty="0">
                <a:ea typeface="ＭＳ Ｐゴシック" pitchFamily="34" charset="-128"/>
              </a:rPr>
              <a:t>Example:</a:t>
            </a:r>
          </a:p>
          <a:p>
            <a:pPr lvl="1"/>
            <a:r>
              <a:rPr lang="en-US" sz="2000" dirty="0"/>
              <a:t>From: alice@crepes.fr </a:t>
            </a:r>
          </a:p>
          <a:p>
            <a:pPr lvl="1"/>
            <a:r>
              <a:rPr lang="en-US" sz="2000" dirty="0"/>
              <a:t>To: bob@hamburger.edu </a:t>
            </a:r>
          </a:p>
          <a:p>
            <a:pPr lvl="1"/>
            <a:r>
              <a:rPr lang="en-US" sz="2000" dirty="0"/>
              <a:t>Subject: Searching for the meaning of life.</a:t>
            </a:r>
            <a:endParaRPr lang="en-US" sz="2000" dirty="0">
              <a:ea typeface="ＭＳ Ｐゴシック" pitchFamily="34" charset="-128"/>
            </a:endParaRPr>
          </a:p>
        </p:txBody>
      </p:sp>
    </p:spTree>
    <p:extLst>
      <p:ext uri="{BB962C8B-B14F-4D97-AF65-F5344CB8AC3E}">
        <p14:creationId xmlns:p14="http://schemas.microsoft.com/office/powerpoint/2010/main" val="6856754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grpSp>
        <p:nvGrpSpPr>
          <p:cNvPr id="2" name="Group 133"/>
          <p:cNvGrpSpPr>
            <a:grpSpLocks/>
          </p:cNvGrpSpPr>
          <p:nvPr/>
        </p:nvGrpSpPr>
        <p:grpSpPr bwMode="auto">
          <a:xfrm>
            <a:off x="4486762" y="1643776"/>
            <a:ext cx="511175" cy="693738"/>
            <a:chOff x="4140" y="429"/>
            <a:chExt cx="1425" cy="2396"/>
          </a:xfrm>
        </p:grpSpPr>
        <p:sp>
          <p:nvSpPr>
            <p:cNvPr id="64608" name="Freeform 134"/>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64609" name="Rectangle 135"/>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64610" name="Freeform 136"/>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64611" name="Freeform 137"/>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64612" name="Rectangle 138"/>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 name="Group 139"/>
            <p:cNvGrpSpPr>
              <a:grpSpLocks/>
            </p:cNvGrpSpPr>
            <p:nvPr/>
          </p:nvGrpSpPr>
          <p:grpSpPr bwMode="auto">
            <a:xfrm>
              <a:off x="4749" y="668"/>
              <a:ext cx="581" cy="145"/>
              <a:chOff x="614" y="2568"/>
              <a:chExt cx="725" cy="139"/>
            </a:xfrm>
          </p:grpSpPr>
          <p:sp>
            <p:nvSpPr>
              <p:cNvPr id="64638" name="AutoShape 140"/>
              <p:cNvSpPr>
                <a:spLocks noChangeArrowheads="1"/>
              </p:cNvSpPr>
              <p:nvPr/>
            </p:nvSpPr>
            <p:spPr bwMode="auto">
              <a:xfrm>
                <a:off x="616" y="2570"/>
                <a:ext cx="723"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64639" name="AutoShape 141"/>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64614" name="Rectangle 142"/>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 name="Group 143"/>
            <p:cNvGrpSpPr>
              <a:grpSpLocks/>
            </p:cNvGrpSpPr>
            <p:nvPr/>
          </p:nvGrpSpPr>
          <p:grpSpPr bwMode="auto">
            <a:xfrm>
              <a:off x="4747" y="994"/>
              <a:ext cx="581" cy="134"/>
              <a:chOff x="614" y="2568"/>
              <a:chExt cx="725" cy="139"/>
            </a:xfrm>
          </p:grpSpPr>
          <p:sp>
            <p:nvSpPr>
              <p:cNvPr id="64636" name="AutoShape 144"/>
              <p:cNvSpPr>
                <a:spLocks noChangeArrowheads="1"/>
              </p:cNvSpPr>
              <p:nvPr/>
            </p:nvSpPr>
            <p:spPr bwMode="auto">
              <a:xfrm>
                <a:off x="613" y="2568"/>
                <a:ext cx="718"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64637" name="AutoShape 145"/>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64616" name="Rectangle 146"/>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64617" name="Rectangle 147"/>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 name="Group 148"/>
            <p:cNvGrpSpPr>
              <a:grpSpLocks/>
            </p:cNvGrpSpPr>
            <p:nvPr/>
          </p:nvGrpSpPr>
          <p:grpSpPr bwMode="auto">
            <a:xfrm>
              <a:off x="4735" y="1627"/>
              <a:ext cx="582" cy="151"/>
              <a:chOff x="614" y="2568"/>
              <a:chExt cx="725" cy="139"/>
            </a:xfrm>
          </p:grpSpPr>
          <p:sp>
            <p:nvSpPr>
              <p:cNvPr id="64634" name="AutoShape 149"/>
              <p:cNvSpPr>
                <a:spLocks noChangeArrowheads="1"/>
              </p:cNvSpPr>
              <p:nvPr/>
            </p:nvSpPr>
            <p:spPr bwMode="auto">
              <a:xfrm>
                <a:off x="612" y="2581"/>
                <a:ext cx="728" cy="126"/>
              </a:xfrm>
              <a:prstGeom prst="roundRect">
                <a:avLst>
                  <a:gd name="adj" fmla="val 50000"/>
                </a:avLst>
              </a:prstGeom>
              <a:solidFill>
                <a:schemeClr val="tx1"/>
              </a:solidFill>
              <a:ln w="9525">
                <a:noFill/>
                <a:round/>
                <a:headEnd/>
                <a:tailEnd/>
              </a:ln>
            </p:spPr>
            <p:txBody>
              <a:bodyPr wrap="none" anchor="ctr"/>
              <a:lstStyle/>
              <a:p>
                <a:endParaRPr lang="en-US"/>
              </a:p>
            </p:txBody>
          </p:sp>
          <p:sp>
            <p:nvSpPr>
              <p:cNvPr id="64635" name="AutoShape 150"/>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64619" name="Freeform 151"/>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6" name="Group 152"/>
            <p:cNvGrpSpPr>
              <a:grpSpLocks/>
            </p:cNvGrpSpPr>
            <p:nvPr/>
          </p:nvGrpSpPr>
          <p:grpSpPr bwMode="auto">
            <a:xfrm>
              <a:off x="4739" y="1327"/>
              <a:ext cx="582" cy="139"/>
              <a:chOff x="614" y="2568"/>
              <a:chExt cx="725" cy="139"/>
            </a:xfrm>
          </p:grpSpPr>
          <p:sp>
            <p:nvSpPr>
              <p:cNvPr id="64632" name="AutoShape 153"/>
              <p:cNvSpPr>
                <a:spLocks noChangeArrowheads="1"/>
              </p:cNvSpPr>
              <p:nvPr/>
            </p:nvSpPr>
            <p:spPr bwMode="auto">
              <a:xfrm>
                <a:off x="612" y="2569"/>
                <a:ext cx="728"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64633" name="AutoShape 154"/>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64621" name="Rectangle 155"/>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64622" name="Freeform 156"/>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64623" name="Freeform 157"/>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64624" name="Oval 158"/>
            <p:cNvSpPr>
              <a:spLocks noChangeArrowheads="1"/>
            </p:cNvSpPr>
            <p:nvPr/>
          </p:nvSpPr>
          <p:spPr bwMode="auto">
            <a:xfrm>
              <a:off x="5516" y="2611"/>
              <a:ext cx="49" cy="93"/>
            </a:xfrm>
            <a:prstGeom prst="ellipse">
              <a:avLst/>
            </a:prstGeom>
            <a:solidFill>
              <a:srgbClr val="333333"/>
            </a:solidFill>
            <a:ln w="9525">
              <a:noFill/>
              <a:round/>
              <a:headEnd/>
              <a:tailEnd/>
            </a:ln>
          </p:spPr>
          <p:txBody>
            <a:bodyPr wrap="none" anchor="ctr"/>
            <a:lstStyle/>
            <a:p>
              <a:endParaRPr lang="en-US"/>
            </a:p>
          </p:txBody>
        </p:sp>
        <p:sp>
          <p:nvSpPr>
            <p:cNvPr id="64625" name="Freeform 159"/>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64626" name="AutoShape 160"/>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64627" name="AutoShape 161"/>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64628" name="Oval 162"/>
            <p:cNvSpPr>
              <a:spLocks noChangeArrowheads="1"/>
            </p:cNvSpPr>
            <p:nvPr/>
          </p:nvSpPr>
          <p:spPr bwMode="auto">
            <a:xfrm>
              <a:off x="4308" y="2381"/>
              <a:ext cx="159" cy="143"/>
            </a:xfrm>
            <a:prstGeom prst="ellipse">
              <a:avLst/>
            </a:prstGeom>
            <a:solidFill>
              <a:srgbClr val="33CC33"/>
            </a:solidFill>
            <a:ln w="9525">
              <a:noFill/>
              <a:round/>
              <a:headEnd/>
              <a:tailEnd/>
            </a:ln>
          </p:spPr>
          <p:txBody>
            <a:bodyPr wrap="none" anchor="ctr"/>
            <a:lstStyle/>
            <a:p>
              <a:endParaRPr lang="en-US"/>
            </a:p>
          </p:txBody>
        </p:sp>
        <p:sp>
          <p:nvSpPr>
            <p:cNvPr id="64629" name="Oval 163"/>
            <p:cNvSpPr>
              <a:spLocks noChangeArrowheads="1"/>
            </p:cNvSpPr>
            <p:nvPr/>
          </p:nvSpPr>
          <p:spPr bwMode="auto">
            <a:xfrm>
              <a:off x="4485" y="2386"/>
              <a:ext cx="159" cy="143"/>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64630" name="Oval 164"/>
            <p:cNvSpPr>
              <a:spLocks noChangeArrowheads="1"/>
            </p:cNvSpPr>
            <p:nvPr/>
          </p:nvSpPr>
          <p:spPr bwMode="auto">
            <a:xfrm>
              <a:off x="4662" y="2381"/>
              <a:ext cx="159" cy="143"/>
            </a:xfrm>
            <a:prstGeom prst="ellipse">
              <a:avLst/>
            </a:prstGeom>
            <a:solidFill>
              <a:srgbClr val="33CC33"/>
            </a:solidFill>
            <a:ln w="9525">
              <a:noFill/>
              <a:round/>
              <a:headEnd/>
              <a:tailEnd/>
            </a:ln>
          </p:spPr>
          <p:txBody>
            <a:bodyPr wrap="none" anchor="ctr"/>
            <a:lstStyle/>
            <a:p>
              <a:endParaRPr lang="en-US"/>
            </a:p>
          </p:txBody>
        </p:sp>
        <p:sp>
          <p:nvSpPr>
            <p:cNvPr id="64631" name="Rectangle 165"/>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7" name="Group 100"/>
          <p:cNvGrpSpPr>
            <a:grpSpLocks/>
          </p:cNvGrpSpPr>
          <p:nvPr/>
        </p:nvGrpSpPr>
        <p:grpSpPr bwMode="auto">
          <a:xfrm>
            <a:off x="6161161" y="1602588"/>
            <a:ext cx="511175" cy="693738"/>
            <a:chOff x="4140" y="429"/>
            <a:chExt cx="1425" cy="2396"/>
          </a:xfrm>
        </p:grpSpPr>
        <p:sp>
          <p:nvSpPr>
            <p:cNvPr id="64576" name="Freeform 10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64577" name="Rectangle 102"/>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64578" name="Freeform 10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64579" name="Freeform 10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64580" name="Rectangle 105"/>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8" name="Group 106"/>
            <p:cNvGrpSpPr>
              <a:grpSpLocks/>
            </p:cNvGrpSpPr>
            <p:nvPr/>
          </p:nvGrpSpPr>
          <p:grpSpPr bwMode="auto">
            <a:xfrm>
              <a:off x="4749" y="668"/>
              <a:ext cx="581" cy="145"/>
              <a:chOff x="614" y="2568"/>
              <a:chExt cx="725" cy="139"/>
            </a:xfrm>
          </p:grpSpPr>
          <p:sp>
            <p:nvSpPr>
              <p:cNvPr id="64606" name="AutoShape 107"/>
              <p:cNvSpPr>
                <a:spLocks noChangeArrowheads="1"/>
              </p:cNvSpPr>
              <p:nvPr/>
            </p:nvSpPr>
            <p:spPr bwMode="auto">
              <a:xfrm>
                <a:off x="616" y="2570"/>
                <a:ext cx="723"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64607" name="AutoShape 108"/>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64582" name="Rectangle 109"/>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9" name="Group 110"/>
            <p:cNvGrpSpPr>
              <a:grpSpLocks/>
            </p:cNvGrpSpPr>
            <p:nvPr/>
          </p:nvGrpSpPr>
          <p:grpSpPr bwMode="auto">
            <a:xfrm>
              <a:off x="4747" y="994"/>
              <a:ext cx="581" cy="134"/>
              <a:chOff x="614" y="2568"/>
              <a:chExt cx="725" cy="139"/>
            </a:xfrm>
          </p:grpSpPr>
          <p:sp>
            <p:nvSpPr>
              <p:cNvPr id="64604" name="AutoShape 111"/>
              <p:cNvSpPr>
                <a:spLocks noChangeArrowheads="1"/>
              </p:cNvSpPr>
              <p:nvPr/>
            </p:nvSpPr>
            <p:spPr bwMode="auto">
              <a:xfrm>
                <a:off x="613" y="2568"/>
                <a:ext cx="718"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64605" name="AutoShape 112"/>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64584" name="Rectangle 113"/>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64585" name="Rectangle 114"/>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0" name="Group 115"/>
            <p:cNvGrpSpPr>
              <a:grpSpLocks/>
            </p:cNvGrpSpPr>
            <p:nvPr/>
          </p:nvGrpSpPr>
          <p:grpSpPr bwMode="auto">
            <a:xfrm>
              <a:off x="4735" y="1627"/>
              <a:ext cx="582" cy="151"/>
              <a:chOff x="614" y="2568"/>
              <a:chExt cx="725" cy="139"/>
            </a:xfrm>
          </p:grpSpPr>
          <p:sp>
            <p:nvSpPr>
              <p:cNvPr id="64602" name="AutoShape 116"/>
              <p:cNvSpPr>
                <a:spLocks noChangeArrowheads="1"/>
              </p:cNvSpPr>
              <p:nvPr/>
            </p:nvSpPr>
            <p:spPr bwMode="auto">
              <a:xfrm>
                <a:off x="612" y="2581"/>
                <a:ext cx="728" cy="126"/>
              </a:xfrm>
              <a:prstGeom prst="roundRect">
                <a:avLst>
                  <a:gd name="adj" fmla="val 50000"/>
                </a:avLst>
              </a:prstGeom>
              <a:solidFill>
                <a:schemeClr val="tx1"/>
              </a:solidFill>
              <a:ln w="9525">
                <a:noFill/>
                <a:round/>
                <a:headEnd/>
                <a:tailEnd/>
              </a:ln>
            </p:spPr>
            <p:txBody>
              <a:bodyPr wrap="none" anchor="ctr"/>
              <a:lstStyle/>
              <a:p>
                <a:endParaRPr lang="en-US"/>
              </a:p>
            </p:txBody>
          </p:sp>
          <p:sp>
            <p:nvSpPr>
              <p:cNvPr id="64603" name="AutoShape 117"/>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64587" name="Freeform 11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11" name="Group 119"/>
            <p:cNvGrpSpPr>
              <a:grpSpLocks/>
            </p:cNvGrpSpPr>
            <p:nvPr/>
          </p:nvGrpSpPr>
          <p:grpSpPr bwMode="auto">
            <a:xfrm>
              <a:off x="4739" y="1327"/>
              <a:ext cx="582" cy="139"/>
              <a:chOff x="614" y="2568"/>
              <a:chExt cx="725" cy="139"/>
            </a:xfrm>
          </p:grpSpPr>
          <p:sp>
            <p:nvSpPr>
              <p:cNvPr id="64600" name="AutoShape 120"/>
              <p:cNvSpPr>
                <a:spLocks noChangeArrowheads="1"/>
              </p:cNvSpPr>
              <p:nvPr/>
            </p:nvSpPr>
            <p:spPr bwMode="auto">
              <a:xfrm>
                <a:off x="612" y="2569"/>
                <a:ext cx="728"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64601" name="AutoShape 121"/>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64589" name="Rectangle 122"/>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64590" name="Freeform 12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64591" name="Freeform 12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64592" name="Oval 125"/>
            <p:cNvSpPr>
              <a:spLocks noChangeArrowheads="1"/>
            </p:cNvSpPr>
            <p:nvPr/>
          </p:nvSpPr>
          <p:spPr bwMode="auto">
            <a:xfrm>
              <a:off x="5516" y="2611"/>
              <a:ext cx="49" cy="93"/>
            </a:xfrm>
            <a:prstGeom prst="ellipse">
              <a:avLst/>
            </a:prstGeom>
            <a:solidFill>
              <a:srgbClr val="333333"/>
            </a:solidFill>
            <a:ln w="9525">
              <a:noFill/>
              <a:round/>
              <a:headEnd/>
              <a:tailEnd/>
            </a:ln>
          </p:spPr>
          <p:txBody>
            <a:bodyPr wrap="none" anchor="ctr"/>
            <a:lstStyle/>
            <a:p>
              <a:endParaRPr lang="en-US"/>
            </a:p>
          </p:txBody>
        </p:sp>
        <p:sp>
          <p:nvSpPr>
            <p:cNvPr id="64593" name="Freeform 12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64594" name="AutoShape 127"/>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64595" name="AutoShape 128"/>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64596" name="Oval 129"/>
            <p:cNvSpPr>
              <a:spLocks noChangeArrowheads="1"/>
            </p:cNvSpPr>
            <p:nvPr/>
          </p:nvSpPr>
          <p:spPr bwMode="auto">
            <a:xfrm>
              <a:off x="4308" y="2381"/>
              <a:ext cx="159" cy="143"/>
            </a:xfrm>
            <a:prstGeom prst="ellipse">
              <a:avLst/>
            </a:prstGeom>
            <a:solidFill>
              <a:srgbClr val="33CC33"/>
            </a:solidFill>
            <a:ln w="9525">
              <a:noFill/>
              <a:round/>
              <a:headEnd/>
              <a:tailEnd/>
            </a:ln>
          </p:spPr>
          <p:txBody>
            <a:bodyPr wrap="none" anchor="ctr"/>
            <a:lstStyle/>
            <a:p>
              <a:endParaRPr lang="en-US"/>
            </a:p>
          </p:txBody>
        </p:sp>
        <p:sp>
          <p:nvSpPr>
            <p:cNvPr id="64597" name="Oval 130"/>
            <p:cNvSpPr>
              <a:spLocks noChangeArrowheads="1"/>
            </p:cNvSpPr>
            <p:nvPr/>
          </p:nvSpPr>
          <p:spPr bwMode="auto">
            <a:xfrm>
              <a:off x="4485" y="2386"/>
              <a:ext cx="159" cy="143"/>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64598" name="Oval 131"/>
            <p:cNvSpPr>
              <a:spLocks noChangeArrowheads="1"/>
            </p:cNvSpPr>
            <p:nvPr/>
          </p:nvSpPr>
          <p:spPr bwMode="auto">
            <a:xfrm>
              <a:off x="4662" y="2381"/>
              <a:ext cx="159" cy="143"/>
            </a:xfrm>
            <a:prstGeom prst="ellipse">
              <a:avLst/>
            </a:prstGeom>
            <a:solidFill>
              <a:srgbClr val="33CC33"/>
            </a:solidFill>
            <a:ln w="9525">
              <a:noFill/>
              <a:round/>
              <a:headEnd/>
              <a:tailEnd/>
            </a:ln>
          </p:spPr>
          <p:txBody>
            <a:bodyPr wrap="none" anchor="ctr"/>
            <a:lstStyle/>
            <a:p>
              <a:endParaRPr lang="en-US"/>
            </a:p>
          </p:txBody>
        </p:sp>
        <p:sp>
          <p:nvSpPr>
            <p:cNvPr id="64599" name="Rectangle 132"/>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64519" name="Rectangle 2"/>
          <p:cNvSpPr>
            <a:spLocks noGrp="1" noChangeArrowheads="1"/>
          </p:cNvSpPr>
          <p:nvPr>
            <p:ph type="title"/>
          </p:nvPr>
        </p:nvSpPr>
        <p:spPr>
          <a:xfrm>
            <a:off x="1071512" y="889789"/>
            <a:ext cx="7772400" cy="893762"/>
          </a:xfrm>
        </p:spPr>
        <p:txBody>
          <a:bodyPr/>
          <a:lstStyle/>
          <a:p>
            <a:r>
              <a:rPr lang="en-US" b="1" dirty="0">
                <a:ea typeface="ＭＳ Ｐゴシック" pitchFamily="34" charset="-128"/>
              </a:rPr>
              <a:t>Mail Access Protocols</a:t>
            </a:r>
          </a:p>
        </p:txBody>
      </p:sp>
      <p:sp>
        <p:nvSpPr>
          <p:cNvPr id="64520" name="Rectangle 3"/>
          <p:cNvSpPr>
            <a:spLocks noGrp="1" noChangeArrowheads="1"/>
          </p:cNvSpPr>
          <p:nvPr>
            <p:ph type="body" sz="half" idx="1"/>
          </p:nvPr>
        </p:nvSpPr>
        <p:spPr>
          <a:xfrm>
            <a:off x="2108200" y="3508803"/>
            <a:ext cx="7381875" cy="2209800"/>
          </a:xfrm>
        </p:spPr>
        <p:txBody>
          <a:bodyPr>
            <a:normAutofit fontScale="77500" lnSpcReduction="20000"/>
          </a:bodyPr>
          <a:lstStyle/>
          <a:p>
            <a:r>
              <a:rPr lang="en-US" sz="2400" dirty="0">
                <a:solidFill>
                  <a:srgbClr val="CC0000"/>
                </a:solidFill>
                <a:ea typeface="ＭＳ Ｐゴシック" pitchFamily="34" charset="-128"/>
              </a:rPr>
              <a:t>SMTP:</a:t>
            </a:r>
            <a:r>
              <a:rPr lang="en-US" sz="2400" dirty="0">
                <a:ea typeface="ＭＳ Ｐゴシック" pitchFamily="34" charset="-128"/>
              </a:rPr>
              <a:t> delivery/storage to receiver</a:t>
            </a:r>
            <a:r>
              <a:rPr lang="ja-JP" altLang="en-US" sz="2400" dirty="0">
                <a:ea typeface="ＭＳ Ｐゴシック" pitchFamily="34" charset="-128"/>
              </a:rPr>
              <a:t>’</a:t>
            </a:r>
            <a:r>
              <a:rPr lang="en-US" altLang="ja-JP" sz="2400" dirty="0">
                <a:ea typeface="ＭＳ Ｐゴシック" pitchFamily="34" charset="-128"/>
              </a:rPr>
              <a:t>s server</a:t>
            </a:r>
          </a:p>
          <a:p>
            <a:r>
              <a:rPr lang="en-US" sz="2400" dirty="0">
                <a:ea typeface="ＭＳ Ｐゴシック" pitchFamily="34" charset="-128"/>
              </a:rPr>
              <a:t>Mail access protocol: retrieval from server</a:t>
            </a:r>
          </a:p>
          <a:p>
            <a:pPr lvl="1"/>
            <a:r>
              <a:rPr lang="en-US" sz="2200" dirty="0">
                <a:solidFill>
                  <a:srgbClr val="CC0000"/>
                </a:solidFill>
                <a:ea typeface="ＭＳ Ｐゴシック" pitchFamily="34" charset="-128"/>
              </a:rPr>
              <a:t>POP:</a:t>
            </a:r>
            <a:r>
              <a:rPr lang="en-US" sz="2200" dirty="0">
                <a:ea typeface="ＭＳ Ｐゴシック" pitchFamily="34" charset="-128"/>
              </a:rPr>
              <a:t> Post Office Protocol [RFC 1939]: authorization, download </a:t>
            </a:r>
          </a:p>
          <a:p>
            <a:pPr lvl="1"/>
            <a:r>
              <a:rPr lang="en-US" sz="2200" dirty="0">
                <a:solidFill>
                  <a:srgbClr val="CC0000"/>
                </a:solidFill>
                <a:ea typeface="ＭＳ Ｐゴシック" pitchFamily="34" charset="-128"/>
              </a:rPr>
              <a:t>IMAP:</a:t>
            </a:r>
            <a:r>
              <a:rPr lang="en-US" sz="2200" dirty="0">
                <a:ea typeface="ＭＳ Ｐゴシック" pitchFamily="34" charset="-128"/>
              </a:rPr>
              <a:t> Internet Mail Access Protocol [RFC 1730]: more features, including manipulation of stored </a:t>
            </a:r>
            <a:r>
              <a:rPr lang="en-US" sz="2200" dirty="0" err="1">
                <a:ea typeface="ＭＳ Ｐゴシック" pitchFamily="34" charset="-128"/>
              </a:rPr>
              <a:t>msgs</a:t>
            </a:r>
            <a:r>
              <a:rPr lang="en-US" sz="2200" dirty="0">
                <a:ea typeface="ＭＳ Ｐゴシック" pitchFamily="34" charset="-128"/>
              </a:rPr>
              <a:t> on server</a:t>
            </a:r>
          </a:p>
          <a:p>
            <a:pPr lvl="1"/>
            <a:r>
              <a:rPr lang="en-US" sz="2200" dirty="0">
                <a:solidFill>
                  <a:srgbClr val="CC0000"/>
                </a:solidFill>
                <a:ea typeface="ＭＳ Ｐゴシック" pitchFamily="34" charset="-128"/>
              </a:rPr>
              <a:t>HTTP:</a:t>
            </a:r>
            <a:r>
              <a:rPr lang="en-US" sz="2200" dirty="0">
                <a:ea typeface="ＭＳ Ｐゴシック" pitchFamily="34" charset="-128"/>
              </a:rPr>
              <a:t> </a:t>
            </a:r>
            <a:r>
              <a:rPr lang="en-US" sz="2200" dirty="0" err="1">
                <a:ea typeface="ＭＳ Ｐゴシック" pitchFamily="34" charset="-128"/>
              </a:rPr>
              <a:t>gmail</a:t>
            </a:r>
            <a:r>
              <a:rPr lang="en-US" sz="2200" dirty="0">
                <a:ea typeface="ＭＳ Ｐゴシック" pitchFamily="34" charset="-128"/>
              </a:rPr>
              <a:t>, Hotmail, Yahoo! Mail, etc.</a:t>
            </a:r>
          </a:p>
          <a:p>
            <a:pPr lvl="1"/>
            <a:endParaRPr lang="en-US" sz="2200" dirty="0">
              <a:ea typeface="ＭＳ Ｐゴシック" pitchFamily="34" charset="-128"/>
            </a:endParaRPr>
          </a:p>
        </p:txBody>
      </p:sp>
      <p:grpSp>
        <p:nvGrpSpPr>
          <p:cNvPr id="12" name="Group 158"/>
          <p:cNvGrpSpPr>
            <a:grpSpLocks/>
          </p:cNvGrpSpPr>
          <p:nvPr/>
        </p:nvGrpSpPr>
        <p:grpSpPr bwMode="auto">
          <a:xfrm>
            <a:off x="4016965" y="2384342"/>
            <a:ext cx="1519238" cy="1133476"/>
            <a:chOff x="1770" y="1206"/>
            <a:chExt cx="957" cy="714"/>
          </a:xfrm>
        </p:grpSpPr>
        <p:sp>
          <p:nvSpPr>
            <p:cNvPr id="64560" name="Text Box 95"/>
            <p:cNvSpPr txBox="1">
              <a:spLocks noChangeArrowheads="1"/>
            </p:cNvSpPr>
            <p:nvPr/>
          </p:nvSpPr>
          <p:spPr bwMode="auto">
            <a:xfrm>
              <a:off x="1770" y="1583"/>
              <a:ext cx="957" cy="337"/>
            </a:xfrm>
            <a:prstGeom prst="rect">
              <a:avLst/>
            </a:prstGeom>
            <a:noFill/>
            <a:ln w="9525">
              <a:noFill/>
              <a:miter lim="800000"/>
              <a:headEnd/>
              <a:tailEnd/>
            </a:ln>
          </p:spPr>
          <p:txBody>
            <a:bodyPr wrap="none">
              <a:spAutoFit/>
            </a:bodyPr>
            <a:lstStyle/>
            <a:p>
              <a:pPr algn="ctr">
                <a:lnSpc>
                  <a:spcPct val="90000"/>
                </a:lnSpc>
                <a:spcBef>
                  <a:spcPct val="0"/>
                </a:spcBef>
                <a:buClrTx/>
                <a:buSzTx/>
                <a:buFontTx/>
                <a:buNone/>
              </a:pPr>
              <a:r>
                <a:rPr lang="en-US" sz="1600"/>
                <a:t>sender</a:t>
              </a:r>
              <a:r>
                <a:rPr lang="ja-JP" altLang="en-US" sz="1600"/>
                <a:t>’</a:t>
              </a:r>
              <a:r>
                <a:rPr lang="en-US" altLang="ja-JP" sz="1600"/>
                <a:t>s mail </a:t>
              </a:r>
            </a:p>
            <a:p>
              <a:pPr algn="ctr">
                <a:lnSpc>
                  <a:spcPct val="90000"/>
                </a:lnSpc>
                <a:spcBef>
                  <a:spcPct val="0"/>
                </a:spcBef>
                <a:buClrTx/>
                <a:buSzTx/>
                <a:buFontTx/>
                <a:buNone/>
              </a:pPr>
              <a:r>
                <a:rPr lang="en-US" sz="1600"/>
                <a:t>server</a:t>
              </a:r>
              <a:endParaRPr lang="en-US" sz="2400"/>
            </a:p>
          </p:txBody>
        </p:sp>
        <p:grpSp>
          <p:nvGrpSpPr>
            <p:cNvPr id="13" name="Group 157"/>
            <p:cNvGrpSpPr>
              <a:grpSpLocks/>
            </p:cNvGrpSpPr>
            <p:nvPr/>
          </p:nvGrpSpPr>
          <p:grpSpPr bwMode="auto">
            <a:xfrm>
              <a:off x="1992" y="1206"/>
              <a:ext cx="510" cy="354"/>
              <a:chOff x="2070" y="2004"/>
              <a:chExt cx="510" cy="354"/>
            </a:xfrm>
          </p:grpSpPr>
          <p:sp>
            <p:nvSpPr>
              <p:cNvPr id="64562" name="Rectangle 94"/>
              <p:cNvSpPr>
                <a:spLocks noChangeArrowheads="1"/>
              </p:cNvSpPr>
              <p:nvPr/>
            </p:nvSpPr>
            <p:spPr bwMode="auto">
              <a:xfrm>
                <a:off x="2070" y="2004"/>
                <a:ext cx="510" cy="354"/>
              </a:xfrm>
              <a:prstGeom prst="rect">
                <a:avLst/>
              </a:prstGeom>
              <a:solidFill>
                <a:schemeClr val="hlink"/>
              </a:solidFill>
              <a:ln w="19050">
                <a:solidFill>
                  <a:schemeClr val="tx1"/>
                </a:solidFill>
                <a:miter lim="800000"/>
                <a:headEnd/>
                <a:tailEnd/>
              </a:ln>
            </p:spPr>
            <p:txBody>
              <a:bodyPr wrap="none" anchor="ctr"/>
              <a:lstStyle/>
              <a:p>
                <a:endParaRPr lang="en-US" sz="2400">
                  <a:latin typeface="Comic Sans MS" pitchFamily="66" charset="0"/>
                </a:endParaRPr>
              </a:p>
            </p:txBody>
          </p:sp>
          <p:sp>
            <p:nvSpPr>
              <p:cNvPr id="64563" name="Rectangle 96"/>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p>
                <a:endParaRPr lang="en-US" sz="2400">
                  <a:latin typeface="Comic Sans MS" pitchFamily="66" charset="0"/>
                </a:endParaRPr>
              </a:p>
            </p:txBody>
          </p:sp>
          <p:sp>
            <p:nvSpPr>
              <p:cNvPr id="64564" name="Line 97"/>
              <p:cNvSpPr>
                <a:spLocks noChangeShapeType="1"/>
              </p:cNvSpPr>
              <p:nvPr/>
            </p:nvSpPr>
            <p:spPr bwMode="auto">
              <a:xfrm>
                <a:off x="2143" y="2104"/>
                <a:ext cx="0" cy="72"/>
              </a:xfrm>
              <a:prstGeom prst="line">
                <a:avLst/>
              </a:prstGeom>
              <a:noFill/>
              <a:ln w="19050">
                <a:solidFill>
                  <a:schemeClr val="tx1"/>
                </a:solidFill>
                <a:round/>
                <a:headEnd/>
                <a:tailEnd/>
              </a:ln>
            </p:spPr>
            <p:txBody>
              <a:bodyPr wrap="none" anchor="ctr"/>
              <a:lstStyle/>
              <a:p>
                <a:endParaRPr lang="en-US"/>
              </a:p>
            </p:txBody>
          </p:sp>
          <p:sp>
            <p:nvSpPr>
              <p:cNvPr id="64565" name="Line 98"/>
              <p:cNvSpPr>
                <a:spLocks noChangeShapeType="1"/>
              </p:cNvSpPr>
              <p:nvPr/>
            </p:nvSpPr>
            <p:spPr bwMode="auto">
              <a:xfrm>
                <a:off x="2252" y="2103"/>
                <a:ext cx="0" cy="72"/>
              </a:xfrm>
              <a:prstGeom prst="line">
                <a:avLst/>
              </a:prstGeom>
              <a:noFill/>
              <a:ln w="19050">
                <a:solidFill>
                  <a:schemeClr val="tx1"/>
                </a:solidFill>
                <a:round/>
                <a:headEnd/>
                <a:tailEnd/>
              </a:ln>
            </p:spPr>
            <p:txBody>
              <a:bodyPr wrap="none" anchor="ctr"/>
              <a:lstStyle/>
              <a:p>
                <a:endParaRPr lang="en-US"/>
              </a:p>
            </p:txBody>
          </p:sp>
          <p:sp>
            <p:nvSpPr>
              <p:cNvPr id="64566" name="Line 99"/>
              <p:cNvSpPr>
                <a:spLocks noChangeShapeType="1"/>
              </p:cNvSpPr>
              <p:nvPr/>
            </p:nvSpPr>
            <p:spPr bwMode="auto">
              <a:xfrm>
                <a:off x="2307" y="2105"/>
                <a:ext cx="0" cy="72"/>
              </a:xfrm>
              <a:prstGeom prst="line">
                <a:avLst/>
              </a:prstGeom>
              <a:noFill/>
              <a:ln w="19050">
                <a:solidFill>
                  <a:schemeClr val="tx1"/>
                </a:solidFill>
                <a:round/>
                <a:headEnd/>
                <a:tailEnd/>
              </a:ln>
            </p:spPr>
            <p:txBody>
              <a:bodyPr wrap="none" anchor="ctr"/>
              <a:lstStyle/>
              <a:p>
                <a:endParaRPr lang="en-US"/>
              </a:p>
            </p:txBody>
          </p:sp>
          <p:sp>
            <p:nvSpPr>
              <p:cNvPr id="64567" name="Line 100"/>
              <p:cNvSpPr>
                <a:spLocks noChangeShapeType="1"/>
              </p:cNvSpPr>
              <p:nvPr/>
            </p:nvSpPr>
            <p:spPr bwMode="auto">
              <a:xfrm>
                <a:off x="2364" y="2103"/>
                <a:ext cx="0" cy="72"/>
              </a:xfrm>
              <a:prstGeom prst="line">
                <a:avLst/>
              </a:prstGeom>
              <a:noFill/>
              <a:ln w="19050">
                <a:solidFill>
                  <a:schemeClr val="tx1"/>
                </a:solidFill>
                <a:round/>
                <a:headEnd/>
                <a:tailEnd/>
              </a:ln>
            </p:spPr>
            <p:txBody>
              <a:bodyPr wrap="none" anchor="ctr"/>
              <a:lstStyle/>
              <a:p>
                <a:endParaRPr lang="en-US"/>
              </a:p>
            </p:txBody>
          </p:sp>
          <p:sp>
            <p:nvSpPr>
              <p:cNvPr id="64568" name="Line 101"/>
              <p:cNvSpPr>
                <a:spLocks noChangeShapeType="1"/>
              </p:cNvSpPr>
              <p:nvPr/>
            </p:nvSpPr>
            <p:spPr bwMode="auto">
              <a:xfrm>
                <a:off x="2425" y="2103"/>
                <a:ext cx="0" cy="72"/>
              </a:xfrm>
              <a:prstGeom prst="line">
                <a:avLst/>
              </a:prstGeom>
              <a:noFill/>
              <a:ln w="19050">
                <a:solidFill>
                  <a:schemeClr val="tx1"/>
                </a:solidFill>
                <a:round/>
                <a:headEnd/>
                <a:tailEnd/>
              </a:ln>
            </p:spPr>
            <p:txBody>
              <a:bodyPr wrap="none" anchor="ctr"/>
              <a:lstStyle/>
              <a:p>
                <a:endParaRPr lang="en-US"/>
              </a:p>
            </p:txBody>
          </p:sp>
          <p:sp>
            <p:nvSpPr>
              <p:cNvPr id="64569" name="Line 102"/>
              <p:cNvSpPr>
                <a:spLocks noChangeShapeType="1"/>
              </p:cNvSpPr>
              <p:nvPr/>
            </p:nvSpPr>
            <p:spPr bwMode="auto">
              <a:xfrm>
                <a:off x="2481" y="2103"/>
                <a:ext cx="0" cy="72"/>
              </a:xfrm>
              <a:prstGeom prst="line">
                <a:avLst/>
              </a:prstGeom>
              <a:noFill/>
              <a:ln w="19050">
                <a:solidFill>
                  <a:schemeClr val="tx1"/>
                </a:solidFill>
                <a:round/>
                <a:headEnd/>
                <a:tailEnd/>
              </a:ln>
            </p:spPr>
            <p:txBody>
              <a:bodyPr wrap="none" anchor="ctr"/>
              <a:lstStyle/>
              <a:p>
                <a:endParaRPr lang="en-US"/>
              </a:p>
            </p:txBody>
          </p:sp>
          <p:sp>
            <p:nvSpPr>
              <p:cNvPr id="64570" name="Line 103"/>
              <p:cNvSpPr>
                <a:spLocks noChangeShapeType="1"/>
              </p:cNvSpPr>
              <p:nvPr/>
            </p:nvSpPr>
            <p:spPr bwMode="auto">
              <a:xfrm>
                <a:off x="2196" y="2104"/>
                <a:ext cx="0" cy="72"/>
              </a:xfrm>
              <a:prstGeom prst="line">
                <a:avLst/>
              </a:prstGeom>
              <a:noFill/>
              <a:ln w="19050">
                <a:solidFill>
                  <a:schemeClr val="tx1"/>
                </a:solidFill>
                <a:round/>
                <a:headEnd/>
                <a:tailEnd/>
              </a:ln>
            </p:spPr>
            <p:txBody>
              <a:bodyPr wrap="none" anchor="ctr"/>
              <a:lstStyle/>
              <a:p>
                <a:endParaRPr lang="en-US"/>
              </a:p>
            </p:txBody>
          </p:sp>
          <p:sp>
            <p:nvSpPr>
              <p:cNvPr id="64571" name="Rectangle 104"/>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sp>
            <p:nvSpPr>
              <p:cNvPr id="64572" name="Rectangle 105"/>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sp>
            <p:nvSpPr>
              <p:cNvPr id="64573" name="Rectangle 106"/>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sp>
            <p:nvSpPr>
              <p:cNvPr id="64574" name="Rectangle 107"/>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sp>
            <p:nvSpPr>
              <p:cNvPr id="64575" name="Rectangle 108"/>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grpSp>
      </p:grpSp>
      <p:sp>
        <p:nvSpPr>
          <p:cNvPr id="64522" name="Text Box 121"/>
          <p:cNvSpPr txBox="1">
            <a:spLocks noChangeArrowheads="1"/>
          </p:cNvSpPr>
          <p:nvPr/>
        </p:nvSpPr>
        <p:spPr bwMode="auto">
          <a:xfrm>
            <a:off x="3507703" y="1574859"/>
            <a:ext cx="770016" cy="923330"/>
          </a:xfrm>
          <a:prstGeom prst="rect">
            <a:avLst/>
          </a:prstGeom>
          <a:noFill/>
          <a:ln w="9525">
            <a:noFill/>
            <a:miter lim="800000"/>
            <a:headEnd/>
            <a:tailEnd/>
          </a:ln>
        </p:spPr>
        <p:txBody>
          <a:bodyPr wrap="square">
            <a:spAutoFit/>
          </a:bodyPr>
          <a:lstStyle/>
          <a:p>
            <a:pPr algn="ctr">
              <a:spcBef>
                <a:spcPct val="0"/>
              </a:spcBef>
              <a:buClrTx/>
              <a:buSzTx/>
              <a:buFontTx/>
              <a:buNone/>
            </a:pPr>
            <a:r>
              <a:rPr lang="en-US" dirty="0">
                <a:solidFill>
                  <a:srgbClr val="CC0000"/>
                </a:solidFill>
              </a:rPr>
              <a:t>SMTP or HTTP</a:t>
            </a:r>
          </a:p>
        </p:txBody>
      </p:sp>
      <p:sp>
        <p:nvSpPr>
          <p:cNvPr id="64523" name="Rectangle 153"/>
          <p:cNvSpPr>
            <a:spLocks noChangeArrowheads="1"/>
          </p:cNvSpPr>
          <p:nvPr/>
        </p:nvSpPr>
        <p:spPr bwMode="auto">
          <a:xfrm>
            <a:off x="5305425" y="1457325"/>
            <a:ext cx="857250" cy="304800"/>
          </a:xfrm>
          <a:prstGeom prst="rect">
            <a:avLst/>
          </a:prstGeom>
          <a:solidFill>
            <a:srgbClr val="FFFFFF"/>
          </a:solidFill>
          <a:ln w="9525">
            <a:noFill/>
            <a:miter lim="800000"/>
            <a:headEnd/>
            <a:tailEnd/>
          </a:ln>
        </p:spPr>
        <p:txBody>
          <a:bodyPr wrap="none" anchor="ctr"/>
          <a:lstStyle/>
          <a:p>
            <a:endParaRPr lang="en-US" sz="2400">
              <a:latin typeface="Comic Sans MS" pitchFamily="66" charset="0"/>
            </a:endParaRPr>
          </a:p>
        </p:txBody>
      </p:sp>
      <p:sp>
        <p:nvSpPr>
          <p:cNvPr id="64524" name="Text Box 154"/>
          <p:cNvSpPr txBox="1">
            <a:spLocks noChangeArrowheads="1"/>
          </p:cNvSpPr>
          <p:nvPr/>
        </p:nvSpPr>
        <p:spPr bwMode="auto">
          <a:xfrm>
            <a:off x="5219111" y="1477963"/>
            <a:ext cx="745717" cy="369332"/>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SMTP</a:t>
            </a:r>
          </a:p>
        </p:txBody>
      </p:sp>
      <p:sp>
        <p:nvSpPr>
          <p:cNvPr id="64525" name="Text Box 156"/>
          <p:cNvSpPr txBox="1">
            <a:spLocks noChangeArrowheads="1"/>
          </p:cNvSpPr>
          <p:nvPr/>
        </p:nvSpPr>
        <p:spPr bwMode="auto">
          <a:xfrm>
            <a:off x="7006034" y="1387800"/>
            <a:ext cx="1511300" cy="563231"/>
          </a:xfrm>
          <a:prstGeom prst="rect">
            <a:avLst/>
          </a:prstGeom>
          <a:noFill/>
          <a:ln w="9525">
            <a:noFill/>
            <a:miter lim="800000"/>
            <a:headEnd/>
            <a:tailEnd/>
          </a:ln>
        </p:spPr>
        <p:txBody>
          <a:bodyPr>
            <a:spAutoFit/>
          </a:bodyPr>
          <a:lstStyle/>
          <a:p>
            <a:pPr algn="ctr">
              <a:lnSpc>
                <a:spcPct val="85000"/>
              </a:lnSpc>
              <a:spcBef>
                <a:spcPct val="0"/>
              </a:spcBef>
              <a:buClrTx/>
              <a:buSzTx/>
              <a:buFontTx/>
              <a:buNone/>
            </a:pPr>
            <a:r>
              <a:rPr lang="en-US" i="1" dirty="0">
                <a:solidFill>
                  <a:srgbClr val="CC0000"/>
                </a:solidFill>
              </a:rPr>
              <a:t>mail access</a:t>
            </a:r>
          </a:p>
          <a:p>
            <a:pPr algn="ctr">
              <a:lnSpc>
                <a:spcPct val="85000"/>
              </a:lnSpc>
              <a:spcBef>
                <a:spcPct val="0"/>
              </a:spcBef>
              <a:buClrTx/>
              <a:buSzTx/>
              <a:buFontTx/>
              <a:buNone/>
            </a:pPr>
            <a:r>
              <a:rPr lang="en-US" i="1" dirty="0">
                <a:solidFill>
                  <a:srgbClr val="CC0000"/>
                </a:solidFill>
              </a:rPr>
              <a:t>protocol</a:t>
            </a:r>
            <a:endParaRPr lang="en-US" dirty="0">
              <a:solidFill>
                <a:srgbClr val="CC0000"/>
              </a:solidFill>
            </a:endParaRPr>
          </a:p>
        </p:txBody>
      </p:sp>
      <p:sp>
        <p:nvSpPr>
          <p:cNvPr id="64526" name="Text Box 160"/>
          <p:cNvSpPr txBox="1">
            <a:spLocks noChangeArrowheads="1"/>
          </p:cNvSpPr>
          <p:nvPr/>
        </p:nvSpPr>
        <p:spPr bwMode="auto">
          <a:xfrm>
            <a:off x="5854536" y="2916822"/>
            <a:ext cx="1657826" cy="535531"/>
          </a:xfrm>
          <a:prstGeom prst="rect">
            <a:avLst/>
          </a:prstGeom>
          <a:noFill/>
          <a:ln w="9525">
            <a:noFill/>
            <a:miter lim="800000"/>
            <a:headEnd/>
            <a:tailEnd/>
          </a:ln>
        </p:spPr>
        <p:txBody>
          <a:bodyPr wrap="none">
            <a:spAutoFit/>
          </a:bodyPr>
          <a:lstStyle/>
          <a:p>
            <a:pPr algn="ctr">
              <a:lnSpc>
                <a:spcPct val="90000"/>
              </a:lnSpc>
              <a:spcBef>
                <a:spcPct val="0"/>
              </a:spcBef>
              <a:buClrTx/>
              <a:buSzTx/>
              <a:buFontTx/>
              <a:buNone/>
            </a:pPr>
            <a:r>
              <a:rPr lang="en-US" sz="1600" dirty="0"/>
              <a:t>receiver</a:t>
            </a:r>
            <a:r>
              <a:rPr lang="ja-JP" altLang="en-US" sz="1600" dirty="0"/>
              <a:t>’</a:t>
            </a:r>
            <a:r>
              <a:rPr lang="en-US" altLang="ja-JP" sz="1600" dirty="0"/>
              <a:t>s mail </a:t>
            </a:r>
          </a:p>
          <a:p>
            <a:pPr algn="ctr">
              <a:lnSpc>
                <a:spcPct val="90000"/>
              </a:lnSpc>
              <a:spcBef>
                <a:spcPct val="0"/>
              </a:spcBef>
              <a:buClrTx/>
              <a:buSzTx/>
              <a:buFontTx/>
              <a:buNone/>
            </a:pPr>
            <a:r>
              <a:rPr lang="en-US" sz="1600" dirty="0"/>
              <a:t>server</a:t>
            </a:r>
            <a:endParaRPr lang="en-US" sz="2400" dirty="0"/>
          </a:p>
        </p:txBody>
      </p:sp>
      <p:grpSp>
        <p:nvGrpSpPr>
          <p:cNvPr id="14" name="Group 161"/>
          <p:cNvGrpSpPr>
            <a:grpSpLocks/>
          </p:cNvGrpSpPr>
          <p:nvPr/>
        </p:nvGrpSpPr>
        <p:grpSpPr bwMode="auto">
          <a:xfrm>
            <a:off x="6153261" y="2358391"/>
            <a:ext cx="809625" cy="561975"/>
            <a:chOff x="2045" y="1996"/>
            <a:chExt cx="510" cy="354"/>
          </a:xfrm>
        </p:grpSpPr>
        <p:sp>
          <p:nvSpPr>
            <p:cNvPr id="64546" name="Rectangle 162"/>
            <p:cNvSpPr>
              <a:spLocks noChangeArrowheads="1"/>
            </p:cNvSpPr>
            <p:nvPr/>
          </p:nvSpPr>
          <p:spPr bwMode="auto">
            <a:xfrm>
              <a:off x="2045" y="1996"/>
              <a:ext cx="510" cy="354"/>
            </a:xfrm>
            <a:prstGeom prst="rect">
              <a:avLst/>
            </a:prstGeom>
            <a:solidFill>
              <a:schemeClr val="hlink"/>
            </a:solidFill>
            <a:ln w="19050">
              <a:solidFill>
                <a:schemeClr val="tx1"/>
              </a:solidFill>
              <a:miter lim="800000"/>
              <a:headEnd/>
              <a:tailEnd/>
            </a:ln>
          </p:spPr>
          <p:txBody>
            <a:bodyPr wrap="none" anchor="ctr"/>
            <a:lstStyle/>
            <a:p>
              <a:endParaRPr lang="en-US" sz="2400">
                <a:latin typeface="Comic Sans MS" pitchFamily="66" charset="0"/>
              </a:endParaRPr>
            </a:p>
          </p:txBody>
        </p:sp>
        <p:sp>
          <p:nvSpPr>
            <p:cNvPr id="64547" name="Rectangle 163"/>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p>
              <a:endParaRPr lang="en-US" sz="2400">
                <a:latin typeface="Comic Sans MS" pitchFamily="66" charset="0"/>
              </a:endParaRPr>
            </a:p>
          </p:txBody>
        </p:sp>
        <p:sp>
          <p:nvSpPr>
            <p:cNvPr id="64548" name="Line 164"/>
            <p:cNvSpPr>
              <a:spLocks noChangeShapeType="1"/>
            </p:cNvSpPr>
            <p:nvPr/>
          </p:nvSpPr>
          <p:spPr bwMode="auto">
            <a:xfrm>
              <a:off x="2143" y="2104"/>
              <a:ext cx="0" cy="72"/>
            </a:xfrm>
            <a:prstGeom prst="line">
              <a:avLst/>
            </a:prstGeom>
            <a:noFill/>
            <a:ln w="19050">
              <a:solidFill>
                <a:schemeClr val="tx1"/>
              </a:solidFill>
              <a:round/>
              <a:headEnd/>
              <a:tailEnd/>
            </a:ln>
          </p:spPr>
          <p:txBody>
            <a:bodyPr wrap="none" anchor="ctr"/>
            <a:lstStyle/>
            <a:p>
              <a:endParaRPr lang="en-US"/>
            </a:p>
          </p:txBody>
        </p:sp>
        <p:sp>
          <p:nvSpPr>
            <p:cNvPr id="64549" name="Line 165"/>
            <p:cNvSpPr>
              <a:spLocks noChangeShapeType="1"/>
            </p:cNvSpPr>
            <p:nvPr/>
          </p:nvSpPr>
          <p:spPr bwMode="auto">
            <a:xfrm>
              <a:off x="2252" y="2103"/>
              <a:ext cx="0" cy="72"/>
            </a:xfrm>
            <a:prstGeom prst="line">
              <a:avLst/>
            </a:prstGeom>
            <a:noFill/>
            <a:ln w="19050">
              <a:solidFill>
                <a:schemeClr val="tx1"/>
              </a:solidFill>
              <a:round/>
              <a:headEnd/>
              <a:tailEnd/>
            </a:ln>
          </p:spPr>
          <p:txBody>
            <a:bodyPr wrap="none" anchor="ctr"/>
            <a:lstStyle/>
            <a:p>
              <a:endParaRPr lang="en-US"/>
            </a:p>
          </p:txBody>
        </p:sp>
        <p:sp>
          <p:nvSpPr>
            <p:cNvPr id="64550" name="Line 166"/>
            <p:cNvSpPr>
              <a:spLocks noChangeShapeType="1"/>
            </p:cNvSpPr>
            <p:nvPr/>
          </p:nvSpPr>
          <p:spPr bwMode="auto">
            <a:xfrm>
              <a:off x="2307" y="2105"/>
              <a:ext cx="0" cy="72"/>
            </a:xfrm>
            <a:prstGeom prst="line">
              <a:avLst/>
            </a:prstGeom>
            <a:noFill/>
            <a:ln w="19050">
              <a:solidFill>
                <a:schemeClr val="tx1"/>
              </a:solidFill>
              <a:round/>
              <a:headEnd/>
              <a:tailEnd/>
            </a:ln>
          </p:spPr>
          <p:txBody>
            <a:bodyPr wrap="none" anchor="ctr"/>
            <a:lstStyle/>
            <a:p>
              <a:endParaRPr lang="en-US"/>
            </a:p>
          </p:txBody>
        </p:sp>
        <p:sp>
          <p:nvSpPr>
            <p:cNvPr id="64551" name="Line 167"/>
            <p:cNvSpPr>
              <a:spLocks noChangeShapeType="1"/>
            </p:cNvSpPr>
            <p:nvPr/>
          </p:nvSpPr>
          <p:spPr bwMode="auto">
            <a:xfrm>
              <a:off x="2364" y="2103"/>
              <a:ext cx="0" cy="72"/>
            </a:xfrm>
            <a:prstGeom prst="line">
              <a:avLst/>
            </a:prstGeom>
            <a:noFill/>
            <a:ln w="19050">
              <a:solidFill>
                <a:schemeClr val="tx1"/>
              </a:solidFill>
              <a:round/>
              <a:headEnd/>
              <a:tailEnd/>
            </a:ln>
          </p:spPr>
          <p:txBody>
            <a:bodyPr wrap="none" anchor="ctr"/>
            <a:lstStyle/>
            <a:p>
              <a:endParaRPr lang="en-US"/>
            </a:p>
          </p:txBody>
        </p:sp>
        <p:sp>
          <p:nvSpPr>
            <p:cNvPr id="64552" name="Line 168"/>
            <p:cNvSpPr>
              <a:spLocks noChangeShapeType="1"/>
            </p:cNvSpPr>
            <p:nvPr/>
          </p:nvSpPr>
          <p:spPr bwMode="auto">
            <a:xfrm>
              <a:off x="2425" y="2103"/>
              <a:ext cx="0" cy="72"/>
            </a:xfrm>
            <a:prstGeom prst="line">
              <a:avLst/>
            </a:prstGeom>
            <a:noFill/>
            <a:ln w="19050">
              <a:solidFill>
                <a:schemeClr val="tx1"/>
              </a:solidFill>
              <a:round/>
              <a:headEnd/>
              <a:tailEnd/>
            </a:ln>
          </p:spPr>
          <p:txBody>
            <a:bodyPr wrap="none" anchor="ctr"/>
            <a:lstStyle/>
            <a:p>
              <a:endParaRPr lang="en-US"/>
            </a:p>
          </p:txBody>
        </p:sp>
        <p:sp>
          <p:nvSpPr>
            <p:cNvPr id="64553" name="Line 169"/>
            <p:cNvSpPr>
              <a:spLocks noChangeShapeType="1"/>
            </p:cNvSpPr>
            <p:nvPr/>
          </p:nvSpPr>
          <p:spPr bwMode="auto">
            <a:xfrm>
              <a:off x="2481" y="2103"/>
              <a:ext cx="0" cy="72"/>
            </a:xfrm>
            <a:prstGeom prst="line">
              <a:avLst/>
            </a:prstGeom>
            <a:noFill/>
            <a:ln w="19050">
              <a:solidFill>
                <a:schemeClr val="tx1"/>
              </a:solidFill>
              <a:round/>
              <a:headEnd/>
              <a:tailEnd/>
            </a:ln>
          </p:spPr>
          <p:txBody>
            <a:bodyPr wrap="none" anchor="ctr"/>
            <a:lstStyle/>
            <a:p>
              <a:endParaRPr lang="en-US"/>
            </a:p>
          </p:txBody>
        </p:sp>
        <p:sp>
          <p:nvSpPr>
            <p:cNvPr id="64554" name="Line 170"/>
            <p:cNvSpPr>
              <a:spLocks noChangeShapeType="1"/>
            </p:cNvSpPr>
            <p:nvPr/>
          </p:nvSpPr>
          <p:spPr bwMode="auto">
            <a:xfrm>
              <a:off x="2196" y="2104"/>
              <a:ext cx="0" cy="72"/>
            </a:xfrm>
            <a:prstGeom prst="line">
              <a:avLst/>
            </a:prstGeom>
            <a:noFill/>
            <a:ln w="19050">
              <a:solidFill>
                <a:schemeClr val="tx1"/>
              </a:solidFill>
              <a:round/>
              <a:headEnd/>
              <a:tailEnd/>
            </a:ln>
          </p:spPr>
          <p:txBody>
            <a:bodyPr wrap="none" anchor="ctr"/>
            <a:lstStyle/>
            <a:p>
              <a:endParaRPr lang="en-US" dirty="0"/>
            </a:p>
          </p:txBody>
        </p:sp>
        <p:sp>
          <p:nvSpPr>
            <p:cNvPr id="64555" name="Rectangle 171"/>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sp>
          <p:nvSpPr>
            <p:cNvPr id="64556" name="Rectangle 172"/>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sp>
          <p:nvSpPr>
            <p:cNvPr id="64557" name="Rectangle 173"/>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sp>
          <p:nvSpPr>
            <p:cNvPr id="64558" name="Rectangle 174"/>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sp>
          <p:nvSpPr>
            <p:cNvPr id="64559" name="Rectangle 175"/>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p>
              <a:endParaRPr lang="en-US" sz="2400">
                <a:latin typeface="Comic Sans MS" pitchFamily="66" charset="0"/>
              </a:endParaRPr>
            </a:p>
          </p:txBody>
        </p:sp>
      </p:grpSp>
      <p:pic>
        <p:nvPicPr>
          <p:cNvPr id="64528" name="Picture 176" descr="Alice"/>
          <p:cNvPicPr>
            <a:picLocks noChangeAspect="1" noChangeArrowheads="1"/>
          </p:cNvPicPr>
          <p:nvPr/>
        </p:nvPicPr>
        <p:blipFill>
          <a:blip r:embed="rId3"/>
          <a:srcRect/>
          <a:stretch>
            <a:fillRect/>
          </a:stretch>
        </p:blipFill>
        <p:spPr bwMode="auto">
          <a:xfrm>
            <a:off x="1995578" y="1913876"/>
            <a:ext cx="561975" cy="693737"/>
          </a:xfrm>
          <a:prstGeom prst="rect">
            <a:avLst/>
          </a:prstGeom>
          <a:noFill/>
          <a:ln w="9525">
            <a:noFill/>
            <a:miter lim="800000"/>
            <a:headEnd/>
            <a:tailEnd/>
          </a:ln>
        </p:spPr>
      </p:pic>
      <p:pic>
        <p:nvPicPr>
          <p:cNvPr id="64529" name="Picture 179" descr="Bob"/>
          <p:cNvPicPr>
            <a:picLocks noChangeAspect="1" noChangeArrowheads="1"/>
          </p:cNvPicPr>
          <p:nvPr/>
        </p:nvPicPr>
        <p:blipFill>
          <a:blip r:embed="rId4"/>
          <a:srcRect/>
          <a:stretch>
            <a:fillRect/>
          </a:stretch>
        </p:blipFill>
        <p:spPr bwMode="auto">
          <a:xfrm>
            <a:off x="9768310" y="1518395"/>
            <a:ext cx="676275" cy="690563"/>
          </a:xfrm>
          <a:prstGeom prst="rect">
            <a:avLst/>
          </a:prstGeom>
          <a:noFill/>
          <a:ln w="9525">
            <a:noFill/>
            <a:miter lim="800000"/>
            <a:headEnd/>
            <a:tailEnd/>
          </a:ln>
        </p:spPr>
      </p:pic>
      <p:sp>
        <p:nvSpPr>
          <p:cNvPr id="64530" name="Line 94"/>
          <p:cNvSpPr>
            <a:spLocks noChangeShapeType="1"/>
          </p:cNvSpPr>
          <p:nvPr/>
        </p:nvSpPr>
        <p:spPr bwMode="auto">
          <a:xfrm flipV="1">
            <a:off x="3518680" y="2148776"/>
            <a:ext cx="812358" cy="23626"/>
          </a:xfrm>
          <a:prstGeom prst="line">
            <a:avLst/>
          </a:prstGeom>
          <a:noFill/>
          <a:ln w="28575">
            <a:solidFill>
              <a:srgbClr val="CC0000"/>
            </a:solidFill>
            <a:round/>
            <a:headEnd/>
            <a:tailEnd type="triangle" w="med" len="med"/>
          </a:ln>
        </p:spPr>
        <p:txBody>
          <a:bodyPr/>
          <a:lstStyle/>
          <a:p>
            <a:endParaRPr lang="en-US"/>
          </a:p>
        </p:txBody>
      </p:sp>
      <p:sp>
        <p:nvSpPr>
          <p:cNvPr id="64531" name="Line 95"/>
          <p:cNvSpPr>
            <a:spLocks noChangeShapeType="1"/>
          </p:cNvSpPr>
          <p:nvPr/>
        </p:nvSpPr>
        <p:spPr bwMode="auto">
          <a:xfrm>
            <a:off x="5140325" y="2104329"/>
            <a:ext cx="903287" cy="0"/>
          </a:xfrm>
          <a:prstGeom prst="line">
            <a:avLst/>
          </a:prstGeom>
          <a:noFill/>
          <a:ln w="28575">
            <a:solidFill>
              <a:srgbClr val="CC0000"/>
            </a:solidFill>
            <a:round/>
            <a:headEnd/>
            <a:tailEnd type="triangle" w="med" len="med"/>
          </a:ln>
        </p:spPr>
        <p:txBody>
          <a:bodyPr/>
          <a:lstStyle/>
          <a:p>
            <a:endParaRPr lang="en-US"/>
          </a:p>
        </p:txBody>
      </p:sp>
      <p:sp>
        <p:nvSpPr>
          <p:cNvPr id="64532" name="Line 96"/>
          <p:cNvSpPr>
            <a:spLocks noChangeShapeType="1"/>
          </p:cNvSpPr>
          <p:nvPr/>
        </p:nvSpPr>
        <p:spPr bwMode="auto">
          <a:xfrm>
            <a:off x="6777613" y="2031627"/>
            <a:ext cx="1697037" cy="1588"/>
          </a:xfrm>
          <a:prstGeom prst="line">
            <a:avLst/>
          </a:prstGeom>
          <a:noFill/>
          <a:ln w="28575">
            <a:solidFill>
              <a:srgbClr val="CC0000"/>
            </a:solidFill>
            <a:round/>
            <a:headEnd/>
            <a:tailEnd type="triangle" w="med" len="med"/>
          </a:ln>
        </p:spPr>
        <p:txBody>
          <a:bodyPr/>
          <a:lstStyle/>
          <a:p>
            <a:endParaRPr lang="en-US"/>
          </a:p>
        </p:txBody>
      </p:sp>
      <p:sp>
        <p:nvSpPr>
          <p:cNvPr id="64533" name="Text Box 156"/>
          <p:cNvSpPr txBox="1">
            <a:spLocks noChangeArrowheads="1"/>
          </p:cNvSpPr>
          <p:nvPr/>
        </p:nvSpPr>
        <p:spPr bwMode="auto">
          <a:xfrm>
            <a:off x="7422694" y="2086051"/>
            <a:ext cx="770016" cy="798680"/>
          </a:xfrm>
          <a:prstGeom prst="rect">
            <a:avLst/>
          </a:prstGeom>
          <a:noFill/>
          <a:ln w="9525">
            <a:noFill/>
            <a:miter lim="800000"/>
            <a:headEnd/>
            <a:tailEnd/>
          </a:ln>
        </p:spPr>
        <p:txBody>
          <a:bodyPr wrap="square">
            <a:spAutoFit/>
          </a:bodyPr>
          <a:lstStyle/>
          <a:p>
            <a:pPr algn="ctr">
              <a:lnSpc>
                <a:spcPct val="85000"/>
              </a:lnSpc>
              <a:spcBef>
                <a:spcPct val="0"/>
              </a:spcBef>
              <a:buClrTx/>
              <a:buSzTx/>
              <a:buFontTx/>
              <a:buNone/>
            </a:pPr>
            <a:r>
              <a:rPr lang="en-US" i="1" dirty="0">
                <a:solidFill>
                  <a:srgbClr val="CC0000"/>
                </a:solidFill>
              </a:rPr>
              <a:t>HTTP or IMAP</a:t>
            </a:r>
          </a:p>
        </p:txBody>
      </p:sp>
      <p:grpSp>
        <p:nvGrpSpPr>
          <p:cNvPr id="15" name="Group 166"/>
          <p:cNvGrpSpPr>
            <a:grpSpLocks/>
          </p:cNvGrpSpPr>
          <p:nvPr/>
        </p:nvGrpSpPr>
        <p:grpSpPr bwMode="auto">
          <a:xfrm>
            <a:off x="2461997" y="1595089"/>
            <a:ext cx="1016001" cy="1338263"/>
            <a:chOff x="3460" y="557"/>
            <a:chExt cx="640" cy="843"/>
          </a:xfrm>
        </p:grpSpPr>
        <p:grpSp>
          <p:nvGrpSpPr>
            <p:cNvPr id="16" name="Group 167"/>
            <p:cNvGrpSpPr>
              <a:grpSpLocks/>
            </p:cNvGrpSpPr>
            <p:nvPr/>
          </p:nvGrpSpPr>
          <p:grpSpPr bwMode="auto">
            <a:xfrm>
              <a:off x="3460" y="742"/>
              <a:ext cx="640" cy="658"/>
              <a:chOff x="-269" y="1579"/>
              <a:chExt cx="1120" cy="1393"/>
            </a:xfrm>
          </p:grpSpPr>
          <p:pic>
            <p:nvPicPr>
              <p:cNvPr id="64544" name="Picture 168" descr="desktop_computer_stylized_medium"/>
              <p:cNvPicPr>
                <a:picLocks noChangeAspect="1" noChangeArrowheads="1"/>
              </p:cNvPicPr>
              <p:nvPr/>
            </p:nvPicPr>
            <p:blipFill>
              <a:blip r:embed="rId5"/>
              <a:srcRect/>
              <a:stretch>
                <a:fillRect/>
              </a:stretch>
            </p:blipFill>
            <p:spPr bwMode="auto">
              <a:xfrm flipH="1">
                <a:off x="-269" y="1867"/>
                <a:ext cx="981" cy="1105"/>
              </a:xfrm>
              <a:prstGeom prst="rect">
                <a:avLst/>
              </a:prstGeom>
              <a:noFill/>
              <a:ln w="9525">
                <a:noFill/>
                <a:miter lim="800000"/>
                <a:headEnd/>
                <a:tailEnd/>
              </a:ln>
            </p:spPr>
          </p:pic>
          <p:sp>
            <p:nvSpPr>
              <p:cNvPr id="64545" name="Freeform 169"/>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64542"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64543" name="Text Box 116"/>
            <p:cNvSpPr txBox="1">
              <a:spLocks noChangeArrowheads="1"/>
            </p:cNvSpPr>
            <p:nvPr/>
          </p:nvSpPr>
          <p:spPr bwMode="auto">
            <a:xfrm>
              <a:off x="3560" y="557"/>
              <a:ext cx="497" cy="368"/>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a:t>user</a:t>
              </a:r>
            </a:p>
            <a:p>
              <a:pPr algn="ctr">
                <a:spcBef>
                  <a:spcPct val="0"/>
                </a:spcBef>
                <a:buClrTx/>
                <a:buSzTx/>
                <a:buFontTx/>
                <a:buNone/>
              </a:pPr>
              <a:r>
                <a:rPr lang="en-US" sz="1600" dirty="0"/>
                <a:t>agent</a:t>
              </a:r>
              <a:endParaRPr lang="en-US" sz="2400" dirty="0"/>
            </a:p>
          </p:txBody>
        </p:sp>
      </p:grpSp>
      <p:grpSp>
        <p:nvGrpSpPr>
          <p:cNvPr id="17" name="Group 172"/>
          <p:cNvGrpSpPr>
            <a:grpSpLocks/>
          </p:cNvGrpSpPr>
          <p:nvPr/>
        </p:nvGrpSpPr>
        <p:grpSpPr bwMode="auto">
          <a:xfrm>
            <a:off x="8481424" y="1384340"/>
            <a:ext cx="1103312" cy="1346200"/>
            <a:chOff x="3543" y="550"/>
            <a:chExt cx="695" cy="848"/>
          </a:xfrm>
        </p:grpSpPr>
        <p:grpSp>
          <p:nvGrpSpPr>
            <p:cNvPr id="18" name="Group 173"/>
            <p:cNvGrpSpPr>
              <a:grpSpLocks/>
            </p:cNvGrpSpPr>
            <p:nvPr/>
          </p:nvGrpSpPr>
          <p:grpSpPr bwMode="auto">
            <a:xfrm>
              <a:off x="3680" y="742"/>
              <a:ext cx="558" cy="656"/>
              <a:chOff x="117" y="1579"/>
              <a:chExt cx="975" cy="1388"/>
            </a:xfrm>
          </p:grpSpPr>
          <p:pic>
            <p:nvPicPr>
              <p:cNvPr id="64539" name="Picture 174" descr="desktop_computer_stylized_medium"/>
              <p:cNvPicPr>
                <a:picLocks noChangeAspect="1" noChangeArrowheads="1"/>
              </p:cNvPicPr>
              <p:nvPr/>
            </p:nvPicPr>
            <p:blipFill>
              <a:blip r:embed="rId5"/>
              <a:srcRect/>
              <a:stretch>
                <a:fillRect/>
              </a:stretch>
            </p:blipFill>
            <p:spPr bwMode="auto">
              <a:xfrm flipH="1">
                <a:off x="117" y="1862"/>
                <a:ext cx="975" cy="1105"/>
              </a:xfrm>
              <a:prstGeom prst="rect">
                <a:avLst/>
              </a:prstGeom>
              <a:noFill/>
              <a:ln w="9525">
                <a:noFill/>
                <a:miter lim="800000"/>
                <a:headEnd/>
                <a:tailEnd/>
              </a:ln>
            </p:spPr>
          </p:pic>
          <p:sp>
            <p:nvSpPr>
              <p:cNvPr id="64540" name="Freeform 175"/>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
          <p:nvSpPr>
            <p:cNvPr id="64537" name="Rectangle 115"/>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p>
              <a:endParaRPr lang="en-US" sz="2400"/>
            </a:p>
          </p:txBody>
        </p:sp>
        <p:sp>
          <p:nvSpPr>
            <p:cNvPr id="64538" name="Text Box 116"/>
            <p:cNvSpPr txBox="1">
              <a:spLocks noChangeArrowheads="1"/>
            </p:cNvSpPr>
            <p:nvPr/>
          </p:nvSpPr>
          <p:spPr bwMode="auto">
            <a:xfrm>
              <a:off x="3543" y="550"/>
              <a:ext cx="497" cy="368"/>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a:t>user</a:t>
              </a:r>
            </a:p>
            <a:p>
              <a:pPr algn="ctr">
                <a:spcBef>
                  <a:spcPct val="0"/>
                </a:spcBef>
                <a:buClrTx/>
                <a:buSzTx/>
                <a:buFontTx/>
                <a:buNone/>
              </a:pPr>
              <a:r>
                <a:rPr lang="en-US" sz="1600" dirty="0"/>
                <a:t>agent</a:t>
              </a:r>
              <a:endParaRPr lang="en-US" sz="2400" dirty="0"/>
            </a:p>
          </p:txBody>
        </p:sp>
      </p:grpSp>
    </p:spTree>
    <p:extLst>
      <p:ext uri="{BB962C8B-B14F-4D97-AF65-F5344CB8AC3E}">
        <p14:creationId xmlns:p14="http://schemas.microsoft.com/office/powerpoint/2010/main" val="25604078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30270" y="953324"/>
            <a:ext cx="9603275" cy="778657"/>
          </a:xfrm>
        </p:spPr>
        <p:txBody>
          <a:bodyPr/>
          <a:lstStyle/>
          <a:p>
            <a:r>
              <a:rPr lang="en-IN" b="1" dirty="0"/>
              <a:t>DNS—The Internet’s Directory Service</a:t>
            </a:r>
          </a:p>
        </p:txBody>
      </p:sp>
      <p:sp>
        <p:nvSpPr>
          <p:cNvPr id="6" name="Content Placeholder 5"/>
          <p:cNvSpPr>
            <a:spLocks noGrp="1"/>
          </p:cNvSpPr>
          <p:nvPr>
            <p:ph idx="1"/>
          </p:nvPr>
        </p:nvSpPr>
        <p:spPr>
          <a:xfrm>
            <a:off x="1130270" y="1731981"/>
            <a:ext cx="9603275" cy="3734364"/>
          </a:xfrm>
        </p:spPr>
        <p:txBody>
          <a:bodyPr>
            <a:normAutofit/>
          </a:bodyPr>
          <a:lstStyle/>
          <a:p>
            <a:r>
              <a:rPr lang="en-US" dirty="0"/>
              <a:t>Just as humans can be identified in many ways, so too can Internet hosts. One identifier for a host is its </a:t>
            </a:r>
            <a:r>
              <a:rPr lang="en-US" b="1" dirty="0"/>
              <a:t>hostname.</a:t>
            </a:r>
          </a:p>
          <a:p>
            <a:r>
              <a:rPr lang="en-US" dirty="0" smtClean="0"/>
              <a:t>Hostnames </a:t>
            </a:r>
            <a:r>
              <a:rPr lang="en-US" dirty="0" smtClean="0">
                <a:sym typeface="Wingdings" panose="05000000000000000000" pitchFamily="2" charset="2"/>
              </a:rPr>
              <a:t> </a:t>
            </a:r>
            <a:r>
              <a:rPr lang="en-US" dirty="0" smtClean="0">
                <a:solidFill>
                  <a:srgbClr val="FF0000"/>
                </a:solidFill>
              </a:rPr>
              <a:t>www.facebook.com</a:t>
            </a:r>
            <a:r>
              <a:rPr lang="en-US" dirty="0">
                <a:solidFill>
                  <a:srgbClr val="FF0000"/>
                </a:solidFill>
              </a:rPr>
              <a:t>, www.google.com, gaia.cs.umass.edu</a:t>
            </a:r>
          </a:p>
          <a:p>
            <a:r>
              <a:rPr lang="en-US" dirty="0"/>
              <a:t>Hostnames can consist of variable-length alphanumeric characters, they would be difficult to process by routers. For these reasons, hosts are also identified by so-called </a:t>
            </a:r>
            <a:r>
              <a:rPr lang="en-US" b="1" dirty="0"/>
              <a:t>IP addresses</a:t>
            </a:r>
            <a:r>
              <a:rPr lang="en-US" dirty="0"/>
              <a:t>.</a:t>
            </a:r>
          </a:p>
          <a:p>
            <a:r>
              <a:rPr lang="en-US" dirty="0"/>
              <a:t>An IP address looks like 121.7.106.83, where each period separates one of the bytes expressed in decimal notation from 0 to 255.</a:t>
            </a:r>
            <a:endParaRPr lang="en-IN" dirty="0"/>
          </a:p>
        </p:txBody>
      </p:sp>
    </p:spTree>
    <p:extLst>
      <p:ext uri="{BB962C8B-B14F-4D97-AF65-F5344CB8AC3E}">
        <p14:creationId xmlns:p14="http://schemas.microsoft.com/office/powerpoint/2010/main" val="41940468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57431"/>
            <a:ext cx="9603275" cy="4508914"/>
          </a:xfrm>
        </p:spPr>
        <p:txBody>
          <a:bodyPr/>
          <a:lstStyle/>
          <a:p>
            <a:pPr marL="0" indent="0">
              <a:buNone/>
            </a:pPr>
            <a:r>
              <a:rPr lang="en-IN" b="1" dirty="0"/>
              <a:t>Services Provided by DNS :</a:t>
            </a:r>
          </a:p>
          <a:p>
            <a:r>
              <a:rPr lang="en-US" dirty="0" smtClean="0"/>
              <a:t>Two ways to identify a host – Hostname and IP address.</a:t>
            </a:r>
          </a:p>
          <a:p>
            <a:r>
              <a:rPr lang="en-US" dirty="0" smtClean="0"/>
              <a:t>A </a:t>
            </a:r>
            <a:r>
              <a:rPr lang="en-US" dirty="0"/>
              <a:t>directory service that translates hostnames to IP addresses </a:t>
            </a:r>
            <a:r>
              <a:rPr lang="en-US" dirty="0">
                <a:sym typeface="Wingdings" panose="05000000000000000000" pitchFamily="2" charset="2"/>
              </a:rPr>
              <a:t></a:t>
            </a:r>
            <a:r>
              <a:rPr lang="en-US" dirty="0"/>
              <a:t> Internet’s </a:t>
            </a:r>
            <a:r>
              <a:rPr lang="en-US" b="1" dirty="0"/>
              <a:t>Domain Name System (DNS</a:t>
            </a:r>
            <a:r>
              <a:rPr lang="en-US" b="1" dirty="0" smtClean="0"/>
              <a:t>).</a:t>
            </a:r>
          </a:p>
          <a:p>
            <a:r>
              <a:rPr lang="en-US" dirty="0" smtClean="0"/>
              <a:t>Th</a:t>
            </a:r>
            <a:r>
              <a:rPr lang="en-US" dirty="0" smtClean="0"/>
              <a:t>e DNS protocol runs over UDP and uses port 53.</a:t>
            </a:r>
            <a:endParaRPr lang="en-US" dirty="0"/>
          </a:p>
          <a:p>
            <a:r>
              <a:rPr lang="en-US" dirty="0"/>
              <a:t>The DNS is </a:t>
            </a:r>
          </a:p>
          <a:p>
            <a:pPr lvl="1"/>
            <a:r>
              <a:rPr lang="en-US" dirty="0"/>
              <a:t>A distributed database implemented in a hierarchy of </a:t>
            </a:r>
            <a:r>
              <a:rPr lang="en-US" b="1" dirty="0"/>
              <a:t>DNS servers</a:t>
            </a:r>
            <a:r>
              <a:rPr lang="en-US" dirty="0"/>
              <a:t>, and </a:t>
            </a:r>
          </a:p>
          <a:p>
            <a:pPr lvl="1"/>
            <a:r>
              <a:rPr lang="en-US" dirty="0"/>
              <a:t>An application-layer protocol that allows hosts to query the distributed database</a:t>
            </a:r>
            <a:r>
              <a:rPr lang="en-US" dirty="0" smtClean="0"/>
              <a:t>.</a:t>
            </a:r>
          </a:p>
          <a:p>
            <a:pPr marL="457200" lvl="1" indent="0">
              <a:buNone/>
            </a:pPr>
            <a:endParaRPr lang="en-US" dirty="0"/>
          </a:p>
        </p:txBody>
      </p:sp>
    </p:spTree>
    <p:extLst>
      <p:ext uri="{BB962C8B-B14F-4D97-AF65-F5344CB8AC3E}">
        <p14:creationId xmlns:p14="http://schemas.microsoft.com/office/powerpoint/2010/main" val="13436877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57431"/>
            <a:ext cx="9603275" cy="4508914"/>
          </a:xfrm>
        </p:spPr>
        <p:txBody>
          <a:bodyPr>
            <a:normAutofit fontScale="92500" lnSpcReduction="10000"/>
          </a:bodyPr>
          <a:lstStyle/>
          <a:p>
            <a:pPr marL="0" indent="0">
              <a:buNone/>
            </a:pPr>
            <a:r>
              <a:rPr lang="en-US" dirty="0"/>
              <a:t>Example: </a:t>
            </a:r>
          </a:p>
          <a:p>
            <a:pPr marL="0" indent="0">
              <a:buNone/>
            </a:pPr>
            <a:r>
              <a:rPr lang="en-US" dirty="0">
                <a:hlinkClick r:id="rId2"/>
              </a:rPr>
              <a:t>	http://www.someschool.edu/index.html</a:t>
            </a:r>
            <a:endParaRPr lang="en-US" dirty="0"/>
          </a:p>
          <a:p>
            <a:pPr marL="0" indent="0">
              <a:buNone/>
            </a:pPr>
            <a:r>
              <a:rPr lang="en-US" dirty="0"/>
              <a:t>This is done as follows. </a:t>
            </a:r>
          </a:p>
          <a:p>
            <a:pPr marL="457200" indent="-457200">
              <a:buFont typeface="+mj-lt"/>
              <a:buAutoNum type="arabicPeriod"/>
            </a:pPr>
            <a:r>
              <a:rPr lang="en-US" dirty="0"/>
              <a:t>The same user machine runs the client side of the DNS application. </a:t>
            </a:r>
          </a:p>
          <a:p>
            <a:pPr marL="457200" indent="-457200">
              <a:buFont typeface="+mj-lt"/>
              <a:buAutoNum type="arabicPeriod"/>
            </a:pPr>
            <a:r>
              <a:rPr lang="en-US" dirty="0"/>
              <a:t>The browser extracts the hostname, www.someschool.edu, from the URL and passes the hostname to the client side of the DNS application. </a:t>
            </a:r>
          </a:p>
          <a:p>
            <a:pPr marL="457200" indent="-457200">
              <a:buFont typeface="+mj-lt"/>
              <a:buAutoNum type="arabicPeriod"/>
            </a:pPr>
            <a:r>
              <a:rPr lang="en-US" dirty="0"/>
              <a:t>The DNS client sends a query containing the hostname to a DNS server. </a:t>
            </a:r>
          </a:p>
          <a:p>
            <a:pPr marL="457200" indent="-457200">
              <a:buFont typeface="+mj-lt"/>
              <a:buAutoNum type="arabicPeriod"/>
            </a:pPr>
            <a:r>
              <a:rPr lang="en-US" dirty="0"/>
              <a:t>The DNS client eventually receives a reply, which includes the IP address for the hostname. </a:t>
            </a:r>
          </a:p>
          <a:p>
            <a:pPr marL="457200" indent="-457200">
              <a:buFont typeface="+mj-lt"/>
              <a:buAutoNum type="arabicPeriod"/>
            </a:pPr>
            <a:r>
              <a:rPr lang="en-US" dirty="0"/>
              <a:t>Once the browser receives the IP address from DNS, it can initiate a TCP connection to the HTTP server process located at port 80 at that IP address.</a:t>
            </a:r>
          </a:p>
          <a:p>
            <a:endParaRPr lang="en-IN" dirty="0"/>
          </a:p>
        </p:txBody>
      </p:sp>
    </p:spTree>
    <p:extLst>
      <p:ext uri="{BB962C8B-B14F-4D97-AF65-F5344CB8AC3E}">
        <p14:creationId xmlns:p14="http://schemas.microsoft.com/office/powerpoint/2010/main" val="42808941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57431"/>
            <a:ext cx="9603275" cy="4508914"/>
          </a:xfrm>
        </p:spPr>
        <p:txBody>
          <a:bodyPr/>
          <a:lstStyle/>
          <a:p>
            <a:r>
              <a:rPr lang="en-US" dirty="0"/>
              <a:t>DNS provides a few other important services:</a:t>
            </a:r>
          </a:p>
          <a:p>
            <a:endParaRPr lang="en-IN" dirty="0"/>
          </a:p>
        </p:txBody>
      </p:sp>
      <p:sp>
        <p:nvSpPr>
          <p:cNvPr id="4" name="Rectangle 5"/>
          <p:cNvSpPr txBox="1">
            <a:spLocks noChangeArrowheads="1"/>
          </p:cNvSpPr>
          <p:nvPr/>
        </p:nvSpPr>
        <p:spPr>
          <a:xfrm>
            <a:off x="1398812" y="1386224"/>
            <a:ext cx="9208228" cy="4648200"/>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2400" dirty="0">
                <a:ea typeface="ＭＳ Ｐゴシック" pitchFamily="34" charset="-128"/>
              </a:rPr>
              <a:t>H</a:t>
            </a:r>
            <a:r>
              <a:rPr lang="en-US" sz="2400" dirty="0" smtClean="0">
                <a:ea typeface="ＭＳ Ｐゴシック" pitchFamily="34" charset="-128"/>
              </a:rPr>
              <a:t>ostname </a:t>
            </a:r>
            <a:r>
              <a:rPr lang="en-US" sz="2400" dirty="0">
                <a:ea typeface="ＭＳ Ｐゴシック" pitchFamily="34" charset="-128"/>
              </a:rPr>
              <a:t>to IP address </a:t>
            </a:r>
            <a:r>
              <a:rPr lang="en-US" sz="2400" dirty="0" smtClean="0">
                <a:ea typeface="ＭＳ Ｐゴシック" pitchFamily="34" charset="-128"/>
              </a:rPr>
              <a:t>translation.</a:t>
            </a:r>
            <a:endParaRPr lang="en-US" sz="2400" dirty="0">
              <a:ea typeface="ＭＳ Ｐゴシック" pitchFamily="34" charset="-128"/>
            </a:endParaRPr>
          </a:p>
          <a:p>
            <a:r>
              <a:rPr lang="en-US" sz="2400" b="1" dirty="0">
                <a:ea typeface="ＭＳ Ｐゴシック" pitchFamily="34" charset="-128"/>
              </a:rPr>
              <a:t>Host aliasing</a:t>
            </a:r>
          </a:p>
          <a:p>
            <a:pPr lvl="1"/>
            <a:r>
              <a:rPr lang="en-US" sz="2000" dirty="0">
                <a:ea typeface="ＭＳ Ｐゴシック" pitchFamily="34" charset="-128"/>
              </a:rPr>
              <a:t>canonical, alias names</a:t>
            </a:r>
          </a:p>
          <a:p>
            <a:pPr marL="0" indent="0">
              <a:buNone/>
            </a:pPr>
            <a:r>
              <a:rPr lang="en-IN" sz="2400" dirty="0">
                <a:solidFill>
                  <a:schemeClr val="accent6">
                    <a:lumMod val="75000"/>
                  </a:schemeClr>
                </a:solidFill>
              </a:rPr>
              <a:t>	For example</a:t>
            </a:r>
          </a:p>
          <a:p>
            <a:pPr marL="0" indent="0">
              <a:buNone/>
            </a:pPr>
            <a:r>
              <a:rPr lang="en-IN" sz="2400" dirty="0">
                <a:solidFill>
                  <a:schemeClr val="accent6">
                    <a:lumMod val="75000"/>
                  </a:schemeClr>
                </a:solidFill>
              </a:rPr>
              <a:t>	relay1.west-coast .enterprise.com </a:t>
            </a:r>
            <a:r>
              <a:rPr lang="en-IN" sz="2400" dirty="0">
                <a:solidFill>
                  <a:schemeClr val="accent6">
                    <a:lumMod val="75000"/>
                  </a:schemeClr>
                </a:solidFill>
                <a:sym typeface="Wingdings" panose="05000000000000000000" pitchFamily="2" charset="2"/>
              </a:rPr>
              <a:t> </a:t>
            </a:r>
            <a:r>
              <a:rPr lang="en-IN" sz="2400" dirty="0">
                <a:solidFill>
                  <a:schemeClr val="accent6">
                    <a:lumMod val="75000"/>
                  </a:schemeClr>
                </a:solidFill>
              </a:rPr>
              <a:t>enterprise.com and www.enterprise.com</a:t>
            </a:r>
            <a:endParaRPr lang="en-US" sz="2000" dirty="0">
              <a:ea typeface="ＭＳ Ｐゴシック" pitchFamily="34" charset="-128"/>
            </a:endParaRPr>
          </a:p>
          <a:p>
            <a:r>
              <a:rPr lang="en-US" sz="2400" b="1" dirty="0">
                <a:ea typeface="ＭＳ Ｐゴシック" pitchFamily="34" charset="-128"/>
              </a:rPr>
              <a:t>Mail Server aliasing</a:t>
            </a:r>
          </a:p>
          <a:p>
            <a:pPr marL="0" indent="0">
              <a:buNone/>
            </a:pPr>
            <a:r>
              <a:rPr lang="en-IN" sz="2400" dirty="0"/>
              <a:t>	For example:</a:t>
            </a:r>
          </a:p>
          <a:p>
            <a:pPr marL="0" indent="0">
              <a:buNone/>
            </a:pPr>
            <a:r>
              <a:rPr lang="en-US" sz="2400" dirty="0">
                <a:ea typeface="ＭＳ Ｐゴシック" pitchFamily="34" charset="-128"/>
                <a:hlinkClick r:id="rId2"/>
              </a:rPr>
              <a:t>	bob@yahoo.com</a:t>
            </a:r>
            <a:r>
              <a:rPr lang="en-US" sz="2400" dirty="0">
                <a:ea typeface="ＭＳ Ｐゴシック" pitchFamily="34" charset="-128"/>
              </a:rPr>
              <a:t> </a:t>
            </a:r>
            <a:r>
              <a:rPr lang="en-US" sz="2400" dirty="0">
                <a:ea typeface="ＭＳ Ｐゴシック" pitchFamily="34" charset="-128"/>
                <a:sym typeface="Wingdings" panose="05000000000000000000" pitchFamily="2" charset="2"/>
              </a:rPr>
              <a:t> </a:t>
            </a:r>
            <a:r>
              <a:rPr lang="en-IN" sz="2400" dirty="0"/>
              <a:t>yahoo.com</a:t>
            </a:r>
            <a:endParaRPr lang="en-US" sz="2400" dirty="0">
              <a:ea typeface="ＭＳ Ｐゴシック" pitchFamily="34" charset="-128"/>
            </a:endParaRPr>
          </a:p>
          <a:p>
            <a:r>
              <a:rPr lang="en-US" sz="2400" b="1" dirty="0">
                <a:ea typeface="ＭＳ Ｐゴシック" pitchFamily="34" charset="-128"/>
              </a:rPr>
              <a:t>Load Distribution</a:t>
            </a:r>
          </a:p>
          <a:p>
            <a:pPr lvl="1"/>
            <a:r>
              <a:rPr lang="en-US" dirty="0">
                <a:ea typeface="ＭＳ Ｐゴシック" pitchFamily="34" charset="-128"/>
              </a:rPr>
              <a:t>replicated Web servers: many IP addresses correspond to one name</a:t>
            </a:r>
          </a:p>
          <a:p>
            <a:endParaRPr lang="en-US" sz="2400" dirty="0">
              <a:ea typeface="ＭＳ Ｐゴシック" pitchFamily="34" charset="-128"/>
            </a:endParaRPr>
          </a:p>
        </p:txBody>
      </p:sp>
    </p:spTree>
    <p:extLst>
      <p:ext uri="{BB962C8B-B14F-4D97-AF65-F5344CB8AC3E}">
        <p14:creationId xmlns:p14="http://schemas.microsoft.com/office/powerpoint/2010/main" val="16538359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86984" y="1118796"/>
            <a:ext cx="6798832" cy="4346968"/>
          </a:xfrm>
          <a:prstGeom prst="rect">
            <a:avLst/>
          </a:prstGeom>
        </p:spPr>
      </p:pic>
    </p:spTree>
    <p:extLst>
      <p:ext uri="{BB962C8B-B14F-4D97-AF65-F5344CB8AC3E}">
        <p14:creationId xmlns:p14="http://schemas.microsoft.com/office/powerpoint/2010/main" val="3277962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71369"/>
            <a:ext cx="9603275" cy="4594976"/>
          </a:xfrm>
        </p:spPr>
        <p:txBody>
          <a:bodyPr>
            <a:normAutofit/>
          </a:bodyPr>
          <a:lstStyle/>
          <a:p>
            <a:pPr marL="0" indent="0">
              <a:buNone/>
            </a:pPr>
            <a:r>
              <a:rPr lang="en-US" dirty="0"/>
              <a:t>The problems with a centralized design include: </a:t>
            </a:r>
          </a:p>
          <a:p>
            <a:r>
              <a:rPr lang="en-US" dirty="0"/>
              <a:t>A single point of failure: If the DNS server crashes, so does the entire Internet! </a:t>
            </a:r>
          </a:p>
          <a:p>
            <a:r>
              <a:rPr lang="en-US" dirty="0"/>
              <a:t>Traffic volume: A single DNS server would have to handle all DNS queries </a:t>
            </a:r>
          </a:p>
          <a:p>
            <a:r>
              <a:rPr lang="en-US" dirty="0"/>
              <a:t>Distant centralized database: A single DNS server cannot be “close to” all the querying clients. This can lead to significant delays.</a:t>
            </a:r>
          </a:p>
          <a:p>
            <a:r>
              <a:rPr lang="en-US" dirty="0"/>
              <a:t>Maintenance: The single DNS server would have to keep records for all Internet hosts. </a:t>
            </a:r>
          </a:p>
          <a:p>
            <a:r>
              <a:rPr lang="en-US" dirty="0"/>
              <a:t>A centralized database in a single DNS server simply doesn’t scale.</a:t>
            </a:r>
            <a:endParaRPr lang="en-IN" dirty="0"/>
          </a:p>
        </p:txBody>
      </p:sp>
    </p:spTree>
    <p:extLst>
      <p:ext uri="{BB962C8B-B14F-4D97-AF65-F5344CB8AC3E}">
        <p14:creationId xmlns:p14="http://schemas.microsoft.com/office/powerpoint/2010/main" val="16517327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065007"/>
            <a:ext cx="9603275" cy="4401338"/>
          </a:xfrm>
        </p:spPr>
        <p:txBody>
          <a:bodyPr/>
          <a:lstStyle/>
          <a:p>
            <a:pPr marL="0" indent="0">
              <a:buNone/>
            </a:pPr>
            <a:r>
              <a:rPr lang="en-IN" dirty="0"/>
              <a:t>A Distributed, Hierarchical Database :</a:t>
            </a:r>
          </a:p>
          <a:p>
            <a:r>
              <a:rPr lang="en-US" dirty="0"/>
              <a:t>In order to deal with the issue of scale, the DNS uses a large number of servers, organized in a hierarchical fashion and distributed around the world.</a:t>
            </a:r>
            <a:endParaRPr lang="en-IN" dirty="0"/>
          </a:p>
        </p:txBody>
      </p:sp>
      <p:sp>
        <p:nvSpPr>
          <p:cNvPr id="4" name="Rectangle 3"/>
          <p:cNvSpPr/>
          <p:nvPr/>
        </p:nvSpPr>
        <p:spPr>
          <a:xfrm>
            <a:off x="3858636" y="5358845"/>
            <a:ext cx="4410182" cy="369332"/>
          </a:xfrm>
          <a:prstGeom prst="rect">
            <a:avLst/>
          </a:prstGeom>
        </p:spPr>
        <p:txBody>
          <a:bodyPr wrap="none">
            <a:spAutoFit/>
          </a:bodyPr>
          <a:lstStyle/>
          <a:p>
            <a:r>
              <a:rPr lang="en-US" dirty="0"/>
              <a:t>Portion of the hierarchy of DNS servers</a:t>
            </a:r>
            <a:endParaRPr lang="en-IN" dirty="0"/>
          </a:p>
        </p:txBody>
      </p:sp>
      <p:pic>
        <p:nvPicPr>
          <p:cNvPr id="5" name="Picture 6" descr="File:Dns-server-hierarchy.gif - Wikivers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519" y="3028268"/>
            <a:ext cx="6200775" cy="2247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6AE851-5852-CE4F-8F0F-42EF70A401C4}"/>
              </a:ext>
            </a:extLst>
          </p:cNvPr>
          <p:cNvSpPr txBox="1"/>
          <p:nvPr/>
        </p:nvSpPr>
        <p:spPr>
          <a:xfrm>
            <a:off x="9032294" y="3006845"/>
            <a:ext cx="22406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smtClean="0">
                <a:ln>
                  <a:noFill/>
                </a:ln>
                <a:solidFill>
                  <a:srgbClr val="C00000"/>
                </a:solidFill>
                <a:effectLst/>
                <a:uLnTx/>
                <a:uFillTx/>
                <a:latin typeface="Calibri" panose="020F0502020204030204"/>
                <a:ea typeface="+mn-ea"/>
                <a:cs typeface="+mn-cs"/>
              </a:rPr>
              <a:t>Root DNS Server</a:t>
            </a:r>
            <a:endPar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7834A79-77AF-0047-9901-2474CA5CB805}"/>
              </a:ext>
            </a:extLst>
          </p:cNvPr>
          <p:cNvSpPr txBox="1"/>
          <p:nvPr/>
        </p:nvSpPr>
        <p:spPr>
          <a:xfrm>
            <a:off x="9032294" y="3710135"/>
            <a:ext cx="30485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Top Level </a:t>
            </a:r>
            <a:r>
              <a:rPr kumimoji="0" lang="en-US" sz="2000" b="0" i="1" u="none" strike="noStrike" kern="1200" cap="none" spc="0" normalizeH="0" baseline="0" noProof="0" dirty="0" smtClean="0">
                <a:ln>
                  <a:noFill/>
                </a:ln>
                <a:solidFill>
                  <a:srgbClr val="C00000"/>
                </a:solidFill>
                <a:effectLst/>
                <a:uLnTx/>
                <a:uFillTx/>
                <a:latin typeface="Calibri" panose="020F0502020204030204"/>
                <a:ea typeface="+mn-ea"/>
                <a:cs typeface="+mn-cs"/>
              </a:rPr>
              <a:t>Domain(TLD) DNS Server</a:t>
            </a:r>
            <a:endPar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0556E67-E222-8D43-B71A-156691CCA0D4}"/>
              </a:ext>
            </a:extLst>
          </p:cNvPr>
          <p:cNvSpPr txBox="1"/>
          <p:nvPr/>
        </p:nvSpPr>
        <p:spPr>
          <a:xfrm>
            <a:off x="9032294" y="4679853"/>
            <a:ext cx="29947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smtClean="0">
                <a:ln>
                  <a:noFill/>
                </a:ln>
                <a:solidFill>
                  <a:srgbClr val="C00000"/>
                </a:solidFill>
                <a:effectLst/>
                <a:uLnTx/>
                <a:uFillTx/>
                <a:latin typeface="Calibri" panose="020F0502020204030204"/>
                <a:ea typeface="+mn-ea"/>
                <a:cs typeface="+mn-cs"/>
              </a:rPr>
              <a:t>Authoritative DNS Server</a:t>
            </a:r>
            <a:endPar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14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7239" y="1452283"/>
            <a:ext cx="9603275" cy="3745121"/>
          </a:xfrm>
        </p:spPr>
        <p:txBody>
          <a:bodyPr/>
          <a:lstStyle/>
          <a:p>
            <a:pPr marL="57150" lvl="0" indent="0">
              <a:lnSpc>
                <a:spcPct val="90000"/>
              </a:lnSpc>
              <a:buClr>
                <a:srgbClr val="0000A3"/>
              </a:buClr>
              <a:buSzTx/>
              <a:buNone/>
              <a:defRPr/>
            </a:pPr>
            <a:r>
              <a:rPr lang="en-US" altLang="en-US" dirty="0">
                <a:solidFill>
                  <a:srgbClr val="000099"/>
                </a:solidFill>
                <a:latin typeface="Calibri" panose="020F0502020204030204"/>
                <a:ea typeface="ＭＳ Ｐゴシック" panose="020B0600070205080204" pitchFamily="34" charset="-128"/>
              </a:rPr>
              <a:t>Client wants IP address for </a:t>
            </a:r>
            <a:r>
              <a:rPr lang="en-US" altLang="en-US" sz="1800" dirty="0">
                <a:solidFill>
                  <a:srgbClr val="000099"/>
                </a:solidFill>
                <a:latin typeface="Calibri" panose="020F0502020204030204"/>
                <a:ea typeface="ＭＳ Ｐゴシック" panose="020B0600070205080204" pitchFamily="34" charset="-128"/>
              </a:rPr>
              <a:t>www.amazon.com</a:t>
            </a:r>
            <a:r>
              <a:rPr lang="en-US" altLang="en-US" dirty="0">
                <a:solidFill>
                  <a:srgbClr val="000099"/>
                </a:solidFill>
                <a:latin typeface="Calibri" panose="020F0502020204030204"/>
                <a:ea typeface="ＭＳ Ｐゴシック" panose="020B0600070205080204" pitchFamily="34" charset="-128"/>
              </a:rPr>
              <a:t>; </a:t>
            </a:r>
            <a:endParaRPr lang="en-US" altLang="en-US" dirty="0" smtClean="0">
              <a:solidFill>
                <a:srgbClr val="000099"/>
              </a:solidFill>
              <a:latin typeface="Calibri" panose="020F0502020204030204"/>
              <a:ea typeface="ＭＳ Ｐゴシック" panose="020B0600070205080204" pitchFamily="34" charset="-128"/>
            </a:endParaRPr>
          </a:p>
          <a:p>
            <a:pPr marL="57150" lvl="0" indent="0">
              <a:lnSpc>
                <a:spcPct val="90000"/>
              </a:lnSpc>
              <a:buClr>
                <a:srgbClr val="0000A3"/>
              </a:buClr>
              <a:buSzTx/>
              <a:buNone/>
              <a:defRPr/>
            </a:pPr>
            <a:r>
              <a:rPr lang="en-US" altLang="en-US" dirty="0" smtClean="0">
                <a:solidFill>
                  <a:srgbClr val="000099"/>
                </a:solidFill>
                <a:latin typeface="Calibri" panose="020F0502020204030204"/>
                <a:ea typeface="ＭＳ Ｐゴシック" panose="020B0600070205080204" pitchFamily="34" charset="-128"/>
              </a:rPr>
              <a:t>1</a:t>
            </a:r>
            <a:r>
              <a:rPr lang="en-US" altLang="en-US" baseline="30000" dirty="0" smtClean="0">
                <a:solidFill>
                  <a:srgbClr val="000099"/>
                </a:solidFill>
                <a:latin typeface="Calibri" panose="020F0502020204030204"/>
                <a:ea typeface="ＭＳ Ｐゴシック" panose="020B0600070205080204" pitchFamily="34" charset="-128"/>
              </a:rPr>
              <a:t>st</a:t>
            </a:r>
            <a:r>
              <a:rPr lang="en-US" altLang="en-US" dirty="0" smtClean="0">
                <a:solidFill>
                  <a:srgbClr val="000099"/>
                </a:solidFill>
                <a:latin typeface="Calibri" panose="020F0502020204030204"/>
                <a:ea typeface="ＭＳ Ｐゴシック" panose="020B0600070205080204" pitchFamily="34" charset="-128"/>
              </a:rPr>
              <a:t> </a:t>
            </a:r>
            <a:r>
              <a:rPr lang="en-US" altLang="en-US" dirty="0">
                <a:solidFill>
                  <a:srgbClr val="000099"/>
                </a:solidFill>
                <a:latin typeface="Calibri" panose="020F0502020204030204"/>
                <a:ea typeface="ＭＳ Ｐゴシック" panose="020B0600070205080204" pitchFamily="34" charset="-128"/>
              </a:rPr>
              <a:t>approximation:</a:t>
            </a:r>
          </a:p>
          <a:p>
            <a:pPr marL="460375" lvl="0" indent="-215900">
              <a:lnSpc>
                <a:spcPct val="90000"/>
              </a:lnSpc>
              <a:buClr>
                <a:srgbClr val="0000A3"/>
              </a:buClr>
              <a:buSzTx/>
              <a:buFont typeface="Wingdings" pitchFamily="2" charset="2"/>
              <a:buChar char="§"/>
              <a:defRPr/>
            </a:pPr>
            <a:r>
              <a:rPr lang="en-US" altLang="en-US" dirty="0">
                <a:solidFill>
                  <a:prstClr val="black"/>
                </a:solidFill>
                <a:latin typeface="Calibri" panose="020F0502020204030204"/>
                <a:ea typeface="ＭＳ Ｐゴシック" panose="020B0600070205080204" pitchFamily="34" charset="-128"/>
              </a:rPr>
              <a:t>client queries root server to find .com DNS server</a:t>
            </a:r>
          </a:p>
          <a:p>
            <a:pPr marL="460375" lvl="0" indent="-215900">
              <a:lnSpc>
                <a:spcPct val="90000"/>
              </a:lnSpc>
              <a:buClr>
                <a:srgbClr val="0000A3"/>
              </a:buClr>
              <a:buSzTx/>
              <a:buFont typeface="Wingdings" pitchFamily="2" charset="2"/>
              <a:buChar char="§"/>
              <a:defRPr/>
            </a:pPr>
            <a:r>
              <a:rPr lang="en-US" altLang="en-US" dirty="0">
                <a:solidFill>
                  <a:prstClr val="black"/>
                </a:solidFill>
                <a:latin typeface="Calibri" panose="020F0502020204030204"/>
                <a:ea typeface="ＭＳ Ｐゴシック" panose="020B0600070205080204" pitchFamily="34" charset="-128"/>
              </a:rPr>
              <a:t>client queries .com DNS server to get </a:t>
            </a:r>
            <a:r>
              <a:rPr lang="en-US" altLang="en-US" sz="1800" dirty="0">
                <a:solidFill>
                  <a:prstClr val="black"/>
                </a:solidFill>
                <a:latin typeface="Calibri" panose="020F0502020204030204"/>
                <a:ea typeface="ＭＳ Ｐゴシック" panose="020B0600070205080204" pitchFamily="34" charset="-128"/>
              </a:rPr>
              <a:t>amazon.com </a:t>
            </a:r>
            <a:r>
              <a:rPr lang="en-US" altLang="en-US" dirty="0">
                <a:solidFill>
                  <a:prstClr val="black"/>
                </a:solidFill>
                <a:latin typeface="Calibri" panose="020F0502020204030204"/>
                <a:ea typeface="ＭＳ Ｐゴシック" panose="020B0600070205080204" pitchFamily="34" charset="-128"/>
              </a:rPr>
              <a:t>DNS server</a:t>
            </a:r>
          </a:p>
          <a:p>
            <a:pPr marL="460375" lvl="0" indent="-215900">
              <a:lnSpc>
                <a:spcPct val="90000"/>
              </a:lnSpc>
              <a:buClr>
                <a:srgbClr val="0000A3"/>
              </a:buClr>
              <a:buSzTx/>
              <a:buFont typeface="Wingdings" pitchFamily="2" charset="2"/>
              <a:buChar char="§"/>
              <a:defRPr/>
            </a:pPr>
            <a:r>
              <a:rPr lang="en-US" altLang="en-US" dirty="0">
                <a:solidFill>
                  <a:prstClr val="black"/>
                </a:solidFill>
                <a:latin typeface="Calibri" panose="020F0502020204030204"/>
                <a:ea typeface="ＭＳ Ｐゴシック" panose="020B0600070205080204" pitchFamily="34" charset="-128"/>
              </a:rPr>
              <a:t>client queries </a:t>
            </a:r>
            <a:r>
              <a:rPr lang="en-US" altLang="en-US" sz="1800" dirty="0">
                <a:solidFill>
                  <a:prstClr val="black"/>
                </a:solidFill>
                <a:latin typeface="Calibri" panose="020F0502020204030204"/>
                <a:ea typeface="ＭＳ Ｐゴシック" panose="020B0600070205080204" pitchFamily="34" charset="-128"/>
              </a:rPr>
              <a:t>amazon.com </a:t>
            </a:r>
            <a:r>
              <a:rPr lang="en-US" altLang="en-US" dirty="0">
                <a:solidFill>
                  <a:prstClr val="black"/>
                </a:solidFill>
                <a:latin typeface="Calibri" panose="020F0502020204030204"/>
                <a:ea typeface="ＭＳ Ｐゴシック" panose="020B0600070205080204" pitchFamily="34" charset="-128"/>
              </a:rPr>
              <a:t>DNS server to get  IP address for </a:t>
            </a:r>
            <a:r>
              <a:rPr lang="en-US" altLang="en-US" sz="1800" dirty="0">
                <a:solidFill>
                  <a:prstClr val="black"/>
                </a:solidFill>
                <a:latin typeface="Calibri" panose="020F0502020204030204"/>
                <a:ea typeface="ＭＳ Ｐゴシック" panose="020B0600070205080204" pitchFamily="34" charset="-128"/>
              </a:rPr>
              <a:t>www.amazon.com</a:t>
            </a:r>
            <a:endParaRPr lang="en-US" altLang="en-US" dirty="0">
              <a:solidFill>
                <a:prstClr val="black"/>
              </a:solidFill>
              <a:latin typeface="Calibri" panose="020F0502020204030204"/>
              <a:ea typeface="ＭＳ Ｐゴシック" panose="020B0600070205080204" pitchFamily="34" charset="-128"/>
            </a:endParaRPr>
          </a:p>
          <a:p>
            <a:endParaRPr lang="en-IN" dirty="0"/>
          </a:p>
        </p:txBody>
      </p:sp>
    </p:spTree>
    <p:extLst>
      <p:ext uri="{BB962C8B-B14F-4D97-AF65-F5344CB8AC3E}">
        <p14:creationId xmlns:p14="http://schemas.microsoft.com/office/powerpoint/2010/main" val="2658975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35916"/>
            <a:ext cx="9603275" cy="4530430"/>
          </a:xfrm>
        </p:spPr>
        <p:txBody>
          <a:bodyPr/>
          <a:lstStyle/>
          <a:p>
            <a:pPr marL="0" indent="0">
              <a:buNone/>
            </a:pPr>
            <a:r>
              <a:rPr lang="en-IN" dirty="0"/>
              <a:t>Simplex : In simplex mode, the communication is unidirectional. Example : Keyboard and Monitor.</a:t>
            </a:r>
          </a:p>
          <a:p>
            <a:pPr marL="0" indent="0">
              <a:buNone/>
            </a:pPr>
            <a:endParaRPr lang="en-US" dirty="0"/>
          </a:p>
          <a:p>
            <a:pPr marL="0" indent="0">
              <a:buNone/>
            </a:pPr>
            <a:r>
              <a:rPr lang="en-IN" dirty="0"/>
              <a:t>Half-Duplex : </a:t>
            </a:r>
            <a:r>
              <a:rPr lang="en-US" dirty="0"/>
              <a:t>In half-duplex mode, each station can both transmit and receive, but not at the same time. Example : Walkie-talkies.</a:t>
            </a:r>
          </a:p>
          <a:p>
            <a:pPr marL="0" indent="0">
              <a:buNone/>
            </a:pPr>
            <a:endParaRPr lang="en-US" dirty="0"/>
          </a:p>
          <a:p>
            <a:pPr marL="0" indent="0">
              <a:buNone/>
            </a:pPr>
            <a:r>
              <a:rPr lang="en-IN" dirty="0"/>
              <a:t>Full-Duplex : </a:t>
            </a:r>
            <a:r>
              <a:rPr lang="en-US" dirty="0"/>
              <a:t>In full-duplex mode, both stations can transmit and receive simultaneously. Example : telephone network.</a:t>
            </a:r>
            <a:endParaRPr lang="en-IN" dirty="0"/>
          </a:p>
        </p:txBody>
      </p:sp>
    </p:spTree>
    <p:extLst>
      <p:ext uri="{BB962C8B-B14F-4D97-AF65-F5344CB8AC3E}">
        <p14:creationId xmlns:p14="http://schemas.microsoft.com/office/powerpoint/2010/main" val="9403552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30270" y="871369"/>
            <a:ext cx="9603275" cy="4594976"/>
          </a:xfrm>
        </p:spPr>
        <p:txBody>
          <a:bodyPr/>
          <a:lstStyle/>
          <a:p>
            <a:pPr marL="0" indent="0">
              <a:buNone/>
            </a:pPr>
            <a:r>
              <a:rPr lang="en-US" dirty="0" smtClean="0"/>
              <a:t>Example:</a:t>
            </a:r>
          </a:p>
          <a:p>
            <a:endParaRPr lang="en-IN" dirty="0"/>
          </a:p>
        </p:txBody>
      </p:sp>
      <p:pic>
        <p:nvPicPr>
          <p:cNvPr id="6" name="Picture 5"/>
          <p:cNvPicPr>
            <a:picLocks noChangeAspect="1"/>
          </p:cNvPicPr>
          <p:nvPr/>
        </p:nvPicPr>
        <p:blipFill>
          <a:blip r:embed="rId2"/>
          <a:stretch>
            <a:fillRect/>
          </a:stretch>
        </p:blipFill>
        <p:spPr>
          <a:xfrm>
            <a:off x="2181801" y="1427887"/>
            <a:ext cx="5897193" cy="4038458"/>
          </a:xfrm>
          <a:prstGeom prst="rect">
            <a:avLst/>
          </a:prstGeom>
        </p:spPr>
      </p:pic>
    </p:spTree>
    <p:extLst>
      <p:ext uri="{BB962C8B-B14F-4D97-AF65-F5344CB8AC3E}">
        <p14:creationId xmlns:p14="http://schemas.microsoft.com/office/powerpoint/2010/main" val="1020721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313150" y="1871830"/>
            <a:ext cx="9603275" cy="4433611"/>
          </a:xfrm>
        </p:spPr>
        <p:txBody>
          <a:bodyPr/>
          <a:lstStyle/>
          <a:p>
            <a:r>
              <a:rPr lang="en-US" dirty="0"/>
              <a:t>There is another important type of DNS server called the </a:t>
            </a:r>
            <a:r>
              <a:rPr lang="en-US" b="1" dirty="0"/>
              <a:t>local DNS server. </a:t>
            </a:r>
            <a:r>
              <a:rPr lang="en-US" dirty="0"/>
              <a:t>A local DNS server does not strictly belong to the hierarchy of servers but is nevertheless central to the DNS architecture.</a:t>
            </a:r>
          </a:p>
          <a:p>
            <a:endParaRPr lang="en-IN" dirty="0"/>
          </a:p>
        </p:txBody>
      </p:sp>
    </p:spTree>
    <p:extLst>
      <p:ext uri="{BB962C8B-B14F-4D97-AF65-F5344CB8AC3E}">
        <p14:creationId xmlns:p14="http://schemas.microsoft.com/office/powerpoint/2010/main" val="4286622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ftr" sz="quarter" idx="11"/>
          </p:nvPr>
        </p:nvSpPr>
        <p:spPr>
          <a:noFill/>
        </p:spPr>
        <p:txBody>
          <a:bodyPr/>
          <a:lstStyle/>
          <a:p>
            <a:r>
              <a:rPr lang="en-US" dirty="0">
                <a:ea typeface="ＭＳ Ｐゴシック" pitchFamily="34" charset="-128"/>
              </a:rPr>
              <a:t>Application Layer</a:t>
            </a:r>
          </a:p>
        </p:txBody>
      </p:sp>
      <p:sp>
        <p:nvSpPr>
          <p:cNvPr id="73733" name="Text Box 5"/>
          <p:cNvSpPr txBox="1">
            <a:spLocks noChangeArrowheads="1"/>
          </p:cNvSpPr>
          <p:nvPr/>
        </p:nvSpPr>
        <p:spPr bwMode="auto">
          <a:xfrm>
            <a:off x="5659672" y="4881564"/>
            <a:ext cx="1888659" cy="615553"/>
          </a:xfrm>
          <a:prstGeom prst="rect">
            <a:avLst/>
          </a:prstGeom>
          <a:noFill/>
          <a:ln w="9525">
            <a:noFill/>
            <a:miter lim="800000"/>
            <a:headEnd/>
            <a:tailEnd/>
          </a:ln>
        </p:spPr>
        <p:txBody>
          <a:bodyPr wrap="none">
            <a:spAutoFit/>
          </a:bodyPr>
          <a:lstStyle/>
          <a:p>
            <a:pPr algn="ctr">
              <a:spcBef>
                <a:spcPct val="0"/>
              </a:spcBef>
              <a:buClrTx/>
              <a:buSzTx/>
              <a:buFontTx/>
              <a:buNone/>
            </a:pPr>
            <a:r>
              <a:rPr lang="en-US"/>
              <a:t>requesting host</a:t>
            </a:r>
            <a:endParaRPr lang="en-US" sz="2400"/>
          </a:p>
          <a:p>
            <a:pPr algn="ctr">
              <a:spcBef>
                <a:spcPct val="0"/>
              </a:spcBef>
              <a:buClrTx/>
              <a:buSzTx/>
              <a:buFontTx/>
              <a:buNone/>
            </a:pPr>
            <a:r>
              <a:rPr lang="en-US" sz="1600" i="1">
                <a:solidFill>
                  <a:srgbClr val="000099"/>
                </a:solidFill>
              </a:rPr>
              <a:t>cis.poly.edu</a:t>
            </a:r>
          </a:p>
        </p:txBody>
      </p:sp>
      <p:sp>
        <p:nvSpPr>
          <p:cNvPr id="73734" name="Text Box 6"/>
          <p:cNvSpPr txBox="1">
            <a:spLocks noChangeArrowheads="1"/>
          </p:cNvSpPr>
          <p:nvPr/>
        </p:nvSpPr>
        <p:spPr bwMode="auto">
          <a:xfrm>
            <a:off x="8125910" y="5775325"/>
            <a:ext cx="2040944" cy="338554"/>
          </a:xfrm>
          <a:prstGeom prst="rect">
            <a:avLst/>
          </a:prstGeom>
          <a:noFill/>
          <a:ln w="9525">
            <a:noFill/>
            <a:miter lim="800000"/>
            <a:headEnd/>
            <a:tailEnd/>
          </a:ln>
        </p:spPr>
        <p:txBody>
          <a:bodyPr wrap="none">
            <a:spAutoFit/>
          </a:bodyPr>
          <a:lstStyle/>
          <a:p>
            <a:pPr algn="ctr">
              <a:spcBef>
                <a:spcPct val="0"/>
              </a:spcBef>
              <a:buClrTx/>
              <a:buSzTx/>
              <a:buFontTx/>
              <a:buNone/>
            </a:pPr>
            <a:r>
              <a:rPr lang="en-US" sz="1600" i="1"/>
              <a:t>gaia.cs.umass.edu</a:t>
            </a:r>
          </a:p>
        </p:txBody>
      </p:sp>
      <p:sp>
        <p:nvSpPr>
          <p:cNvPr id="73735" name="Text Box 17"/>
          <p:cNvSpPr txBox="1">
            <a:spLocks noChangeArrowheads="1"/>
          </p:cNvSpPr>
          <p:nvPr/>
        </p:nvSpPr>
        <p:spPr bwMode="auto">
          <a:xfrm>
            <a:off x="8265078" y="836250"/>
            <a:ext cx="2011363" cy="366712"/>
          </a:xfrm>
          <a:prstGeom prst="rect">
            <a:avLst/>
          </a:prstGeom>
          <a:noFill/>
          <a:ln w="9525">
            <a:noFill/>
            <a:miter lim="800000"/>
            <a:headEnd/>
            <a:tailEnd/>
          </a:ln>
        </p:spPr>
        <p:txBody>
          <a:bodyPr>
            <a:spAutoFit/>
          </a:bodyPr>
          <a:lstStyle/>
          <a:p>
            <a:pPr algn="ctr">
              <a:spcBef>
                <a:spcPct val="0"/>
              </a:spcBef>
              <a:buClrTx/>
              <a:buSzTx/>
              <a:buFontTx/>
              <a:buNone/>
            </a:pPr>
            <a:r>
              <a:rPr lang="en-US" dirty="0"/>
              <a:t>R</a:t>
            </a:r>
            <a:r>
              <a:rPr lang="en-US" dirty="0" smtClean="0"/>
              <a:t>oot </a:t>
            </a:r>
            <a:r>
              <a:rPr lang="en-US" dirty="0"/>
              <a:t>DNS server</a:t>
            </a:r>
            <a:endParaRPr lang="en-US" sz="1600" dirty="0"/>
          </a:p>
        </p:txBody>
      </p:sp>
      <p:sp>
        <p:nvSpPr>
          <p:cNvPr id="202770" name="Line 18"/>
          <p:cNvSpPr>
            <a:spLocks noChangeShapeType="1"/>
          </p:cNvSpPr>
          <p:nvPr/>
        </p:nvSpPr>
        <p:spPr bwMode="auto">
          <a:xfrm flipH="1" flipV="1">
            <a:off x="6810375" y="2916238"/>
            <a:ext cx="0" cy="1314450"/>
          </a:xfrm>
          <a:prstGeom prst="line">
            <a:avLst/>
          </a:prstGeom>
          <a:noFill/>
          <a:ln w="28575">
            <a:solidFill>
              <a:srgbClr val="CC0000"/>
            </a:solidFill>
            <a:round/>
            <a:headEnd/>
            <a:tailEnd type="triangle" w="med" len="med"/>
          </a:ln>
        </p:spPr>
        <p:txBody>
          <a:bodyPr wrap="none" anchor="ctr"/>
          <a:lstStyle/>
          <a:p>
            <a:endParaRPr lang="en-US"/>
          </a:p>
        </p:txBody>
      </p:sp>
      <p:sp>
        <p:nvSpPr>
          <p:cNvPr id="202771" name="Line 19"/>
          <p:cNvSpPr>
            <a:spLocks noChangeShapeType="1"/>
          </p:cNvSpPr>
          <p:nvPr/>
        </p:nvSpPr>
        <p:spPr bwMode="auto">
          <a:xfrm flipV="1">
            <a:off x="6924675" y="1220788"/>
            <a:ext cx="914400" cy="971550"/>
          </a:xfrm>
          <a:prstGeom prst="line">
            <a:avLst/>
          </a:prstGeom>
          <a:noFill/>
          <a:ln w="28575">
            <a:solidFill>
              <a:srgbClr val="CC0000"/>
            </a:solidFill>
            <a:round/>
            <a:headEnd/>
            <a:tailEnd type="triangle" w="med" len="med"/>
          </a:ln>
        </p:spPr>
        <p:txBody>
          <a:bodyPr wrap="none" anchor="ctr"/>
          <a:lstStyle/>
          <a:p>
            <a:endParaRPr lang="en-US"/>
          </a:p>
        </p:txBody>
      </p:sp>
      <p:sp>
        <p:nvSpPr>
          <p:cNvPr id="202772" name="Line 20"/>
          <p:cNvSpPr>
            <a:spLocks noChangeShapeType="1"/>
          </p:cNvSpPr>
          <p:nvPr/>
        </p:nvSpPr>
        <p:spPr bwMode="auto">
          <a:xfrm flipV="1">
            <a:off x="7210425" y="2382839"/>
            <a:ext cx="1485900" cy="9525"/>
          </a:xfrm>
          <a:prstGeom prst="line">
            <a:avLst/>
          </a:prstGeom>
          <a:noFill/>
          <a:ln w="28575">
            <a:solidFill>
              <a:srgbClr val="CC0000"/>
            </a:solidFill>
            <a:round/>
            <a:headEnd/>
            <a:tailEnd type="triangle" w="med" len="med"/>
          </a:ln>
        </p:spPr>
        <p:txBody>
          <a:bodyPr wrap="none" anchor="ctr"/>
          <a:lstStyle/>
          <a:p>
            <a:endParaRPr lang="en-US"/>
          </a:p>
        </p:txBody>
      </p:sp>
      <p:sp>
        <p:nvSpPr>
          <p:cNvPr id="202773" name="Line 21"/>
          <p:cNvSpPr>
            <a:spLocks noChangeShapeType="1"/>
          </p:cNvSpPr>
          <p:nvPr/>
        </p:nvSpPr>
        <p:spPr bwMode="auto">
          <a:xfrm flipH="1" flipV="1">
            <a:off x="7210426" y="2554288"/>
            <a:ext cx="1419225" cy="0"/>
          </a:xfrm>
          <a:prstGeom prst="line">
            <a:avLst/>
          </a:prstGeom>
          <a:noFill/>
          <a:ln w="28575">
            <a:solidFill>
              <a:srgbClr val="CC0000"/>
            </a:solidFill>
            <a:round/>
            <a:headEnd/>
            <a:tailEnd type="triangle" w="med" len="med"/>
          </a:ln>
        </p:spPr>
        <p:txBody>
          <a:bodyPr wrap="none" anchor="ctr"/>
          <a:lstStyle/>
          <a:p>
            <a:endParaRPr lang="en-US"/>
          </a:p>
        </p:txBody>
      </p:sp>
      <p:sp>
        <p:nvSpPr>
          <p:cNvPr id="202774" name="Line 22"/>
          <p:cNvSpPr>
            <a:spLocks noChangeShapeType="1"/>
          </p:cNvSpPr>
          <p:nvPr/>
        </p:nvSpPr>
        <p:spPr bwMode="auto">
          <a:xfrm flipH="1">
            <a:off x="7134226" y="1449388"/>
            <a:ext cx="733425" cy="762000"/>
          </a:xfrm>
          <a:prstGeom prst="line">
            <a:avLst/>
          </a:prstGeom>
          <a:noFill/>
          <a:ln w="28575">
            <a:solidFill>
              <a:srgbClr val="CC0000"/>
            </a:solidFill>
            <a:round/>
            <a:headEnd/>
            <a:tailEnd type="triangle" w="med" len="med"/>
          </a:ln>
        </p:spPr>
        <p:txBody>
          <a:bodyPr wrap="none" anchor="ctr"/>
          <a:lstStyle/>
          <a:p>
            <a:endParaRPr lang="en-US"/>
          </a:p>
        </p:txBody>
      </p:sp>
      <p:sp>
        <p:nvSpPr>
          <p:cNvPr id="202775" name="Line 23"/>
          <p:cNvSpPr>
            <a:spLocks noChangeShapeType="1"/>
          </p:cNvSpPr>
          <p:nvPr/>
        </p:nvSpPr>
        <p:spPr bwMode="auto">
          <a:xfrm>
            <a:off x="7000876" y="2933701"/>
            <a:ext cx="9525" cy="1323975"/>
          </a:xfrm>
          <a:prstGeom prst="line">
            <a:avLst/>
          </a:prstGeom>
          <a:noFill/>
          <a:ln w="28575">
            <a:solidFill>
              <a:srgbClr val="CC0000"/>
            </a:solidFill>
            <a:round/>
            <a:headEnd/>
            <a:tailEnd type="triangle" w="med" len="med"/>
          </a:ln>
        </p:spPr>
        <p:txBody>
          <a:bodyPr wrap="none" anchor="ctr"/>
          <a:lstStyle/>
          <a:p>
            <a:endParaRPr lang="en-US"/>
          </a:p>
        </p:txBody>
      </p:sp>
      <p:grpSp>
        <p:nvGrpSpPr>
          <p:cNvPr id="2" name="Group 24"/>
          <p:cNvGrpSpPr>
            <a:grpSpLocks/>
          </p:cNvGrpSpPr>
          <p:nvPr/>
        </p:nvGrpSpPr>
        <p:grpSpPr bwMode="auto">
          <a:xfrm>
            <a:off x="5664202" y="3062286"/>
            <a:ext cx="1978025" cy="615949"/>
            <a:chOff x="2806" y="2132"/>
            <a:chExt cx="1246" cy="388"/>
          </a:xfrm>
        </p:grpSpPr>
        <p:sp>
          <p:nvSpPr>
            <p:cNvPr id="73896" name="Rectangle 25"/>
            <p:cNvSpPr>
              <a:spLocks noChangeArrowheads="1"/>
            </p:cNvSpPr>
            <p:nvPr/>
          </p:nvSpPr>
          <p:spPr bwMode="auto">
            <a:xfrm>
              <a:off x="2838" y="2178"/>
              <a:ext cx="1182" cy="300"/>
            </a:xfrm>
            <a:prstGeom prst="rect">
              <a:avLst/>
            </a:prstGeom>
            <a:solidFill>
              <a:schemeClr val="bg1"/>
            </a:solidFill>
            <a:ln w="9525">
              <a:noFill/>
              <a:miter lim="800000"/>
              <a:headEnd/>
              <a:tailEnd/>
            </a:ln>
          </p:spPr>
          <p:txBody>
            <a:bodyPr wrap="none" anchor="ctr"/>
            <a:lstStyle/>
            <a:p>
              <a:endParaRPr lang="en-US" sz="2400"/>
            </a:p>
          </p:txBody>
        </p:sp>
        <p:sp>
          <p:nvSpPr>
            <p:cNvPr id="73897" name="Text Box 26"/>
            <p:cNvSpPr txBox="1">
              <a:spLocks noChangeArrowheads="1"/>
            </p:cNvSpPr>
            <p:nvPr/>
          </p:nvSpPr>
          <p:spPr bwMode="auto">
            <a:xfrm>
              <a:off x="2806" y="2132"/>
              <a:ext cx="1246" cy="388"/>
            </a:xfrm>
            <a:prstGeom prst="rect">
              <a:avLst/>
            </a:prstGeom>
            <a:noFill/>
            <a:ln w="9525">
              <a:noFill/>
              <a:miter lim="800000"/>
              <a:headEnd/>
              <a:tailEnd/>
            </a:ln>
          </p:spPr>
          <p:txBody>
            <a:bodyPr wrap="none">
              <a:spAutoFit/>
            </a:bodyPr>
            <a:lstStyle/>
            <a:p>
              <a:pPr algn="ctr">
                <a:spcBef>
                  <a:spcPct val="0"/>
                </a:spcBef>
                <a:buClrTx/>
                <a:buSzTx/>
                <a:buFontTx/>
                <a:buNone/>
              </a:pPr>
              <a:r>
                <a:rPr lang="en-US"/>
                <a:t>local DNS server</a:t>
              </a:r>
              <a:endParaRPr lang="en-US" sz="2400"/>
            </a:p>
            <a:p>
              <a:pPr algn="ctr">
                <a:spcBef>
                  <a:spcPct val="0"/>
                </a:spcBef>
                <a:buClrTx/>
                <a:buSzTx/>
                <a:buFontTx/>
                <a:buNone/>
              </a:pPr>
              <a:r>
                <a:rPr lang="en-US" sz="1600" i="1">
                  <a:solidFill>
                    <a:srgbClr val="000099"/>
                  </a:solidFill>
                </a:rPr>
                <a:t>dns.poly.edu</a:t>
              </a:r>
            </a:p>
          </p:txBody>
        </p:sp>
      </p:grpSp>
      <p:sp>
        <p:nvSpPr>
          <p:cNvPr id="202779" name="Text Box 27"/>
          <p:cNvSpPr txBox="1">
            <a:spLocks noChangeArrowheads="1"/>
          </p:cNvSpPr>
          <p:nvPr/>
        </p:nvSpPr>
        <p:spPr bwMode="auto">
          <a:xfrm>
            <a:off x="6521450" y="3771901"/>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1</a:t>
            </a:r>
            <a:endParaRPr lang="en-US" sz="2400">
              <a:solidFill>
                <a:srgbClr val="CC0000"/>
              </a:solidFill>
            </a:endParaRPr>
          </a:p>
        </p:txBody>
      </p:sp>
      <p:sp>
        <p:nvSpPr>
          <p:cNvPr id="202780" name="Text Box 28"/>
          <p:cNvSpPr txBox="1">
            <a:spLocks noChangeArrowheads="1"/>
          </p:cNvSpPr>
          <p:nvPr/>
        </p:nvSpPr>
        <p:spPr bwMode="auto">
          <a:xfrm>
            <a:off x="7064375" y="1438276"/>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2</a:t>
            </a:r>
            <a:endParaRPr lang="en-US" sz="2400">
              <a:solidFill>
                <a:srgbClr val="CC0000"/>
              </a:solidFill>
            </a:endParaRPr>
          </a:p>
        </p:txBody>
      </p:sp>
      <p:sp>
        <p:nvSpPr>
          <p:cNvPr id="202781" name="Text Box 29"/>
          <p:cNvSpPr txBox="1">
            <a:spLocks noChangeArrowheads="1"/>
          </p:cNvSpPr>
          <p:nvPr/>
        </p:nvSpPr>
        <p:spPr bwMode="auto">
          <a:xfrm>
            <a:off x="7502525" y="1676401"/>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3</a:t>
            </a:r>
            <a:endParaRPr lang="en-US" sz="2400">
              <a:solidFill>
                <a:srgbClr val="CC0000"/>
              </a:solidFill>
            </a:endParaRPr>
          </a:p>
        </p:txBody>
      </p:sp>
      <p:sp>
        <p:nvSpPr>
          <p:cNvPr id="202782" name="Text Box 30"/>
          <p:cNvSpPr txBox="1">
            <a:spLocks noChangeArrowheads="1"/>
          </p:cNvSpPr>
          <p:nvPr/>
        </p:nvSpPr>
        <p:spPr bwMode="auto">
          <a:xfrm>
            <a:off x="7816850" y="2085976"/>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4</a:t>
            </a:r>
            <a:endParaRPr lang="en-US" sz="2400">
              <a:solidFill>
                <a:srgbClr val="CC0000"/>
              </a:solidFill>
            </a:endParaRPr>
          </a:p>
        </p:txBody>
      </p:sp>
      <p:sp>
        <p:nvSpPr>
          <p:cNvPr id="202783" name="Text Box 31"/>
          <p:cNvSpPr txBox="1">
            <a:spLocks noChangeArrowheads="1"/>
          </p:cNvSpPr>
          <p:nvPr/>
        </p:nvSpPr>
        <p:spPr bwMode="auto">
          <a:xfrm>
            <a:off x="7847013" y="2573338"/>
            <a:ext cx="311150" cy="366712"/>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5</a:t>
            </a:r>
            <a:endParaRPr lang="en-US" sz="2400">
              <a:solidFill>
                <a:srgbClr val="CC0000"/>
              </a:solidFill>
            </a:endParaRPr>
          </a:p>
        </p:txBody>
      </p:sp>
      <p:sp>
        <p:nvSpPr>
          <p:cNvPr id="202784" name="Text Box 32"/>
          <p:cNvSpPr txBox="1">
            <a:spLocks noChangeArrowheads="1"/>
          </p:cNvSpPr>
          <p:nvPr/>
        </p:nvSpPr>
        <p:spPr bwMode="auto">
          <a:xfrm>
            <a:off x="8443913" y="3613151"/>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6</a:t>
            </a:r>
            <a:endParaRPr lang="en-US" sz="2400">
              <a:solidFill>
                <a:srgbClr val="CC0000"/>
              </a:solidFill>
            </a:endParaRPr>
          </a:p>
        </p:txBody>
      </p:sp>
      <p:sp>
        <p:nvSpPr>
          <p:cNvPr id="73749" name="Text Box 60"/>
          <p:cNvSpPr txBox="1">
            <a:spLocks noChangeArrowheads="1"/>
          </p:cNvSpPr>
          <p:nvPr/>
        </p:nvSpPr>
        <p:spPr bwMode="auto">
          <a:xfrm>
            <a:off x="7799587" y="4429126"/>
            <a:ext cx="2552302" cy="584775"/>
          </a:xfrm>
          <a:prstGeom prst="rect">
            <a:avLst/>
          </a:prstGeom>
          <a:noFill/>
          <a:ln w="9525">
            <a:noFill/>
            <a:miter lim="800000"/>
            <a:headEnd/>
            <a:tailEnd/>
          </a:ln>
        </p:spPr>
        <p:txBody>
          <a:bodyPr wrap="none">
            <a:spAutoFit/>
          </a:bodyPr>
          <a:lstStyle/>
          <a:p>
            <a:pPr algn="ctr">
              <a:spcBef>
                <a:spcPct val="0"/>
              </a:spcBef>
              <a:buClrTx/>
              <a:buSzTx/>
              <a:buFontTx/>
              <a:buNone/>
            </a:pPr>
            <a:r>
              <a:rPr lang="en-US" sz="1600" dirty="0"/>
              <a:t>authoritative DNS server</a:t>
            </a:r>
            <a:endParaRPr lang="en-US" sz="2400" dirty="0"/>
          </a:p>
          <a:p>
            <a:pPr algn="ctr">
              <a:spcBef>
                <a:spcPct val="0"/>
              </a:spcBef>
              <a:buClrTx/>
              <a:buSzTx/>
              <a:buFontTx/>
              <a:buNone/>
            </a:pPr>
            <a:r>
              <a:rPr lang="en-US" sz="1600" b="1" dirty="0"/>
              <a:t>dns.cs.umass.edu</a:t>
            </a:r>
            <a:endParaRPr lang="en-US" sz="1600" dirty="0"/>
          </a:p>
        </p:txBody>
      </p:sp>
      <p:sp>
        <p:nvSpPr>
          <p:cNvPr id="202813" name="Text Box 61"/>
          <p:cNvSpPr txBox="1">
            <a:spLocks noChangeArrowheads="1"/>
          </p:cNvSpPr>
          <p:nvPr/>
        </p:nvSpPr>
        <p:spPr bwMode="auto">
          <a:xfrm>
            <a:off x="7816850" y="3643313"/>
            <a:ext cx="311150" cy="366712"/>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7</a:t>
            </a:r>
            <a:endParaRPr lang="en-US" sz="2400">
              <a:solidFill>
                <a:srgbClr val="CC0000"/>
              </a:solidFill>
            </a:endParaRPr>
          </a:p>
        </p:txBody>
      </p:sp>
      <p:sp>
        <p:nvSpPr>
          <p:cNvPr id="202814" name="Text Box 62"/>
          <p:cNvSpPr txBox="1">
            <a:spLocks noChangeArrowheads="1"/>
          </p:cNvSpPr>
          <p:nvPr/>
        </p:nvSpPr>
        <p:spPr bwMode="auto">
          <a:xfrm>
            <a:off x="7073900" y="3790951"/>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8</a:t>
            </a:r>
            <a:endParaRPr lang="en-US" sz="2400">
              <a:solidFill>
                <a:srgbClr val="CC0000"/>
              </a:solidFill>
            </a:endParaRPr>
          </a:p>
        </p:txBody>
      </p:sp>
      <p:sp>
        <p:nvSpPr>
          <p:cNvPr id="202815" name="Line 63"/>
          <p:cNvSpPr>
            <a:spLocks noChangeShapeType="1"/>
          </p:cNvSpPr>
          <p:nvPr/>
        </p:nvSpPr>
        <p:spPr bwMode="auto">
          <a:xfrm>
            <a:off x="7143750" y="2714625"/>
            <a:ext cx="1493838" cy="1314450"/>
          </a:xfrm>
          <a:prstGeom prst="line">
            <a:avLst/>
          </a:prstGeom>
          <a:noFill/>
          <a:ln w="25400">
            <a:solidFill>
              <a:srgbClr val="CC0000"/>
            </a:solidFill>
            <a:round/>
            <a:headEnd/>
            <a:tailEnd type="triangle" w="med" len="med"/>
          </a:ln>
        </p:spPr>
        <p:txBody>
          <a:bodyPr/>
          <a:lstStyle/>
          <a:p>
            <a:endParaRPr lang="en-US"/>
          </a:p>
        </p:txBody>
      </p:sp>
      <p:sp>
        <p:nvSpPr>
          <p:cNvPr id="202816" name="Line 64"/>
          <p:cNvSpPr>
            <a:spLocks noChangeShapeType="1"/>
          </p:cNvSpPr>
          <p:nvPr/>
        </p:nvSpPr>
        <p:spPr bwMode="auto">
          <a:xfrm flipH="1" flipV="1">
            <a:off x="7104064" y="2840038"/>
            <a:ext cx="1493837" cy="1301750"/>
          </a:xfrm>
          <a:prstGeom prst="line">
            <a:avLst/>
          </a:prstGeom>
          <a:noFill/>
          <a:ln w="25400">
            <a:solidFill>
              <a:srgbClr val="CC0000"/>
            </a:solidFill>
            <a:round/>
            <a:headEnd/>
            <a:tailEnd type="triangle" w="med" len="med"/>
          </a:ln>
        </p:spPr>
        <p:txBody>
          <a:bodyPr/>
          <a:lstStyle/>
          <a:p>
            <a:endParaRPr lang="en-US"/>
          </a:p>
        </p:txBody>
      </p:sp>
      <p:sp>
        <p:nvSpPr>
          <p:cNvPr id="73754" name="Text Box 65"/>
          <p:cNvSpPr txBox="1">
            <a:spLocks noChangeArrowheads="1"/>
          </p:cNvSpPr>
          <p:nvPr/>
        </p:nvSpPr>
        <p:spPr bwMode="auto">
          <a:xfrm>
            <a:off x="8075613" y="1852613"/>
            <a:ext cx="2011362" cy="366712"/>
          </a:xfrm>
          <a:prstGeom prst="rect">
            <a:avLst/>
          </a:prstGeom>
          <a:noFill/>
          <a:ln w="9525">
            <a:noFill/>
            <a:miter lim="800000"/>
            <a:headEnd/>
            <a:tailEnd/>
          </a:ln>
        </p:spPr>
        <p:txBody>
          <a:bodyPr>
            <a:spAutoFit/>
          </a:bodyPr>
          <a:lstStyle/>
          <a:p>
            <a:pPr algn="ctr">
              <a:spcBef>
                <a:spcPct val="0"/>
              </a:spcBef>
              <a:buClrTx/>
              <a:buSzTx/>
              <a:buFontTx/>
              <a:buNone/>
            </a:pPr>
            <a:r>
              <a:rPr lang="en-US"/>
              <a:t>TLD DNS server</a:t>
            </a:r>
            <a:endParaRPr lang="en-US" sz="1600"/>
          </a:p>
        </p:txBody>
      </p:sp>
      <p:sp>
        <p:nvSpPr>
          <p:cNvPr id="73755" name="Rectangle 66"/>
          <p:cNvSpPr>
            <a:spLocks noGrp="1" noChangeArrowheads="1"/>
          </p:cNvSpPr>
          <p:nvPr>
            <p:ph type="title"/>
          </p:nvPr>
        </p:nvSpPr>
        <p:spPr>
          <a:xfrm>
            <a:off x="1130270" y="1024333"/>
            <a:ext cx="5481382" cy="682500"/>
          </a:xfrm>
        </p:spPr>
        <p:txBody>
          <a:bodyPr>
            <a:normAutofit/>
          </a:bodyPr>
          <a:lstStyle/>
          <a:p>
            <a:pPr>
              <a:lnSpc>
                <a:spcPct val="85000"/>
              </a:lnSpc>
            </a:pPr>
            <a:r>
              <a:rPr lang="en-US" sz="2800" dirty="0">
                <a:ea typeface="ＭＳ Ｐゴシック" pitchFamily="34" charset="-128"/>
              </a:rPr>
              <a:t>DNS name </a:t>
            </a:r>
            <a:r>
              <a:rPr lang="en-US" sz="2800" dirty="0" smtClean="0">
                <a:ea typeface="ＭＳ Ｐゴシック" pitchFamily="34" charset="-128"/>
              </a:rPr>
              <a:t>resolution example:</a:t>
            </a:r>
            <a:endParaRPr lang="en-US" sz="2800" dirty="0">
              <a:ea typeface="ＭＳ Ｐゴシック" pitchFamily="34" charset="-128"/>
            </a:endParaRPr>
          </a:p>
        </p:txBody>
      </p:sp>
      <p:sp>
        <p:nvSpPr>
          <p:cNvPr id="73756" name="Rectangle 67"/>
          <p:cNvSpPr>
            <a:spLocks noGrp="1" noChangeArrowheads="1"/>
          </p:cNvSpPr>
          <p:nvPr>
            <p:ph type="body" sz="half" idx="1"/>
          </p:nvPr>
        </p:nvSpPr>
        <p:spPr>
          <a:xfrm>
            <a:off x="1245140" y="1724776"/>
            <a:ext cx="4016707" cy="4648200"/>
          </a:xfrm>
        </p:spPr>
        <p:txBody>
          <a:bodyPr/>
          <a:lstStyle/>
          <a:p>
            <a:r>
              <a:rPr lang="en-US" sz="2400" dirty="0">
                <a:ea typeface="ＭＳ Ｐゴシック" pitchFamily="34" charset="-128"/>
              </a:rPr>
              <a:t>H</a:t>
            </a:r>
            <a:r>
              <a:rPr lang="en-US" sz="2400" dirty="0" smtClean="0">
                <a:ea typeface="ＭＳ Ｐゴシック" pitchFamily="34" charset="-128"/>
              </a:rPr>
              <a:t>ost </a:t>
            </a:r>
            <a:r>
              <a:rPr lang="en-US" sz="2400" dirty="0">
                <a:ea typeface="ＭＳ Ｐゴシック" pitchFamily="34" charset="-128"/>
              </a:rPr>
              <a:t>at cis.poly.edu wants IP address for gaia.cs.umass.edu</a:t>
            </a:r>
          </a:p>
        </p:txBody>
      </p:sp>
      <p:sp>
        <p:nvSpPr>
          <p:cNvPr id="73757" name="Rectangle 69"/>
          <p:cNvSpPr>
            <a:spLocks noChangeArrowheads="1"/>
          </p:cNvSpPr>
          <p:nvPr/>
        </p:nvSpPr>
        <p:spPr bwMode="auto">
          <a:xfrm>
            <a:off x="2011367" y="3268664"/>
            <a:ext cx="3478212" cy="2617787"/>
          </a:xfrm>
          <a:prstGeom prst="rect">
            <a:avLst/>
          </a:prstGeom>
          <a:noFill/>
          <a:ln w="9525">
            <a:noFill/>
            <a:miter lim="800000"/>
            <a:headEnd/>
            <a:tailEnd/>
          </a:ln>
        </p:spPr>
        <p:txBody>
          <a:bodyPr/>
          <a:lstStyle/>
          <a:p>
            <a:pPr marL="342900" indent="-342900"/>
            <a:r>
              <a:rPr lang="en-US" sz="2800" i="1" dirty="0">
                <a:solidFill>
                  <a:srgbClr val="CC0000"/>
                </a:solidFill>
                <a:latin typeface="Gill Sans MT" pitchFamily="34" charset="0"/>
              </a:rPr>
              <a:t>iterated query:</a:t>
            </a:r>
          </a:p>
          <a:p>
            <a:pPr marL="342900" indent="-342900">
              <a:lnSpc>
                <a:spcPct val="85000"/>
              </a:lnSpc>
              <a:buClr>
                <a:srgbClr val="000099"/>
              </a:buClr>
              <a:buSzPct val="75000"/>
              <a:buFont typeface="Wingdings" pitchFamily="2" charset="2"/>
              <a:buChar char="v"/>
            </a:pPr>
            <a:r>
              <a:rPr lang="en-US" sz="2400" dirty="0">
                <a:latin typeface="Gill Sans MT" pitchFamily="34" charset="0"/>
              </a:rPr>
              <a:t>contacted server replies with name of server to contact</a:t>
            </a:r>
          </a:p>
          <a:p>
            <a:pPr marL="342900" indent="-342900">
              <a:lnSpc>
                <a:spcPct val="85000"/>
              </a:lnSpc>
              <a:buClr>
                <a:srgbClr val="000099"/>
              </a:buClr>
              <a:buSzPct val="75000"/>
              <a:buFont typeface="Wingdings" pitchFamily="2" charset="2"/>
              <a:buChar char="v"/>
            </a:pPr>
            <a:r>
              <a:rPr lang="ja-JP" altLang="en-US" sz="2400" dirty="0">
                <a:latin typeface="Gill Sans MT" pitchFamily="34" charset="0"/>
              </a:rPr>
              <a:t>“</a:t>
            </a:r>
            <a:r>
              <a:rPr lang="en-US" altLang="ja-JP" sz="2400" dirty="0">
                <a:latin typeface="Gill Sans MT" pitchFamily="34" charset="0"/>
              </a:rPr>
              <a:t>I don</a:t>
            </a:r>
            <a:r>
              <a:rPr lang="ja-JP" altLang="en-US" sz="2400" dirty="0">
                <a:latin typeface="Gill Sans MT" pitchFamily="34" charset="0"/>
              </a:rPr>
              <a:t>’</a:t>
            </a:r>
            <a:r>
              <a:rPr lang="en-US" altLang="ja-JP" sz="2400" dirty="0">
                <a:latin typeface="Gill Sans MT" pitchFamily="34" charset="0"/>
              </a:rPr>
              <a:t>t know this name, but ask this server</a:t>
            </a:r>
            <a:r>
              <a:rPr lang="ja-JP" altLang="en-US" sz="2400" dirty="0">
                <a:latin typeface="Gill Sans MT" pitchFamily="34" charset="0"/>
              </a:rPr>
              <a:t>”</a:t>
            </a:r>
            <a:endParaRPr lang="en-US" sz="2400" dirty="0">
              <a:latin typeface="Gill Sans MT" pitchFamily="34" charset="0"/>
            </a:endParaRPr>
          </a:p>
        </p:txBody>
      </p:sp>
      <p:grpSp>
        <p:nvGrpSpPr>
          <p:cNvPr id="3" name="Group 86"/>
          <p:cNvGrpSpPr>
            <a:grpSpLocks/>
          </p:cNvGrpSpPr>
          <p:nvPr/>
        </p:nvGrpSpPr>
        <p:grpSpPr bwMode="auto">
          <a:xfrm flipH="1">
            <a:off x="8750301" y="5091114"/>
            <a:ext cx="925513" cy="795337"/>
            <a:chOff x="-44" y="1473"/>
            <a:chExt cx="981" cy="1105"/>
          </a:xfrm>
        </p:grpSpPr>
        <p:pic>
          <p:nvPicPr>
            <p:cNvPr id="73894" name="Picture 8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73895" name="Freeform 8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4" name="Group 89"/>
          <p:cNvGrpSpPr>
            <a:grpSpLocks/>
          </p:cNvGrpSpPr>
          <p:nvPr/>
        </p:nvGrpSpPr>
        <p:grpSpPr bwMode="auto">
          <a:xfrm>
            <a:off x="6289676" y="4244975"/>
            <a:ext cx="925513" cy="795338"/>
            <a:chOff x="-44" y="1473"/>
            <a:chExt cx="981" cy="1105"/>
          </a:xfrm>
        </p:grpSpPr>
        <p:pic>
          <p:nvPicPr>
            <p:cNvPr id="73892" name="Picture 90"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73893" name="Freeform 91"/>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5" name="Group 125"/>
          <p:cNvGrpSpPr>
            <a:grpSpLocks/>
          </p:cNvGrpSpPr>
          <p:nvPr/>
        </p:nvGrpSpPr>
        <p:grpSpPr bwMode="auto">
          <a:xfrm>
            <a:off x="8750301" y="3743325"/>
            <a:ext cx="390525" cy="641350"/>
            <a:chOff x="4140" y="429"/>
            <a:chExt cx="1425" cy="2396"/>
          </a:xfrm>
        </p:grpSpPr>
        <p:sp>
          <p:nvSpPr>
            <p:cNvPr id="73860" name="Freeform 126"/>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73861" name="Rectangle 127"/>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73862" name="Freeform 128"/>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73863" name="Freeform 129"/>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864" name="Rectangle 130"/>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6" name="Group 131"/>
            <p:cNvGrpSpPr>
              <a:grpSpLocks/>
            </p:cNvGrpSpPr>
            <p:nvPr/>
          </p:nvGrpSpPr>
          <p:grpSpPr bwMode="auto">
            <a:xfrm>
              <a:off x="4749" y="668"/>
              <a:ext cx="581" cy="145"/>
              <a:chOff x="614" y="2568"/>
              <a:chExt cx="725" cy="139"/>
            </a:xfrm>
          </p:grpSpPr>
          <p:sp>
            <p:nvSpPr>
              <p:cNvPr id="73890" name="AutoShape 132"/>
              <p:cNvSpPr>
                <a:spLocks noChangeArrowheads="1"/>
              </p:cNvSpPr>
              <p:nvPr/>
            </p:nvSpPr>
            <p:spPr bwMode="auto">
              <a:xfrm>
                <a:off x="613" y="2566"/>
                <a:ext cx="723"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91" name="AutoShape 133"/>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66" name="Rectangle 134"/>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7" name="Group 135"/>
            <p:cNvGrpSpPr>
              <a:grpSpLocks/>
            </p:cNvGrpSpPr>
            <p:nvPr/>
          </p:nvGrpSpPr>
          <p:grpSpPr bwMode="auto">
            <a:xfrm>
              <a:off x="4747" y="994"/>
              <a:ext cx="581" cy="134"/>
              <a:chOff x="614" y="2568"/>
              <a:chExt cx="725" cy="139"/>
            </a:xfrm>
          </p:grpSpPr>
          <p:sp>
            <p:nvSpPr>
              <p:cNvPr id="73888" name="AutoShape 136"/>
              <p:cNvSpPr>
                <a:spLocks noChangeArrowheads="1"/>
              </p:cNvSpPr>
              <p:nvPr/>
            </p:nvSpPr>
            <p:spPr bwMode="auto">
              <a:xfrm>
                <a:off x="616" y="2566"/>
                <a:ext cx="723" cy="14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89" name="AutoShape 137"/>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68" name="Rectangle 138"/>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3869" name="Rectangle 139"/>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8" name="Group 140"/>
            <p:cNvGrpSpPr>
              <a:grpSpLocks/>
            </p:cNvGrpSpPr>
            <p:nvPr/>
          </p:nvGrpSpPr>
          <p:grpSpPr bwMode="auto">
            <a:xfrm>
              <a:off x="4735" y="1627"/>
              <a:ext cx="582" cy="151"/>
              <a:chOff x="614" y="2568"/>
              <a:chExt cx="725" cy="139"/>
            </a:xfrm>
          </p:grpSpPr>
          <p:sp>
            <p:nvSpPr>
              <p:cNvPr id="73886" name="AutoShape 141"/>
              <p:cNvSpPr>
                <a:spLocks noChangeArrowheads="1"/>
              </p:cNvSpPr>
              <p:nvPr/>
            </p:nvSpPr>
            <p:spPr bwMode="auto">
              <a:xfrm>
                <a:off x="616" y="2568"/>
                <a:ext cx="722"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87" name="AutoShape 142"/>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71" name="Freeform 143"/>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9" name="Group 144"/>
            <p:cNvGrpSpPr>
              <a:grpSpLocks/>
            </p:cNvGrpSpPr>
            <p:nvPr/>
          </p:nvGrpSpPr>
          <p:grpSpPr bwMode="auto">
            <a:xfrm>
              <a:off x="4739" y="1327"/>
              <a:ext cx="582" cy="139"/>
              <a:chOff x="614" y="2568"/>
              <a:chExt cx="725" cy="139"/>
            </a:xfrm>
          </p:grpSpPr>
          <p:sp>
            <p:nvSpPr>
              <p:cNvPr id="73884" name="AutoShape 145"/>
              <p:cNvSpPr>
                <a:spLocks noChangeArrowheads="1"/>
              </p:cNvSpPr>
              <p:nvPr/>
            </p:nvSpPr>
            <p:spPr bwMode="auto">
              <a:xfrm>
                <a:off x="611" y="2566"/>
                <a:ext cx="729"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85" name="AutoShape 146"/>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73" name="Rectangle 147"/>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3874" name="Freeform 148"/>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875" name="Freeform 149"/>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876" name="Oval 150"/>
            <p:cNvSpPr>
              <a:spLocks noChangeArrowheads="1"/>
            </p:cNvSpPr>
            <p:nvPr/>
          </p:nvSpPr>
          <p:spPr bwMode="auto">
            <a:xfrm>
              <a:off x="5519" y="2611"/>
              <a:ext cx="46" cy="95"/>
            </a:xfrm>
            <a:prstGeom prst="ellipse">
              <a:avLst/>
            </a:prstGeom>
            <a:solidFill>
              <a:srgbClr val="333333"/>
            </a:solidFill>
            <a:ln w="9525">
              <a:noFill/>
              <a:round/>
              <a:headEnd/>
              <a:tailEnd/>
            </a:ln>
          </p:spPr>
          <p:txBody>
            <a:bodyPr wrap="none" anchor="ctr"/>
            <a:lstStyle/>
            <a:p>
              <a:endParaRPr lang="en-US"/>
            </a:p>
          </p:txBody>
        </p:sp>
        <p:sp>
          <p:nvSpPr>
            <p:cNvPr id="73877" name="Freeform 151"/>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73878" name="AutoShape 152"/>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73879" name="AutoShape 153"/>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73880" name="Oval 154"/>
            <p:cNvSpPr>
              <a:spLocks noChangeArrowheads="1"/>
            </p:cNvSpPr>
            <p:nvPr/>
          </p:nvSpPr>
          <p:spPr bwMode="auto">
            <a:xfrm>
              <a:off x="4308" y="2380"/>
              <a:ext cx="156" cy="148"/>
            </a:xfrm>
            <a:prstGeom prst="ellipse">
              <a:avLst/>
            </a:prstGeom>
            <a:solidFill>
              <a:srgbClr val="33CC33"/>
            </a:solidFill>
            <a:ln w="9525">
              <a:noFill/>
              <a:round/>
              <a:headEnd/>
              <a:tailEnd/>
            </a:ln>
          </p:spPr>
          <p:txBody>
            <a:bodyPr wrap="none" anchor="ctr"/>
            <a:lstStyle/>
            <a:p>
              <a:endParaRPr lang="en-US"/>
            </a:p>
          </p:txBody>
        </p:sp>
        <p:sp>
          <p:nvSpPr>
            <p:cNvPr id="73881" name="Oval 155"/>
            <p:cNvSpPr>
              <a:spLocks noChangeArrowheads="1"/>
            </p:cNvSpPr>
            <p:nvPr/>
          </p:nvSpPr>
          <p:spPr bwMode="auto">
            <a:xfrm>
              <a:off x="4488" y="2386"/>
              <a:ext cx="156" cy="142"/>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73882" name="Oval 156"/>
            <p:cNvSpPr>
              <a:spLocks noChangeArrowheads="1"/>
            </p:cNvSpPr>
            <p:nvPr/>
          </p:nvSpPr>
          <p:spPr bwMode="auto">
            <a:xfrm>
              <a:off x="4661" y="2380"/>
              <a:ext cx="156" cy="142"/>
            </a:xfrm>
            <a:prstGeom prst="ellipse">
              <a:avLst/>
            </a:prstGeom>
            <a:solidFill>
              <a:srgbClr val="33CC33"/>
            </a:solidFill>
            <a:ln w="9525">
              <a:noFill/>
              <a:round/>
              <a:headEnd/>
              <a:tailEnd/>
            </a:ln>
          </p:spPr>
          <p:txBody>
            <a:bodyPr wrap="none" anchor="ctr"/>
            <a:lstStyle/>
            <a:p>
              <a:endParaRPr lang="en-US"/>
            </a:p>
          </p:txBody>
        </p:sp>
        <p:sp>
          <p:nvSpPr>
            <p:cNvPr id="73883" name="Rectangle 157"/>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0" name="Group 158"/>
          <p:cNvGrpSpPr>
            <a:grpSpLocks/>
          </p:cNvGrpSpPr>
          <p:nvPr/>
        </p:nvGrpSpPr>
        <p:grpSpPr bwMode="auto">
          <a:xfrm>
            <a:off x="6746876" y="2230438"/>
            <a:ext cx="390525" cy="641350"/>
            <a:chOff x="4140" y="429"/>
            <a:chExt cx="1425" cy="2396"/>
          </a:xfrm>
        </p:grpSpPr>
        <p:sp>
          <p:nvSpPr>
            <p:cNvPr id="73828" name="Freeform 159"/>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73829" name="Rectangle 160"/>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73830" name="Freeform 161"/>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73831" name="Freeform 162"/>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832" name="Rectangle 163"/>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1" name="Group 164"/>
            <p:cNvGrpSpPr>
              <a:grpSpLocks/>
            </p:cNvGrpSpPr>
            <p:nvPr/>
          </p:nvGrpSpPr>
          <p:grpSpPr bwMode="auto">
            <a:xfrm>
              <a:off x="4749" y="668"/>
              <a:ext cx="581" cy="145"/>
              <a:chOff x="614" y="2568"/>
              <a:chExt cx="725" cy="139"/>
            </a:xfrm>
          </p:grpSpPr>
          <p:sp>
            <p:nvSpPr>
              <p:cNvPr id="73858" name="AutoShape 165"/>
              <p:cNvSpPr>
                <a:spLocks noChangeArrowheads="1"/>
              </p:cNvSpPr>
              <p:nvPr/>
            </p:nvSpPr>
            <p:spPr bwMode="auto">
              <a:xfrm>
                <a:off x="613" y="2566"/>
                <a:ext cx="723"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59" name="AutoShape 166"/>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34" name="Rectangle 167"/>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 name="Group 168"/>
            <p:cNvGrpSpPr>
              <a:grpSpLocks/>
            </p:cNvGrpSpPr>
            <p:nvPr/>
          </p:nvGrpSpPr>
          <p:grpSpPr bwMode="auto">
            <a:xfrm>
              <a:off x="4747" y="994"/>
              <a:ext cx="581" cy="134"/>
              <a:chOff x="614" y="2568"/>
              <a:chExt cx="725" cy="139"/>
            </a:xfrm>
          </p:grpSpPr>
          <p:sp>
            <p:nvSpPr>
              <p:cNvPr id="73856" name="AutoShape 169"/>
              <p:cNvSpPr>
                <a:spLocks noChangeArrowheads="1"/>
              </p:cNvSpPr>
              <p:nvPr/>
            </p:nvSpPr>
            <p:spPr bwMode="auto">
              <a:xfrm>
                <a:off x="616" y="2566"/>
                <a:ext cx="723" cy="14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57" name="AutoShape 170"/>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36" name="Rectangle 171"/>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3837" name="Rectangle 172"/>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3" name="Group 173"/>
            <p:cNvGrpSpPr>
              <a:grpSpLocks/>
            </p:cNvGrpSpPr>
            <p:nvPr/>
          </p:nvGrpSpPr>
          <p:grpSpPr bwMode="auto">
            <a:xfrm>
              <a:off x="4735" y="1627"/>
              <a:ext cx="582" cy="151"/>
              <a:chOff x="614" y="2568"/>
              <a:chExt cx="725" cy="139"/>
            </a:xfrm>
          </p:grpSpPr>
          <p:sp>
            <p:nvSpPr>
              <p:cNvPr id="73854" name="AutoShape 174"/>
              <p:cNvSpPr>
                <a:spLocks noChangeArrowheads="1"/>
              </p:cNvSpPr>
              <p:nvPr/>
            </p:nvSpPr>
            <p:spPr bwMode="auto">
              <a:xfrm>
                <a:off x="616" y="2568"/>
                <a:ext cx="722"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55" name="AutoShape 175"/>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39" name="Freeform 176"/>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14" name="Group 177"/>
            <p:cNvGrpSpPr>
              <a:grpSpLocks/>
            </p:cNvGrpSpPr>
            <p:nvPr/>
          </p:nvGrpSpPr>
          <p:grpSpPr bwMode="auto">
            <a:xfrm>
              <a:off x="4739" y="1327"/>
              <a:ext cx="582" cy="139"/>
              <a:chOff x="614" y="2568"/>
              <a:chExt cx="725" cy="139"/>
            </a:xfrm>
          </p:grpSpPr>
          <p:sp>
            <p:nvSpPr>
              <p:cNvPr id="73852" name="AutoShape 178"/>
              <p:cNvSpPr>
                <a:spLocks noChangeArrowheads="1"/>
              </p:cNvSpPr>
              <p:nvPr/>
            </p:nvSpPr>
            <p:spPr bwMode="auto">
              <a:xfrm>
                <a:off x="611" y="2566"/>
                <a:ext cx="729"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53" name="AutoShape 179"/>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41" name="Rectangle 180"/>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3842" name="Freeform 181"/>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843" name="Freeform 182"/>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844" name="Oval 183"/>
            <p:cNvSpPr>
              <a:spLocks noChangeArrowheads="1"/>
            </p:cNvSpPr>
            <p:nvPr/>
          </p:nvSpPr>
          <p:spPr bwMode="auto">
            <a:xfrm>
              <a:off x="5519" y="2611"/>
              <a:ext cx="46" cy="95"/>
            </a:xfrm>
            <a:prstGeom prst="ellipse">
              <a:avLst/>
            </a:prstGeom>
            <a:solidFill>
              <a:srgbClr val="333333"/>
            </a:solidFill>
            <a:ln w="9525">
              <a:noFill/>
              <a:round/>
              <a:headEnd/>
              <a:tailEnd/>
            </a:ln>
          </p:spPr>
          <p:txBody>
            <a:bodyPr wrap="none" anchor="ctr"/>
            <a:lstStyle/>
            <a:p>
              <a:endParaRPr lang="en-US"/>
            </a:p>
          </p:txBody>
        </p:sp>
        <p:sp>
          <p:nvSpPr>
            <p:cNvPr id="73845" name="Freeform 184"/>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73846" name="AutoShape 185"/>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73847" name="AutoShape 186"/>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73848" name="Oval 187"/>
            <p:cNvSpPr>
              <a:spLocks noChangeArrowheads="1"/>
            </p:cNvSpPr>
            <p:nvPr/>
          </p:nvSpPr>
          <p:spPr bwMode="auto">
            <a:xfrm>
              <a:off x="4308" y="2380"/>
              <a:ext cx="156" cy="148"/>
            </a:xfrm>
            <a:prstGeom prst="ellipse">
              <a:avLst/>
            </a:prstGeom>
            <a:solidFill>
              <a:srgbClr val="33CC33"/>
            </a:solidFill>
            <a:ln w="9525">
              <a:noFill/>
              <a:round/>
              <a:headEnd/>
              <a:tailEnd/>
            </a:ln>
          </p:spPr>
          <p:txBody>
            <a:bodyPr wrap="none" anchor="ctr"/>
            <a:lstStyle/>
            <a:p>
              <a:endParaRPr lang="en-US"/>
            </a:p>
          </p:txBody>
        </p:sp>
        <p:sp>
          <p:nvSpPr>
            <p:cNvPr id="73849" name="Oval 188"/>
            <p:cNvSpPr>
              <a:spLocks noChangeArrowheads="1"/>
            </p:cNvSpPr>
            <p:nvPr/>
          </p:nvSpPr>
          <p:spPr bwMode="auto">
            <a:xfrm>
              <a:off x="4488" y="2386"/>
              <a:ext cx="156" cy="142"/>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73850" name="Oval 189"/>
            <p:cNvSpPr>
              <a:spLocks noChangeArrowheads="1"/>
            </p:cNvSpPr>
            <p:nvPr/>
          </p:nvSpPr>
          <p:spPr bwMode="auto">
            <a:xfrm>
              <a:off x="4661" y="2380"/>
              <a:ext cx="156" cy="142"/>
            </a:xfrm>
            <a:prstGeom prst="ellipse">
              <a:avLst/>
            </a:prstGeom>
            <a:solidFill>
              <a:srgbClr val="33CC33"/>
            </a:solidFill>
            <a:ln w="9525">
              <a:noFill/>
              <a:round/>
              <a:headEnd/>
              <a:tailEnd/>
            </a:ln>
          </p:spPr>
          <p:txBody>
            <a:bodyPr wrap="none" anchor="ctr"/>
            <a:lstStyle/>
            <a:p>
              <a:endParaRPr lang="en-US"/>
            </a:p>
          </p:txBody>
        </p:sp>
        <p:sp>
          <p:nvSpPr>
            <p:cNvPr id="73851" name="Rectangle 190"/>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5" name="Group 224"/>
          <p:cNvGrpSpPr>
            <a:grpSpLocks/>
          </p:cNvGrpSpPr>
          <p:nvPr/>
        </p:nvGrpSpPr>
        <p:grpSpPr bwMode="auto">
          <a:xfrm>
            <a:off x="7900989" y="968375"/>
            <a:ext cx="390525" cy="641350"/>
            <a:chOff x="4140" y="429"/>
            <a:chExt cx="1425" cy="2396"/>
          </a:xfrm>
        </p:grpSpPr>
        <p:sp>
          <p:nvSpPr>
            <p:cNvPr id="73796" name="Freeform 225"/>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73797" name="Rectangle 226"/>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73798" name="Freeform 227"/>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73799" name="Freeform 228"/>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800" name="Rectangle 229"/>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6" name="Group 230"/>
            <p:cNvGrpSpPr>
              <a:grpSpLocks/>
            </p:cNvGrpSpPr>
            <p:nvPr/>
          </p:nvGrpSpPr>
          <p:grpSpPr bwMode="auto">
            <a:xfrm>
              <a:off x="4749" y="668"/>
              <a:ext cx="581" cy="145"/>
              <a:chOff x="614" y="2568"/>
              <a:chExt cx="725" cy="139"/>
            </a:xfrm>
          </p:grpSpPr>
          <p:sp>
            <p:nvSpPr>
              <p:cNvPr id="73826" name="AutoShape 231"/>
              <p:cNvSpPr>
                <a:spLocks noChangeArrowheads="1"/>
              </p:cNvSpPr>
              <p:nvPr/>
            </p:nvSpPr>
            <p:spPr bwMode="auto">
              <a:xfrm>
                <a:off x="613" y="2566"/>
                <a:ext cx="723"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27" name="AutoShape 232"/>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02" name="Rectangle 233"/>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7" name="Group 234"/>
            <p:cNvGrpSpPr>
              <a:grpSpLocks/>
            </p:cNvGrpSpPr>
            <p:nvPr/>
          </p:nvGrpSpPr>
          <p:grpSpPr bwMode="auto">
            <a:xfrm>
              <a:off x="4747" y="994"/>
              <a:ext cx="581" cy="134"/>
              <a:chOff x="614" y="2568"/>
              <a:chExt cx="725" cy="139"/>
            </a:xfrm>
          </p:grpSpPr>
          <p:sp>
            <p:nvSpPr>
              <p:cNvPr id="73824" name="AutoShape 235"/>
              <p:cNvSpPr>
                <a:spLocks noChangeArrowheads="1"/>
              </p:cNvSpPr>
              <p:nvPr/>
            </p:nvSpPr>
            <p:spPr bwMode="auto">
              <a:xfrm>
                <a:off x="616" y="2566"/>
                <a:ext cx="723" cy="14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25" name="AutoShape 236"/>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04" name="Rectangle 237"/>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3805" name="Rectangle 238"/>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8" name="Group 239"/>
            <p:cNvGrpSpPr>
              <a:grpSpLocks/>
            </p:cNvGrpSpPr>
            <p:nvPr/>
          </p:nvGrpSpPr>
          <p:grpSpPr bwMode="auto">
            <a:xfrm>
              <a:off x="4735" y="1627"/>
              <a:ext cx="582" cy="151"/>
              <a:chOff x="614" y="2568"/>
              <a:chExt cx="725" cy="139"/>
            </a:xfrm>
          </p:grpSpPr>
          <p:sp>
            <p:nvSpPr>
              <p:cNvPr id="73822" name="AutoShape 240"/>
              <p:cNvSpPr>
                <a:spLocks noChangeArrowheads="1"/>
              </p:cNvSpPr>
              <p:nvPr/>
            </p:nvSpPr>
            <p:spPr bwMode="auto">
              <a:xfrm>
                <a:off x="616" y="2568"/>
                <a:ext cx="722"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23" name="AutoShape 241"/>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07" name="Freeform 242"/>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19" name="Group 243"/>
            <p:cNvGrpSpPr>
              <a:grpSpLocks/>
            </p:cNvGrpSpPr>
            <p:nvPr/>
          </p:nvGrpSpPr>
          <p:grpSpPr bwMode="auto">
            <a:xfrm>
              <a:off x="4739" y="1327"/>
              <a:ext cx="582" cy="139"/>
              <a:chOff x="614" y="2568"/>
              <a:chExt cx="725" cy="139"/>
            </a:xfrm>
          </p:grpSpPr>
          <p:sp>
            <p:nvSpPr>
              <p:cNvPr id="73820" name="AutoShape 244"/>
              <p:cNvSpPr>
                <a:spLocks noChangeArrowheads="1"/>
              </p:cNvSpPr>
              <p:nvPr/>
            </p:nvSpPr>
            <p:spPr bwMode="auto">
              <a:xfrm>
                <a:off x="611" y="2566"/>
                <a:ext cx="729"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821" name="AutoShape 245"/>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809" name="Rectangle 246"/>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3810" name="Freeform 247"/>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811" name="Freeform 248"/>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812" name="Oval 249"/>
            <p:cNvSpPr>
              <a:spLocks noChangeArrowheads="1"/>
            </p:cNvSpPr>
            <p:nvPr/>
          </p:nvSpPr>
          <p:spPr bwMode="auto">
            <a:xfrm>
              <a:off x="5519" y="2611"/>
              <a:ext cx="46" cy="95"/>
            </a:xfrm>
            <a:prstGeom prst="ellipse">
              <a:avLst/>
            </a:prstGeom>
            <a:solidFill>
              <a:srgbClr val="333333"/>
            </a:solidFill>
            <a:ln w="9525">
              <a:noFill/>
              <a:round/>
              <a:headEnd/>
              <a:tailEnd/>
            </a:ln>
          </p:spPr>
          <p:txBody>
            <a:bodyPr wrap="none" anchor="ctr"/>
            <a:lstStyle/>
            <a:p>
              <a:endParaRPr lang="en-US"/>
            </a:p>
          </p:txBody>
        </p:sp>
        <p:sp>
          <p:nvSpPr>
            <p:cNvPr id="73813" name="Freeform 250"/>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73814" name="AutoShape 251"/>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73815" name="AutoShape 252"/>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73816" name="Oval 253"/>
            <p:cNvSpPr>
              <a:spLocks noChangeArrowheads="1"/>
            </p:cNvSpPr>
            <p:nvPr/>
          </p:nvSpPr>
          <p:spPr bwMode="auto">
            <a:xfrm>
              <a:off x="4308" y="2380"/>
              <a:ext cx="156" cy="148"/>
            </a:xfrm>
            <a:prstGeom prst="ellipse">
              <a:avLst/>
            </a:prstGeom>
            <a:solidFill>
              <a:srgbClr val="33CC33"/>
            </a:solidFill>
            <a:ln w="9525">
              <a:noFill/>
              <a:round/>
              <a:headEnd/>
              <a:tailEnd/>
            </a:ln>
          </p:spPr>
          <p:txBody>
            <a:bodyPr wrap="none" anchor="ctr"/>
            <a:lstStyle/>
            <a:p>
              <a:endParaRPr lang="en-US"/>
            </a:p>
          </p:txBody>
        </p:sp>
        <p:sp>
          <p:nvSpPr>
            <p:cNvPr id="73817" name="Oval 254"/>
            <p:cNvSpPr>
              <a:spLocks noChangeArrowheads="1"/>
            </p:cNvSpPr>
            <p:nvPr/>
          </p:nvSpPr>
          <p:spPr bwMode="auto">
            <a:xfrm>
              <a:off x="4488" y="2386"/>
              <a:ext cx="156" cy="142"/>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73818" name="Oval 255"/>
            <p:cNvSpPr>
              <a:spLocks noChangeArrowheads="1"/>
            </p:cNvSpPr>
            <p:nvPr/>
          </p:nvSpPr>
          <p:spPr bwMode="auto">
            <a:xfrm>
              <a:off x="4661" y="2380"/>
              <a:ext cx="156" cy="142"/>
            </a:xfrm>
            <a:prstGeom prst="ellipse">
              <a:avLst/>
            </a:prstGeom>
            <a:solidFill>
              <a:srgbClr val="33CC33"/>
            </a:solidFill>
            <a:ln w="9525">
              <a:noFill/>
              <a:round/>
              <a:headEnd/>
              <a:tailEnd/>
            </a:ln>
          </p:spPr>
          <p:txBody>
            <a:bodyPr wrap="none" anchor="ctr"/>
            <a:lstStyle/>
            <a:p>
              <a:endParaRPr lang="en-US"/>
            </a:p>
          </p:txBody>
        </p:sp>
        <p:sp>
          <p:nvSpPr>
            <p:cNvPr id="73819" name="Rectangle 256"/>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20" name="Group 257"/>
          <p:cNvGrpSpPr>
            <a:grpSpLocks/>
          </p:cNvGrpSpPr>
          <p:nvPr/>
        </p:nvGrpSpPr>
        <p:grpSpPr bwMode="auto">
          <a:xfrm>
            <a:off x="8716964" y="2220913"/>
            <a:ext cx="390525" cy="641350"/>
            <a:chOff x="4140" y="429"/>
            <a:chExt cx="1425" cy="2396"/>
          </a:xfrm>
        </p:grpSpPr>
        <p:sp>
          <p:nvSpPr>
            <p:cNvPr id="73764" name="Freeform 258"/>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73765" name="Rectangle 259"/>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73766" name="Freeform 260"/>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73767" name="Freeform 261"/>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768" name="Rectangle 262"/>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1" name="Group 263"/>
            <p:cNvGrpSpPr>
              <a:grpSpLocks/>
            </p:cNvGrpSpPr>
            <p:nvPr/>
          </p:nvGrpSpPr>
          <p:grpSpPr bwMode="auto">
            <a:xfrm>
              <a:off x="4749" y="668"/>
              <a:ext cx="581" cy="145"/>
              <a:chOff x="614" y="2568"/>
              <a:chExt cx="725" cy="139"/>
            </a:xfrm>
          </p:grpSpPr>
          <p:sp>
            <p:nvSpPr>
              <p:cNvPr id="73794" name="AutoShape 264"/>
              <p:cNvSpPr>
                <a:spLocks noChangeArrowheads="1"/>
              </p:cNvSpPr>
              <p:nvPr/>
            </p:nvSpPr>
            <p:spPr bwMode="auto">
              <a:xfrm>
                <a:off x="613" y="2566"/>
                <a:ext cx="723"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795" name="AutoShape 265"/>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770" name="Rectangle 266"/>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2" name="Group 267"/>
            <p:cNvGrpSpPr>
              <a:grpSpLocks/>
            </p:cNvGrpSpPr>
            <p:nvPr/>
          </p:nvGrpSpPr>
          <p:grpSpPr bwMode="auto">
            <a:xfrm>
              <a:off x="4747" y="994"/>
              <a:ext cx="581" cy="134"/>
              <a:chOff x="614" y="2568"/>
              <a:chExt cx="725" cy="139"/>
            </a:xfrm>
          </p:grpSpPr>
          <p:sp>
            <p:nvSpPr>
              <p:cNvPr id="73792" name="AutoShape 268"/>
              <p:cNvSpPr>
                <a:spLocks noChangeArrowheads="1"/>
              </p:cNvSpPr>
              <p:nvPr/>
            </p:nvSpPr>
            <p:spPr bwMode="auto">
              <a:xfrm>
                <a:off x="616" y="2566"/>
                <a:ext cx="723" cy="14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793" name="AutoShape 269"/>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772" name="Rectangle 270"/>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3773" name="Rectangle 271"/>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 name="Group 272"/>
            <p:cNvGrpSpPr>
              <a:grpSpLocks/>
            </p:cNvGrpSpPr>
            <p:nvPr/>
          </p:nvGrpSpPr>
          <p:grpSpPr bwMode="auto">
            <a:xfrm>
              <a:off x="4735" y="1627"/>
              <a:ext cx="582" cy="151"/>
              <a:chOff x="614" y="2568"/>
              <a:chExt cx="725" cy="139"/>
            </a:xfrm>
          </p:grpSpPr>
          <p:sp>
            <p:nvSpPr>
              <p:cNvPr id="73790" name="AutoShape 273"/>
              <p:cNvSpPr>
                <a:spLocks noChangeArrowheads="1"/>
              </p:cNvSpPr>
              <p:nvPr/>
            </p:nvSpPr>
            <p:spPr bwMode="auto">
              <a:xfrm>
                <a:off x="616" y="2568"/>
                <a:ext cx="722"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791" name="AutoShape 274"/>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775" name="Freeform 275"/>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24" name="Group 276"/>
            <p:cNvGrpSpPr>
              <a:grpSpLocks/>
            </p:cNvGrpSpPr>
            <p:nvPr/>
          </p:nvGrpSpPr>
          <p:grpSpPr bwMode="auto">
            <a:xfrm>
              <a:off x="4739" y="1327"/>
              <a:ext cx="582" cy="139"/>
              <a:chOff x="614" y="2568"/>
              <a:chExt cx="725" cy="139"/>
            </a:xfrm>
          </p:grpSpPr>
          <p:sp>
            <p:nvSpPr>
              <p:cNvPr id="73788" name="AutoShape 277"/>
              <p:cNvSpPr>
                <a:spLocks noChangeArrowheads="1"/>
              </p:cNvSpPr>
              <p:nvPr/>
            </p:nvSpPr>
            <p:spPr bwMode="auto">
              <a:xfrm>
                <a:off x="611" y="2566"/>
                <a:ext cx="729"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3789" name="AutoShape 278"/>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3777" name="Rectangle 279"/>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3778" name="Freeform 280"/>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779" name="Freeform 281"/>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3780" name="Oval 282"/>
            <p:cNvSpPr>
              <a:spLocks noChangeArrowheads="1"/>
            </p:cNvSpPr>
            <p:nvPr/>
          </p:nvSpPr>
          <p:spPr bwMode="auto">
            <a:xfrm>
              <a:off x="5519" y="2611"/>
              <a:ext cx="46" cy="95"/>
            </a:xfrm>
            <a:prstGeom prst="ellipse">
              <a:avLst/>
            </a:prstGeom>
            <a:solidFill>
              <a:srgbClr val="333333"/>
            </a:solidFill>
            <a:ln w="9525">
              <a:noFill/>
              <a:round/>
              <a:headEnd/>
              <a:tailEnd/>
            </a:ln>
          </p:spPr>
          <p:txBody>
            <a:bodyPr wrap="none" anchor="ctr"/>
            <a:lstStyle/>
            <a:p>
              <a:endParaRPr lang="en-US"/>
            </a:p>
          </p:txBody>
        </p:sp>
        <p:sp>
          <p:nvSpPr>
            <p:cNvPr id="73781" name="Freeform 283"/>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73782" name="AutoShape 284"/>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73783" name="AutoShape 285"/>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73784" name="Oval 286"/>
            <p:cNvSpPr>
              <a:spLocks noChangeArrowheads="1"/>
            </p:cNvSpPr>
            <p:nvPr/>
          </p:nvSpPr>
          <p:spPr bwMode="auto">
            <a:xfrm>
              <a:off x="4308" y="2380"/>
              <a:ext cx="156" cy="148"/>
            </a:xfrm>
            <a:prstGeom prst="ellipse">
              <a:avLst/>
            </a:prstGeom>
            <a:solidFill>
              <a:srgbClr val="33CC33"/>
            </a:solidFill>
            <a:ln w="9525">
              <a:noFill/>
              <a:round/>
              <a:headEnd/>
              <a:tailEnd/>
            </a:ln>
          </p:spPr>
          <p:txBody>
            <a:bodyPr wrap="none" anchor="ctr"/>
            <a:lstStyle/>
            <a:p>
              <a:endParaRPr lang="en-US"/>
            </a:p>
          </p:txBody>
        </p:sp>
        <p:sp>
          <p:nvSpPr>
            <p:cNvPr id="73785" name="Oval 287"/>
            <p:cNvSpPr>
              <a:spLocks noChangeArrowheads="1"/>
            </p:cNvSpPr>
            <p:nvPr/>
          </p:nvSpPr>
          <p:spPr bwMode="auto">
            <a:xfrm>
              <a:off x="4488" y="2386"/>
              <a:ext cx="156" cy="142"/>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73786" name="Oval 288"/>
            <p:cNvSpPr>
              <a:spLocks noChangeArrowheads="1"/>
            </p:cNvSpPr>
            <p:nvPr/>
          </p:nvSpPr>
          <p:spPr bwMode="auto">
            <a:xfrm>
              <a:off x="4661" y="2380"/>
              <a:ext cx="156" cy="142"/>
            </a:xfrm>
            <a:prstGeom prst="ellipse">
              <a:avLst/>
            </a:prstGeom>
            <a:solidFill>
              <a:srgbClr val="33CC33"/>
            </a:solidFill>
            <a:ln w="9525">
              <a:noFill/>
              <a:round/>
              <a:headEnd/>
              <a:tailEnd/>
            </a:ln>
          </p:spPr>
          <p:txBody>
            <a:bodyPr wrap="none" anchor="ctr"/>
            <a:lstStyle/>
            <a:p>
              <a:endParaRPr lang="en-US"/>
            </a:p>
          </p:txBody>
        </p:sp>
        <p:sp>
          <p:nvSpPr>
            <p:cNvPr id="73787" name="Rectangle 289"/>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534078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77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27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7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278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27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27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278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28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28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28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27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2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0" grpId="0" animBg="1"/>
      <p:bldP spid="202771" grpId="0" animBg="1"/>
      <p:bldP spid="202772" grpId="0" animBg="1"/>
      <p:bldP spid="202773" grpId="0" animBg="1"/>
      <p:bldP spid="202774" grpId="0" animBg="1"/>
      <p:bldP spid="202775" grpId="0" animBg="1"/>
      <p:bldP spid="202779" grpId="0"/>
      <p:bldP spid="202780" grpId="0"/>
      <p:bldP spid="202781" grpId="0"/>
      <p:bldP spid="202782" grpId="0"/>
      <p:bldP spid="202783" grpId="0"/>
      <p:bldP spid="202784" grpId="0"/>
      <p:bldP spid="202813" grpId="0"/>
      <p:bldP spid="202814" grpId="0"/>
      <p:bldP spid="202815" grpId="0" animBg="1"/>
      <p:bldP spid="20281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74755" name="Rectangle 8"/>
          <p:cNvSpPr>
            <a:spLocks noGrp="1" noChangeArrowheads="1"/>
          </p:cNvSpPr>
          <p:nvPr>
            <p:ph type="sldNum" sz="quarter" idx="12"/>
          </p:nvPr>
        </p:nvSpPr>
        <p:spPr>
          <a:noFill/>
        </p:spPr>
        <p:txBody>
          <a:bodyPr/>
          <a:lstStyle/>
          <a:p>
            <a:r>
              <a:rPr lang="en-US"/>
              <a:t>2-</a:t>
            </a:r>
            <a:fld id="{24564135-0369-40C8-9D8F-43627823E8B5}" type="slidenum">
              <a:rPr lang="en-US" smtClean="0"/>
              <a:pPr/>
              <a:t>163</a:t>
            </a:fld>
            <a:endParaRPr lang="en-US"/>
          </a:p>
        </p:txBody>
      </p:sp>
      <p:sp>
        <p:nvSpPr>
          <p:cNvPr id="74756" name="Text Box 24"/>
          <p:cNvSpPr txBox="1">
            <a:spLocks noChangeArrowheads="1"/>
          </p:cNvSpPr>
          <p:nvPr/>
        </p:nvSpPr>
        <p:spPr bwMode="auto">
          <a:xfrm>
            <a:off x="8986838" y="3257551"/>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4</a:t>
            </a:r>
            <a:endParaRPr lang="en-US" sz="2400">
              <a:solidFill>
                <a:srgbClr val="CC0000"/>
              </a:solidFill>
            </a:endParaRPr>
          </a:p>
        </p:txBody>
      </p:sp>
      <p:sp>
        <p:nvSpPr>
          <p:cNvPr id="74757" name="Text Box 25"/>
          <p:cNvSpPr txBox="1">
            <a:spLocks noChangeArrowheads="1"/>
          </p:cNvSpPr>
          <p:nvPr/>
        </p:nvSpPr>
        <p:spPr bwMode="auto">
          <a:xfrm>
            <a:off x="8529638" y="3333751"/>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5</a:t>
            </a:r>
            <a:endParaRPr lang="en-US" sz="2400">
              <a:solidFill>
                <a:srgbClr val="CC0000"/>
              </a:solidFill>
            </a:endParaRPr>
          </a:p>
        </p:txBody>
      </p:sp>
      <p:sp>
        <p:nvSpPr>
          <p:cNvPr id="74758" name="Text Box 26"/>
          <p:cNvSpPr txBox="1">
            <a:spLocks noChangeArrowheads="1"/>
          </p:cNvSpPr>
          <p:nvPr/>
        </p:nvSpPr>
        <p:spPr bwMode="auto">
          <a:xfrm>
            <a:off x="8248650" y="1817688"/>
            <a:ext cx="311150" cy="366712"/>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6</a:t>
            </a:r>
            <a:endParaRPr lang="en-US" sz="2400">
              <a:solidFill>
                <a:srgbClr val="CC0000"/>
              </a:solidFill>
            </a:endParaRPr>
          </a:p>
        </p:txBody>
      </p:sp>
      <p:sp>
        <p:nvSpPr>
          <p:cNvPr id="74759" name="Line 60"/>
          <p:cNvSpPr>
            <a:spLocks noChangeShapeType="1"/>
          </p:cNvSpPr>
          <p:nvPr/>
        </p:nvSpPr>
        <p:spPr bwMode="auto">
          <a:xfrm>
            <a:off x="8964613" y="2941639"/>
            <a:ext cx="0" cy="674687"/>
          </a:xfrm>
          <a:prstGeom prst="line">
            <a:avLst/>
          </a:prstGeom>
          <a:noFill/>
          <a:ln w="28575">
            <a:solidFill>
              <a:srgbClr val="CC0000"/>
            </a:solidFill>
            <a:round/>
            <a:headEnd/>
            <a:tailEnd type="triangle" w="med" len="med"/>
          </a:ln>
        </p:spPr>
        <p:txBody>
          <a:bodyPr wrap="none" anchor="ctr"/>
          <a:lstStyle/>
          <a:p>
            <a:endParaRPr lang="en-US"/>
          </a:p>
        </p:txBody>
      </p:sp>
      <p:sp>
        <p:nvSpPr>
          <p:cNvPr id="74760" name="Line 61"/>
          <p:cNvSpPr>
            <a:spLocks noChangeShapeType="1"/>
          </p:cNvSpPr>
          <p:nvPr/>
        </p:nvSpPr>
        <p:spPr bwMode="auto">
          <a:xfrm flipH="1" flipV="1">
            <a:off x="8843963" y="2952750"/>
            <a:ext cx="0" cy="719138"/>
          </a:xfrm>
          <a:prstGeom prst="line">
            <a:avLst/>
          </a:prstGeom>
          <a:noFill/>
          <a:ln w="28575">
            <a:solidFill>
              <a:srgbClr val="CC0000"/>
            </a:solidFill>
            <a:round/>
            <a:headEnd/>
            <a:tailEnd type="triangle" w="med" len="med"/>
          </a:ln>
        </p:spPr>
        <p:txBody>
          <a:bodyPr wrap="none" anchor="ctr"/>
          <a:lstStyle/>
          <a:p>
            <a:endParaRPr lang="en-US"/>
          </a:p>
        </p:txBody>
      </p:sp>
      <p:sp>
        <p:nvSpPr>
          <p:cNvPr id="74761" name="Line 62"/>
          <p:cNvSpPr>
            <a:spLocks noChangeShapeType="1"/>
          </p:cNvSpPr>
          <p:nvPr/>
        </p:nvSpPr>
        <p:spPr bwMode="auto">
          <a:xfrm flipH="1" flipV="1">
            <a:off x="8323264" y="1541464"/>
            <a:ext cx="458787" cy="566737"/>
          </a:xfrm>
          <a:prstGeom prst="line">
            <a:avLst/>
          </a:prstGeom>
          <a:noFill/>
          <a:ln w="28575">
            <a:solidFill>
              <a:srgbClr val="CC0000"/>
            </a:solidFill>
            <a:round/>
            <a:headEnd/>
            <a:tailEnd type="triangle" w="med" len="med"/>
          </a:ln>
        </p:spPr>
        <p:txBody>
          <a:bodyPr wrap="none" anchor="ctr"/>
          <a:lstStyle/>
          <a:p>
            <a:endParaRPr lang="en-US"/>
          </a:p>
        </p:txBody>
      </p:sp>
      <p:sp>
        <p:nvSpPr>
          <p:cNvPr id="74762" name="Text Box 63"/>
          <p:cNvSpPr txBox="1">
            <a:spLocks noChangeArrowheads="1"/>
          </p:cNvSpPr>
          <p:nvPr/>
        </p:nvSpPr>
        <p:spPr bwMode="auto">
          <a:xfrm>
            <a:off x="8667750" y="1390651"/>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3</a:t>
            </a:r>
            <a:endParaRPr lang="en-US" sz="2400">
              <a:solidFill>
                <a:srgbClr val="CC0000"/>
              </a:solidFill>
            </a:endParaRPr>
          </a:p>
        </p:txBody>
      </p:sp>
      <p:sp>
        <p:nvSpPr>
          <p:cNvPr id="74763" name="Rectangle 67"/>
          <p:cNvSpPr>
            <a:spLocks noChangeArrowheads="1"/>
          </p:cNvSpPr>
          <p:nvPr/>
        </p:nvSpPr>
        <p:spPr bwMode="auto">
          <a:xfrm>
            <a:off x="1960470" y="1927021"/>
            <a:ext cx="3162300" cy="2316162"/>
          </a:xfrm>
          <a:prstGeom prst="rect">
            <a:avLst/>
          </a:prstGeom>
          <a:noFill/>
          <a:ln w="9525">
            <a:noFill/>
            <a:miter lim="800000"/>
            <a:headEnd/>
            <a:tailEnd/>
          </a:ln>
        </p:spPr>
        <p:txBody>
          <a:bodyPr/>
          <a:lstStyle/>
          <a:p>
            <a:pPr marL="342900" indent="-342900"/>
            <a:r>
              <a:rPr lang="en-US" sz="2800" i="1" dirty="0">
                <a:solidFill>
                  <a:srgbClr val="CC0000"/>
                </a:solidFill>
                <a:latin typeface="Comic Sans MS" pitchFamily="66" charset="0"/>
              </a:rPr>
              <a:t>recursive query:</a:t>
            </a:r>
          </a:p>
          <a:p>
            <a:pPr marL="342900" indent="-342900">
              <a:buClr>
                <a:srgbClr val="000099"/>
              </a:buClr>
              <a:buSzPct val="75000"/>
              <a:buFont typeface="Wingdings" pitchFamily="2" charset="2"/>
              <a:buChar char="v"/>
            </a:pPr>
            <a:r>
              <a:rPr lang="en-US" sz="2400" dirty="0">
                <a:latin typeface="Gill Sans MT" pitchFamily="34" charset="0"/>
              </a:rPr>
              <a:t>puts burden of name resolution on contacted name server</a:t>
            </a:r>
          </a:p>
          <a:p>
            <a:pPr marL="342900" indent="-342900">
              <a:buClr>
                <a:srgbClr val="000099"/>
              </a:buClr>
              <a:buSzPct val="75000"/>
              <a:buFont typeface="Wingdings" pitchFamily="2" charset="2"/>
              <a:buChar char="v"/>
            </a:pPr>
            <a:r>
              <a:rPr lang="en-US" sz="2400" dirty="0">
                <a:latin typeface="Gill Sans MT" pitchFamily="34" charset="0"/>
              </a:rPr>
              <a:t>heavy load at upper levels of hierarchy?</a:t>
            </a:r>
          </a:p>
        </p:txBody>
      </p:sp>
      <p:sp>
        <p:nvSpPr>
          <p:cNvPr id="74764" name="Text Box 5"/>
          <p:cNvSpPr txBox="1">
            <a:spLocks noChangeArrowheads="1"/>
          </p:cNvSpPr>
          <p:nvPr/>
        </p:nvSpPr>
        <p:spPr bwMode="auto">
          <a:xfrm>
            <a:off x="5659672" y="4881564"/>
            <a:ext cx="1888659" cy="615553"/>
          </a:xfrm>
          <a:prstGeom prst="rect">
            <a:avLst/>
          </a:prstGeom>
          <a:noFill/>
          <a:ln w="9525">
            <a:noFill/>
            <a:miter lim="800000"/>
            <a:headEnd/>
            <a:tailEnd/>
          </a:ln>
        </p:spPr>
        <p:txBody>
          <a:bodyPr wrap="none">
            <a:spAutoFit/>
          </a:bodyPr>
          <a:lstStyle/>
          <a:p>
            <a:pPr algn="ctr">
              <a:spcBef>
                <a:spcPct val="0"/>
              </a:spcBef>
              <a:buClrTx/>
              <a:buSzTx/>
              <a:buFontTx/>
              <a:buNone/>
            </a:pPr>
            <a:r>
              <a:rPr lang="en-US"/>
              <a:t>requesting host</a:t>
            </a:r>
            <a:endParaRPr lang="en-US" sz="2400"/>
          </a:p>
          <a:p>
            <a:pPr algn="ctr">
              <a:spcBef>
                <a:spcPct val="0"/>
              </a:spcBef>
              <a:buClrTx/>
              <a:buSzTx/>
              <a:buFontTx/>
              <a:buNone/>
            </a:pPr>
            <a:r>
              <a:rPr lang="en-US" sz="1600" i="1">
                <a:solidFill>
                  <a:srgbClr val="000099"/>
                </a:solidFill>
              </a:rPr>
              <a:t>cis.poly.edu</a:t>
            </a:r>
          </a:p>
        </p:txBody>
      </p:sp>
      <p:sp>
        <p:nvSpPr>
          <p:cNvPr id="74765" name="Text Box 6"/>
          <p:cNvSpPr txBox="1">
            <a:spLocks noChangeArrowheads="1"/>
          </p:cNvSpPr>
          <p:nvPr/>
        </p:nvSpPr>
        <p:spPr bwMode="auto">
          <a:xfrm>
            <a:off x="8125910" y="5775325"/>
            <a:ext cx="2040944" cy="338554"/>
          </a:xfrm>
          <a:prstGeom prst="rect">
            <a:avLst/>
          </a:prstGeom>
          <a:noFill/>
          <a:ln w="9525">
            <a:noFill/>
            <a:miter lim="800000"/>
            <a:headEnd/>
            <a:tailEnd/>
          </a:ln>
        </p:spPr>
        <p:txBody>
          <a:bodyPr wrap="none">
            <a:spAutoFit/>
          </a:bodyPr>
          <a:lstStyle/>
          <a:p>
            <a:pPr algn="ctr">
              <a:spcBef>
                <a:spcPct val="0"/>
              </a:spcBef>
              <a:buClrTx/>
              <a:buSzTx/>
              <a:buFontTx/>
              <a:buNone/>
            </a:pPr>
            <a:r>
              <a:rPr lang="en-US" sz="1600" i="1"/>
              <a:t>gaia.cs.umass.edu</a:t>
            </a:r>
          </a:p>
        </p:txBody>
      </p:sp>
      <p:sp>
        <p:nvSpPr>
          <p:cNvPr id="74766" name="Text Box 17"/>
          <p:cNvSpPr txBox="1">
            <a:spLocks noChangeArrowheads="1"/>
          </p:cNvSpPr>
          <p:nvPr/>
        </p:nvSpPr>
        <p:spPr bwMode="auto">
          <a:xfrm>
            <a:off x="7315201" y="481013"/>
            <a:ext cx="2011363" cy="366712"/>
          </a:xfrm>
          <a:prstGeom prst="rect">
            <a:avLst/>
          </a:prstGeom>
          <a:noFill/>
          <a:ln w="9525">
            <a:noFill/>
            <a:miter lim="800000"/>
            <a:headEnd/>
            <a:tailEnd/>
          </a:ln>
        </p:spPr>
        <p:txBody>
          <a:bodyPr>
            <a:spAutoFit/>
          </a:bodyPr>
          <a:lstStyle/>
          <a:p>
            <a:pPr algn="ctr">
              <a:spcBef>
                <a:spcPct val="0"/>
              </a:spcBef>
              <a:buClrTx/>
              <a:buSzTx/>
              <a:buFontTx/>
              <a:buNone/>
            </a:pPr>
            <a:r>
              <a:rPr lang="en-US"/>
              <a:t>root DNS server</a:t>
            </a:r>
            <a:endParaRPr lang="en-US" sz="1600"/>
          </a:p>
        </p:txBody>
      </p:sp>
      <p:sp>
        <p:nvSpPr>
          <p:cNvPr id="74767" name="Line 18"/>
          <p:cNvSpPr>
            <a:spLocks noChangeShapeType="1"/>
          </p:cNvSpPr>
          <p:nvPr/>
        </p:nvSpPr>
        <p:spPr bwMode="auto">
          <a:xfrm flipH="1" flipV="1">
            <a:off x="6810375" y="2916238"/>
            <a:ext cx="0" cy="1314450"/>
          </a:xfrm>
          <a:prstGeom prst="line">
            <a:avLst/>
          </a:prstGeom>
          <a:noFill/>
          <a:ln w="28575">
            <a:solidFill>
              <a:srgbClr val="CC0000"/>
            </a:solidFill>
            <a:round/>
            <a:headEnd/>
            <a:tailEnd type="triangle" w="med" len="med"/>
          </a:ln>
        </p:spPr>
        <p:txBody>
          <a:bodyPr wrap="none" anchor="ctr"/>
          <a:lstStyle/>
          <a:p>
            <a:endParaRPr lang="en-US"/>
          </a:p>
        </p:txBody>
      </p:sp>
      <p:sp>
        <p:nvSpPr>
          <p:cNvPr id="74768" name="Line 19"/>
          <p:cNvSpPr>
            <a:spLocks noChangeShapeType="1"/>
          </p:cNvSpPr>
          <p:nvPr/>
        </p:nvSpPr>
        <p:spPr bwMode="auto">
          <a:xfrm flipV="1">
            <a:off x="6915150" y="1220788"/>
            <a:ext cx="914400" cy="971550"/>
          </a:xfrm>
          <a:prstGeom prst="line">
            <a:avLst/>
          </a:prstGeom>
          <a:noFill/>
          <a:ln w="28575">
            <a:solidFill>
              <a:srgbClr val="CC0000"/>
            </a:solidFill>
            <a:round/>
            <a:headEnd/>
            <a:tailEnd type="triangle" w="med" len="med"/>
          </a:ln>
        </p:spPr>
        <p:txBody>
          <a:bodyPr wrap="none" anchor="ctr"/>
          <a:lstStyle/>
          <a:p>
            <a:endParaRPr lang="en-US"/>
          </a:p>
        </p:txBody>
      </p:sp>
      <p:sp>
        <p:nvSpPr>
          <p:cNvPr id="74769" name="Line 22"/>
          <p:cNvSpPr>
            <a:spLocks noChangeShapeType="1"/>
          </p:cNvSpPr>
          <p:nvPr/>
        </p:nvSpPr>
        <p:spPr bwMode="auto">
          <a:xfrm flipH="1">
            <a:off x="7143751" y="1449388"/>
            <a:ext cx="733425" cy="762000"/>
          </a:xfrm>
          <a:prstGeom prst="line">
            <a:avLst/>
          </a:prstGeom>
          <a:noFill/>
          <a:ln w="28575">
            <a:solidFill>
              <a:srgbClr val="CC0000"/>
            </a:solidFill>
            <a:round/>
            <a:headEnd/>
            <a:tailEnd type="triangle" w="med" len="med"/>
          </a:ln>
        </p:spPr>
        <p:txBody>
          <a:bodyPr wrap="none" anchor="ctr"/>
          <a:lstStyle/>
          <a:p>
            <a:endParaRPr lang="en-US"/>
          </a:p>
        </p:txBody>
      </p:sp>
      <p:sp>
        <p:nvSpPr>
          <p:cNvPr id="74770" name="Line 23"/>
          <p:cNvSpPr>
            <a:spLocks noChangeShapeType="1"/>
          </p:cNvSpPr>
          <p:nvPr/>
        </p:nvSpPr>
        <p:spPr bwMode="auto">
          <a:xfrm>
            <a:off x="7000876" y="2944814"/>
            <a:ext cx="9525" cy="1323975"/>
          </a:xfrm>
          <a:prstGeom prst="line">
            <a:avLst/>
          </a:prstGeom>
          <a:noFill/>
          <a:ln w="28575">
            <a:solidFill>
              <a:srgbClr val="CC0000"/>
            </a:solidFill>
            <a:round/>
            <a:headEnd/>
            <a:tailEnd type="triangle" w="med" len="med"/>
          </a:ln>
        </p:spPr>
        <p:txBody>
          <a:bodyPr wrap="none" anchor="ctr"/>
          <a:lstStyle/>
          <a:p>
            <a:endParaRPr lang="en-US"/>
          </a:p>
        </p:txBody>
      </p:sp>
      <p:grpSp>
        <p:nvGrpSpPr>
          <p:cNvPr id="2" name="Group 24"/>
          <p:cNvGrpSpPr>
            <a:grpSpLocks/>
          </p:cNvGrpSpPr>
          <p:nvPr/>
        </p:nvGrpSpPr>
        <p:grpSpPr bwMode="auto">
          <a:xfrm>
            <a:off x="5664202" y="3062286"/>
            <a:ext cx="1978025" cy="615949"/>
            <a:chOff x="2806" y="2132"/>
            <a:chExt cx="1246" cy="388"/>
          </a:xfrm>
        </p:grpSpPr>
        <p:sp>
          <p:nvSpPr>
            <p:cNvPr id="74919" name="Rectangle 25"/>
            <p:cNvSpPr>
              <a:spLocks noChangeArrowheads="1"/>
            </p:cNvSpPr>
            <p:nvPr/>
          </p:nvSpPr>
          <p:spPr bwMode="auto">
            <a:xfrm>
              <a:off x="2838" y="2178"/>
              <a:ext cx="1182" cy="300"/>
            </a:xfrm>
            <a:prstGeom prst="rect">
              <a:avLst/>
            </a:prstGeom>
            <a:solidFill>
              <a:schemeClr val="bg1"/>
            </a:solidFill>
            <a:ln w="9525">
              <a:noFill/>
              <a:miter lim="800000"/>
              <a:headEnd/>
              <a:tailEnd/>
            </a:ln>
          </p:spPr>
          <p:txBody>
            <a:bodyPr wrap="none" anchor="ctr"/>
            <a:lstStyle/>
            <a:p>
              <a:endParaRPr lang="en-US" sz="2400"/>
            </a:p>
          </p:txBody>
        </p:sp>
        <p:sp>
          <p:nvSpPr>
            <p:cNvPr id="74920" name="Text Box 26"/>
            <p:cNvSpPr txBox="1">
              <a:spLocks noChangeArrowheads="1"/>
            </p:cNvSpPr>
            <p:nvPr/>
          </p:nvSpPr>
          <p:spPr bwMode="auto">
            <a:xfrm>
              <a:off x="2806" y="2132"/>
              <a:ext cx="1246" cy="388"/>
            </a:xfrm>
            <a:prstGeom prst="rect">
              <a:avLst/>
            </a:prstGeom>
            <a:noFill/>
            <a:ln w="9525">
              <a:noFill/>
              <a:miter lim="800000"/>
              <a:headEnd/>
              <a:tailEnd/>
            </a:ln>
          </p:spPr>
          <p:txBody>
            <a:bodyPr wrap="none">
              <a:spAutoFit/>
            </a:bodyPr>
            <a:lstStyle/>
            <a:p>
              <a:pPr algn="ctr">
                <a:spcBef>
                  <a:spcPct val="0"/>
                </a:spcBef>
                <a:buClrTx/>
                <a:buSzTx/>
                <a:buFontTx/>
                <a:buNone/>
              </a:pPr>
              <a:r>
                <a:rPr lang="en-US"/>
                <a:t>local DNS server</a:t>
              </a:r>
              <a:endParaRPr lang="en-US" sz="2400"/>
            </a:p>
            <a:p>
              <a:pPr algn="ctr">
                <a:spcBef>
                  <a:spcPct val="0"/>
                </a:spcBef>
                <a:buClrTx/>
                <a:buSzTx/>
                <a:buFontTx/>
                <a:buNone/>
              </a:pPr>
              <a:r>
                <a:rPr lang="en-US" sz="1600" i="1">
                  <a:solidFill>
                    <a:srgbClr val="000099"/>
                  </a:solidFill>
                </a:rPr>
                <a:t>dns.poly.edu</a:t>
              </a:r>
            </a:p>
          </p:txBody>
        </p:sp>
      </p:grpSp>
      <p:sp>
        <p:nvSpPr>
          <p:cNvPr id="74772" name="Text Box 27"/>
          <p:cNvSpPr txBox="1">
            <a:spLocks noChangeArrowheads="1"/>
          </p:cNvSpPr>
          <p:nvPr/>
        </p:nvSpPr>
        <p:spPr bwMode="auto">
          <a:xfrm>
            <a:off x="6521450" y="3771901"/>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1</a:t>
            </a:r>
            <a:endParaRPr lang="en-US" sz="2400">
              <a:solidFill>
                <a:srgbClr val="CC0000"/>
              </a:solidFill>
            </a:endParaRPr>
          </a:p>
        </p:txBody>
      </p:sp>
      <p:sp>
        <p:nvSpPr>
          <p:cNvPr id="74773" name="Text Box 28"/>
          <p:cNvSpPr txBox="1">
            <a:spLocks noChangeArrowheads="1"/>
          </p:cNvSpPr>
          <p:nvPr/>
        </p:nvSpPr>
        <p:spPr bwMode="auto">
          <a:xfrm>
            <a:off x="7064375" y="1438276"/>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2</a:t>
            </a:r>
            <a:endParaRPr lang="en-US" sz="2400">
              <a:solidFill>
                <a:srgbClr val="CC0000"/>
              </a:solidFill>
            </a:endParaRPr>
          </a:p>
        </p:txBody>
      </p:sp>
      <p:sp>
        <p:nvSpPr>
          <p:cNvPr id="74774" name="Text Box 29"/>
          <p:cNvSpPr txBox="1">
            <a:spLocks noChangeArrowheads="1"/>
          </p:cNvSpPr>
          <p:nvPr/>
        </p:nvSpPr>
        <p:spPr bwMode="auto">
          <a:xfrm>
            <a:off x="7502525" y="1676401"/>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7</a:t>
            </a:r>
            <a:endParaRPr lang="en-US" sz="2400">
              <a:solidFill>
                <a:srgbClr val="CC0000"/>
              </a:solidFill>
            </a:endParaRPr>
          </a:p>
        </p:txBody>
      </p:sp>
      <p:sp>
        <p:nvSpPr>
          <p:cNvPr id="74775" name="Text Box 60"/>
          <p:cNvSpPr txBox="1">
            <a:spLocks noChangeArrowheads="1"/>
          </p:cNvSpPr>
          <p:nvPr/>
        </p:nvSpPr>
        <p:spPr bwMode="auto">
          <a:xfrm>
            <a:off x="7799587" y="4429126"/>
            <a:ext cx="2552302" cy="584775"/>
          </a:xfrm>
          <a:prstGeom prst="rect">
            <a:avLst/>
          </a:prstGeom>
          <a:noFill/>
          <a:ln w="9525">
            <a:noFill/>
            <a:miter lim="800000"/>
            <a:headEnd/>
            <a:tailEnd/>
          </a:ln>
        </p:spPr>
        <p:txBody>
          <a:bodyPr wrap="none">
            <a:spAutoFit/>
          </a:bodyPr>
          <a:lstStyle/>
          <a:p>
            <a:pPr algn="ctr">
              <a:spcBef>
                <a:spcPct val="0"/>
              </a:spcBef>
              <a:buClrTx/>
              <a:buSzTx/>
              <a:buFontTx/>
              <a:buNone/>
            </a:pPr>
            <a:r>
              <a:rPr lang="en-US" sz="1600"/>
              <a:t>authoritative DNS server</a:t>
            </a:r>
            <a:endParaRPr lang="en-US" sz="2400"/>
          </a:p>
          <a:p>
            <a:pPr algn="ctr">
              <a:spcBef>
                <a:spcPct val="0"/>
              </a:spcBef>
              <a:buClrTx/>
              <a:buSzTx/>
              <a:buFontTx/>
              <a:buNone/>
            </a:pPr>
            <a:r>
              <a:rPr lang="en-US" sz="1600" b="1"/>
              <a:t>dns.cs.umass.edu</a:t>
            </a:r>
            <a:endParaRPr lang="en-US" sz="1600"/>
          </a:p>
        </p:txBody>
      </p:sp>
      <p:sp>
        <p:nvSpPr>
          <p:cNvPr id="74776" name="Text Box 62"/>
          <p:cNvSpPr txBox="1">
            <a:spLocks noChangeArrowheads="1"/>
          </p:cNvSpPr>
          <p:nvPr/>
        </p:nvSpPr>
        <p:spPr bwMode="auto">
          <a:xfrm>
            <a:off x="7073900" y="3781426"/>
            <a:ext cx="311150" cy="366713"/>
          </a:xfrm>
          <a:prstGeom prst="rect">
            <a:avLst/>
          </a:prstGeom>
          <a:noFill/>
          <a:ln w="9525">
            <a:noFill/>
            <a:miter lim="800000"/>
            <a:headEnd/>
            <a:tailEnd/>
          </a:ln>
        </p:spPr>
        <p:txBody>
          <a:bodyPr wrap="none">
            <a:spAutoFit/>
          </a:bodyPr>
          <a:lstStyle/>
          <a:p>
            <a:pPr algn="ctr">
              <a:spcBef>
                <a:spcPct val="0"/>
              </a:spcBef>
              <a:buClrTx/>
              <a:buSzTx/>
              <a:buFontTx/>
              <a:buNone/>
            </a:pPr>
            <a:r>
              <a:rPr lang="en-US">
                <a:solidFill>
                  <a:srgbClr val="CC0000"/>
                </a:solidFill>
              </a:rPr>
              <a:t>8</a:t>
            </a:r>
            <a:endParaRPr lang="en-US" sz="2400">
              <a:solidFill>
                <a:srgbClr val="CC0000"/>
              </a:solidFill>
            </a:endParaRPr>
          </a:p>
        </p:txBody>
      </p:sp>
      <p:sp>
        <p:nvSpPr>
          <p:cNvPr id="74777" name="Line 62"/>
          <p:cNvSpPr>
            <a:spLocks noChangeShapeType="1"/>
          </p:cNvSpPr>
          <p:nvPr/>
        </p:nvSpPr>
        <p:spPr bwMode="auto">
          <a:xfrm flipH="1" flipV="1">
            <a:off x="8377239" y="1333501"/>
            <a:ext cx="600075" cy="741363"/>
          </a:xfrm>
          <a:prstGeom prst="line">
            <a:avLst/>
          </a:prstGeom>
          <a:noFill/>
          <a:ln w="28575">
            <a:solidFill>
              <a:srgbClr val="CC0000"/>
            </a:solidFill>
            <a:round/>
            <a:headEnd type="triangle" w="med" len="med"/>
            <a:tailEnd/>
          </a:ln>
        </p:spPr>
        <p:txBody>
          <a:bodyPr wrap="none" anchor="ctr"/>
          <a:lstStyle/>
          <a:p>
            <a:endParaRPr lang="en-US"/>
          </a:p>
        </p:txBody>
      </p:sp>
      <p:sp>
        <p:nvSpPr>
          <p:cNvPr id="74779" name="Rectangle 66"/>
          <p:cNvSpPr>
            <a:spLocks noChangeArrowheads="1"/>
          </p:cNvSpPr>
          <p:nvPr/>
        </p:nvSpPr>
        <p:spPr bwMode="auto">
          <a:xfrm>
            <a:off x="1157288" y="755643"/>
            <a:ext cx="4910138" cy="1143000"/>
          </a:xfrm>
          <a:prstGeom prst="rect">
            <a:avLst/>
          </a:prstGeom>
          <a:noFill/>
          <a:ln w="9525">
            <a:noFill/>
            <a:miter lim="800000"/>
            <a:headEnd/>
            <a:tailEnd/>
          </a:ln>
        </p:spPr>
        <p:txBody>
          <a:bodyPr anchor="ctr"/>
          <a:lstStyle/>
          <a:p>
            <a:pPr>
              <a:lnSpc>
                <a:spcPct val="85000"/>
              </a:lnSpc>
              <a:spcBef>
                <a:spcPct val="0"/>
              </a:spcBef>
              <a:buClrTx/>
              <a:buSzTx/>
              <a:buFontTx/>
              <a:buNone/>
            </a:pPr>
            <a:r>
              <a:rPr lang="en-US" sz="4000" dirty="0">
                <a:solidFill>
                  <a:srgbClr val="000099"/>
                </a:solidFill>
                <a:latin typeface="Gill Sans MT" pitchFamily="34" charset="0"/>
              </a:rPr>
              <a:t>DNS name </a:t>
            </a:r>
            <a:br>
              <a:rPr lang="en-US" sz="4000" dirty="0">
                <a:solidFill>
                  <a:srgbClr val="000099"/>
                </a:solidFill>
                <a:latin typeface="Gill Sans MT" pitchFamily="34" charset="0"/>
              </a:rPr>
            </a:br>
            <a:r>
              <a:rPr lang="en-US" sz="4000" dirty="0">
                <a:solidFill>
                  <a:srgbClr val="000099"/>
                </a:solidFill>
                <a:latin typeface="Gill Sans MT" pitchFamily="34" charset="0"/>
              </a:rPr>
              <a:t>resolution example</a:t>
            </a:r>
          </a:p>
        </p:txBody>
      </p:sp>
      <p:sp>
        <p:nvSpPr>
          <p:cNvPr id="74780" name="Text Box 65"/>
          <p:cNvSpPr txBox="1">
            <a:spLocks noChangeArrowheads="1"/>
          </p:cNvSpPr>
          <p:nvPr/>
        </p:nvSpPr>
        <p:spPr bwMode="auto">
          <a:xfrm>
            <a:off x="9124951" y="2287588"/>
            <a:ext cx="1325563" cy="558800"/>
          </a:xfrm>
          <a:prstGeom prst="rect">
            <a:avLst/>
          </a:prstGeom>
          <a:noFill/>
          <a:ln w="9525">
            <a:noFill/>
            <a:miter lim="800000"/>
            <a:headEnd/>
            <a:tailEnd/>
          </a:ln>
        </p:spPr>
        <p:txBody>
          <a:bodyPr>
            <a:spAutoFit/>
          </a:bodyPr>
          <a:lstStyle/>
          <a:p>
            <a:pPr>
              <a:lnSpc>
                <a:spcPct val="85000"/>
              </a:lnSpc>
              <a:spcBef>
                <a:spcPct val="0"/>
              </a:spcBef>
              <a:buClrTx/>
              <a:buSzTx/>
              <a:buFontTx/>
              <a:buNone/>
            </a:pPr>
            <a:r>
              <a:rPr lang="en-US"/>
              <a:t>TLD DNS </a:t>
            </a:r>
          </a:p>
          <a:p>
            <a:pPr>
              <a:lnSpc>
                <a:spcPct val="85000"/>
              </a:lnSpc>
              <a:spcBef>
                <a:spcPct val="0"/>
              </a:spcBef>
              <a:buClrTx/>
              <a:buSzTx/>
              <a:buFontTx/>
              <a:buNone/>
            </a:pPr>
            <a:r>
              <a:rPr lang="en-US"/>
              <a:t>server</a:t>
            </a:r>
            <a:endParaRPr lang="en-US" sz="1600"/>
          </a:p>
        </p:txBody>
      </p:sp>
      <p:grpSp>
        <p:nvGrpSpPr>
          <p:cNvPr id="3" name="Group 140"/>
          <p:cNvGrpSpPr>
            <a:grpSpLocks/>
          </p:cNvGrpSpPr>
          <p:nvPr/>
        </p:nvGrpSpPr>
        <p:grpSpPr bwMode="auto">
          <a:xfrm flipH="1">
            <a:off x="8750301" y="5091114"/>
            <a:ext cx="925513" cy="795337"/>
            <a:chOff x="-44" y="1473"/>
            <a:chExt cx="981" cy="1105"/>
          </a:xfrm>
        </p:grpSpPr>
        <p:pic>
          <p:nvPicPr>
            <p:cNvPr id="74917" name="Picture 14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74918" name="Freeform 142"/>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4" name="Group 143"/>
          <p:cNvGrpSpPr>
            <a:grpSpLocks/>
          </p:cNvGrpSpPr>
          <p:nvPr/>
        </p:nvGrpSpPr>
        <p:grpSpPr bwMode="auto">
          <a:xfrm>
            <a:off x="6289676" y="4244975"/>
            <a:ext cx="925513" cy="795338"/>
            <a:chOff x="-44" y="1473"/>
            <a:chExt cx="981" cy="1105"/>
          </a:xfrm>
        </p:grpSpPr>
        <p:pic>
          <p:nvPicPr>
            <p:cNvPr id="74915" name="Picture 144"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74916" name="Freeform 145"/>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5" name="Group 146"/>
          <p:cNvGrpSpPr>
            <a:grpSpLocks/>
          </p:cNvGrpSpPr>
          <p:nvPr/>
        </p:nvGrpSpPr>
        <p:grpSpPr bwMode="auto">
          <a:xfrm>
            <a:off x="8750301" y="3743325"/>
            <a:ext cx="390525" cy="641350"/>
            <a:chOff x="4140" y="429"/>
            <a:chExt cx="1425" cy="2396"/>
          </a:xfrm>
        </p:grpSpPr>
        <p:sp>
          <p:nvSpPr>
            <p:cNvPr id="74883" name="Freeform 147"/>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74884" name="Rectangle 148"/>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74885" name="Freeform 149"/>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74886" name="Freeform 150"/>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87" name="Rectangle 151"/>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6" name="Group 152"/>
            <p:cNvGrpSpPr>
              <a:grpSpLocks/>
            </p:cNvGrpSpPr>
            <p:nvPr/>
          </p:nvGrpSpPr>
          <p:grpSpPr bwMode="auto">
            <a:xfrm>
              <a:off x="4749" y="668"/>
              <a:ext cx="581" cy="145"/>
              <a:chOff x="614" y="2568"/>
              <a:chExt cx="725" cy="139"/>
            </a:xfrm>
          </p:grpSpPr>
          <p:sp>
            <p:nvSpPr>
              <p:cNvPr id="74913" name="AutoShape 153"/>
              <p:cNvSpPr>
                <a:spLocks noChangeArrowheads="1"/>
              </p:cNvSpPr>
              <p:nvPr/>
            </p:nvSpPr>
            <p:spPr bwMode="auto">
              <a:xfrm>
                <a:off x="613" y="2566"/>
                <a:ext cx="723"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914" name="AutoShape 154"/>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89" name="Rectangle 155"/>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7" name="Group 156"/>
            <p:cNvGrpSpPr>
              <a:grpSpLocks/>
            </p:cNvGrpSpPr>
            <p:nvPr/>
          </p:nvGrpSpPr>
          <p:grpSpPr bwMode="auto">
            <a:xfrm>
              <a:off x="4747" y="994"/>
              <a:ext cx="581" cy="134"/>
              <a:chOff x="614" y="2568"/>
              <a:chExt cx="725" cy="139"/>
            </a:xfrm>
          </p:grpSpPr>
          <p:sp>
            <p:nvSpPr>
              <p:cNvPr id="74911" name="AutoShape 157"/>
              <p:cNvSpPr>
                <a:spLocks noChangeArrowheads="1"/>
              </p:cNvSpPr>
              <p:nvPr/>
            </p:nvSpPr>
            <p:spPr bwMode="auto">
              <a:xfrm>
                <a:off x="616" y="2566"/>
                <a:ext cx="723" cy="14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912" name="AutoShape 158"/>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91" name="Rectangle 159"/>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92" name="Rectangle 160"/>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8" name="Group 161"/>
            <p:cNvGrpSpPr>
              <a:grpSpLocks/>
            </p:cNvGrpSpPr>
            <p:nvPr/>
          </p:nvGrpSpPr>
          <p:grpSpPr bwMode="auto">
            <a:xfrm>
              <a:off x="4735" y="1627"/>
              <a:ext cx="582" cy="151"/>
              <a:chOff x="614" y="2568"/>
              <a:chExt cx="725" cy="139"/>
            </a:xfrm>
          </p:grpSpPr>
          <p:sp>
            <p:nvSpPr>
              <p:cNvPr id="74909" name="AutoShape 162"/>
              <p:cNvSpPr>
                <a:spLocks noChangeArrowheads="1"/>
              </p:cNvSpPr>
              <p:nvPr/>
            </p:nvSpPr>
            <p:spPr bwMode="auto">
              <a:xfrm>
                <a:off x="616" y="2568"/>
                <a:ext cx="722"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910" name="AutoShape 163"/>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94" name="Freeform 164"/>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9" name="Group 165"/>
            <p:cNvGrpSpPr>
              <a:grpSpLocks/>
            </p:cNvGrpSpPr>
            <p:nvPr/>
          </p:nvGrpSpPr>
          <p:grpSpPr bwMode="auto">
            <a:xfrm>
              <a:off x="4739" y="1327"/>
              <a:ext cx="582" cy="139"/>
              <a:chOff x="614" y="2568"/>
              <a:chExt cx="725" cy="139"/>
            </a:xfrm>
          </p:grpSpPr>
          <p:sp>
            <p:nvSpPr>
              <p:cNvPr id="74907" name="AutoShape 166"/>
              <p:cNvSpPr>
                <a:spLocks noChangeArrowheads="1"/>
              </p:cNvSpPr>
              <p:nvPr/>
            </p:nvSpPr>
            <p:spPr bwMode="auto">
              <a:xfrm>
                <a:off x="611" y="2566"/>
                <a:ext cx="729"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908" name="AutoShape 167"/>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96" name="Rectangle 168"/>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4897" name="Freeform 169"/>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98" name="Freeform 170"/>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99" name="Oval 171"/>
            <p:cNvSpPr>
              <a:spLocks noChangeArrowheads="1"/>
            </p:cNvSpPr>
            <p:nvPr/>
          </p:nvSpPr>
          <p:spPr bwMode="auto">
            <a:xfrm>
              <a:off x="5519" y="2611"/>
              <a:ext cx="46" cy="95"/>
            </a:xfrm>
            <a:prstGeom prst="ellipse">
              <a:avLst/>
            </a:prstGeom>
            <a:solidFill>
              <a:srgbClr val="333333"/>
            </a:solidFill>
            <a:ln w="9525">
              <a:noFill/>
              <a:round/>
              <a:headEnd/>
              <a:tailEnd/>
            </a:ln>
          </p:spPr>
          <p:txBody>
            <a:bodyPr wrap="none" anchor="ctr"/>
            <a:lstStyle/>
            <a:p>
              <a:endParaRPr lang="en-US"/>
            </a:p>
          </p:txBody>
        </p:sp>
        <p:sp>
          <p:nvSpPr>
            <p:cNvPr id="74900" name="Freeform 172"/>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74901" name="AutoShape 173"/>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74902" name="AutoShape 174"/>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74903" name="Oval 175"/>
            <p:cNvSpPr>
              <a:spLocks noChangeArrowheads="1"/>
            </p:cNvSpPr>
            <p:nvPr/>
          </p:nvSpPr>
          <p:spPr bwMode="auto">
            <a:xfrm>
              <a:off x="4308" y="2380"/>
              <a:ext cx="156" cy="148"/>
            </a:xfrm>
            <a:prstGeom prst="ellipse">
              <a:avLst/>
            </a:prstGeom>
            <a:solidFill>
              <a:srgbClr val="33CC33"/>
            </a:solidFill>
            <a:ln w="9525">
              <a:noFill/>
              <a:round/>
              <a:headEnd/>
              <a:tailEnd/>
            </a:ln>
          </p:spPr>
          <p:txBody>
            <a:bodyPr wrap="none" anchor="ctr"/>
            <a:lstStyle/>
            <a:p>
              <a:endParaRPr lang="en-US"/>
            </a:p>
          </p:txBody>
        </p:sp>
        <p:sp>
          <p:nvSpPr>
            <p:cNvPr id="74904" name="Oval 176"/>
            <p:cNvSpPr>
              <a:spLocks noChangeArrowheads="1"/>
            </p:cNvSpPr>
            <p:nvPr/>
          </p:nvSpPr>
          <p:spPr bwMode="auto">
            <a:xfrm>
              <a:off x="4488" y="2386"/>
              <a:ext cx="156" cy="142"/>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74905" name="Oval 177"/>
            <p:cNvSpPr>
              <a:spLocks noChangeArrowheads="1"/>
            </p:cNvSpPr>
            <p:nvPr/>
          </p:nvSpPr>
          <p:spPr bwMode="auto">
            <a:xfrm>
              <a:off x="4661" y="2380"/>
              <a:ext cx="156" cy="142"/>
            </a:xfrm>
            <a:prstGeom prst="ellipse">
              <a:avLst/>
            </a:prstGeom>
            <a:solidFill>
              <a:srgbClr val="33CC33"/>
            </a:solidFill>
            <a:ln w="9525">
              <a:noFill/>
              <a:round/>
              <a:headEnd/>
              <a:tailEnd/>
            </a:ln>
          </p:spPr>
          <p:txBody>
            <a:bodyPr wrap="none" anchor="ctr"/>
            <a:lstStyle/>
            <a:p>
              <a:endParaRPr lang="en-US"/>
            </a:p>
          </p:txBody>
        </p:sp>
        <p:sp>
          <p:nvSpPr>
            <p:cNvPr id="74906" name="Rectangle 178"/>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0" name="Group 212"/>
          <p:cNvGrpSpPr>
            <a:grpSpLocks/>
          </p:cNvGrpSpPr>
          <p:nvPr/>
        </p:nvGrpSpPr>
        <p:grpSpPr bwMode="auto">
          <a:xfrm>
            <a:off x="6746876" y="2230438"/>
            <a:ext cx="390525" cy="641350"/>
            <a:chOff x="4140" y="429"/>
            <a:chExt cx="1425" cy="2396"/>
          </a:xfrm>
        </p:grpSpPr>
        <p:sp>
          <p:nvSpPr>
            <p:cNvPr id="74851" name="Freeform 213"/>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74852" name="Rectangle 214"/>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74853" name="Freeform 215"/>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74854" name="Freeform 216"/>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55" name="Rectangle 217"/>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1" name="Group 218"/>
            <p:cNvGrpSpPr>
              <a:grpSpLocks/>
            </p:cNvGrpSpPr>
            <p:nvPr/>
          </p:nvGrpSpPr>
          <p:grpSpPr bwMode="auto">
            <a:xfrm>
              <a:off x="4749" y="668"/>
              <a:ext cx="581" cy="145"/>
              <a:chOff x="614" y="2568"/>
              <a:chExt cx="725" cy="139"/>
            </a:xfrm>
          </p:grpSpPr>
          <p:sp>
            <p:nvSpPr>
              <p:cNvPr id="74881" name="AutoShape 219"/>
              <p:cNvSpPr>
                <a:spLocks noChangeArrowheads="1"/>
              </p:cNvSpPr>
              <p:nvPr/>
            </p:nvSpPr>
            <p:spPr bwMode="auto">
              <a:xfrm>
                <a:off x="613" y="2566"/>
                <a:ext cx="723"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82" name="AutoShape 220"/>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57" name="Rectangle 221"/>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 name="Group 222"/>
            <p:cNvGrpSpPr>
              <a:grpSpLocks/>
            </p:cNvGrpSpPr>
            <p:nvPr/>
          </p:nvGrpSpPr>
          <p:grpSpPr bwMode="auto">
            <a:xfrm>
              <a:off x="4747" y="994"/>
              <a:ext cx="581" cy="134"/>
              <a:chOff x="614" y="2568"/>
              <a:chExt cx="725" cy="139"/>
            </a:xfrm>
          </p:grpSpPr>
          <p:sp>
            <p:nvSpPr>
              <p:cNvPr id="74879" name="AutoShape 223"/>
              <p:cNvSpPr>
                <a:spLocks noChangeArrowheads="1"/>
              </p:cNvSpPr>
              <p:nvPr/>
            </p:nvSpPr>
            <p:spPr bwMode="auto">
              <a:xfrm>
                <a:off x="616" y="2566"/>
                <a:ext cx="723" cy="14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80" name="AutoShape 224"/>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59" name="Rectangle 225"/>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60" name="Rectangle 226"/>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3" name="Group 227"/>
            <p:cNvGrpSpPr>
              <a:grpSpLocks/>
            </p:cNvGrpSpPr>
            <p:nvPr/>
          </p:nvGrpSpPr>
          <p:grpSpPr bwMode="auto">
            <a:xfrm>
              <a:off x="4735" y="1627"/>
              <a:ext cx="582" cy="151"/>
              <a:chOff x="614" y="2568"/>
              <a:chExt cx="725" cy="139"/>
            </a:xfrm>
          </p:grpSpPr>
          <p:sp>
            <p:nvSpPr>
              <p:cNvPr id="74877" name="AutoShape 228"/>
              <p:cNvSpPr>
                <a:spLocks noChangeArrowheads="1"/>
              </p:cNvSpPr>
              <p:nvPr/>
            </p:nvSpPr>
            <p:spPr bwMode="auto">
              <a:xfrm>
                <a:off x="616" y="2568"/>
                <a:ext cx="722"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78" name="AutoShape 229"/>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62" name="Freeform 230"/>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14" name="Group 231"/>
            <p:cNvGrpSpPr>
              <a:grpSpLocks/>
            </p:cNvGrpSpPr>
            <p:nvPr/>
          </p:nvGrpSpPr>
          <p:grpSpPr bwMode="auto">
            <a:xfrm>
              <a:off x="4739" y="1327"/>
              <a:ext cx="582" cy="139"/>
              <a:chOff x="614" y="2568"/>
              <a:chExt cx="725" cy="139"/>
            </a:xfrm>
          </p:grpSpPr>
          <p:sp>
            <p:nvSpPr>
              <p:cNvPr id="74875" name="AutoShape 232"/>
              <p:cNvSpPr>
                <a:spLocks noChangeArrowheads="1"/>
              </p:cNvSpPr>
              <p:nvPr/>
            </p:nvSpPr>
            <p:spPr bwMode="auto">
              <a:xfrm>
                <a:off x="611" y="2566"/>
                <a:ext cx="729"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76" name="AutoShape 233"/>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64" name="Rectangle 234"/>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4865" name="Freeform 235"/>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66" name="Freeform 236"/>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67" name="Oval 237"/>
            <p:cNvSpPr>
              <a:spLocks noChangeArrowheads="1"/>
            </p:cNvSpPr>
            <p:nvPr/>
          </p:nvSpPr>
          <p:spPr bwMode="auto">
            <a:xfrm>
              <a:off x="5519" y="2611"/>
              <a:ext cx="46" cy="95"/>
            </a:xfrm>
            <a:prstGeom prst="ellipse">
              <a:avLst/>
            </a:prstGeom>
            <a:solidFill>
              <a:srgbClr val="333333"/>
            </a:solidFill>
            <a:ln w="9525">
              <a:noFill/>
              <a:round/>
              <a:headEnd/>
              <a:tailEnd/>
            </a:ln>
          </p:spPr>
          <p:txBody>
            <a:bodyPr wrap="none" anchor="ctr"/>
            <a:lstStyle/>
            <a:p>
              <a:endParaRPr lang="en-US"/>
            </a:p>
          </p:txBody>
        </p:sp>
        <p:sp>
          <p:nvSpPr>
            <p:cNvPr id="74868" name="Freeform 238"/>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74869" name="AutoShape 239"/>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74870" name="AutoShape 240"/>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74871" name="Oval 241"/>
            <p:cNvSpPr>
              <a:spLocks noChangeArrowheads="1"/>
            </p:cNvSpPr>
            <p:nvPr/>
          </p:nvSpPr>
          <p:spPr bwMode="auto">
            <a:xfrm>
              <a:off x="4308" y="2380"/>
              <a:ext cx="156" cy="148"/>
            </a:xfrm>
            <a:prstGeom prst="ellipse">
              <a:avLst/>
            </a:prstGeom>
            <a:solidFill>
              <a:srgbClr val="33CC33"/>
            </a:solidFill>
            <a:ln w="9525">
              <a:noFill/>
              <a:round/>
              <a:headEnd/>
              <a:tailEnd/>
            </a:ln>
          </p:spPr>
          <p:txBody>
            <a:bodyPr wrap="none" anchor="ctr"/>
            <a:lstStyle/>
            <a:p>
              <a:endParaRPr lang="en-US"/>
            </a:p>
          </p:txBody>
        </p:sp>
        <p:sp>
          <p:nvSpPr>
            <p:cNvPr id="74872" name="Oval 242"/>
            <p:cNvSpPr>
              <a:spLocks noChangeArrowheads="1"/>
            </p:cNvSpPr>
            <p:nvPr/>
          </p:nvSpPr>
          <p:spPr bwMode="auto">
            <a:xfrm>
              <a:off x="4488" y="2386"/>
              <a:ext cx="156" cy="142"/>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74873" name="Oval 243"/>
            <p:cNvSpPr>
              <a:spLocks noChangeArrowheads="1"/>
            </p:cNvSpPr>
            <p:nvPr/>
          </p:nvSpPr>
          <p:spPr bwMode="auto">
            <a:xfrm>
              <a:off x="4661" y="2380"/>
              <a:ext cx="156" cy="142"/>
            </a:xfrm>
            <a:prstGeom prst="ellipse">
              <a:avLst/>
            </a:prstGeom>
            <a:solidFill>
              <a:srgbClr val="33CC33"/>
            </a:solidFill>
            <a:ln w="9525">
              <a:noFill/>
              <a:round/>
              <a:headEnd/>
              <a:tailEnd/>
            </a:ln>
          </p:spPr>
          <p:txBody>
            <a:bodyPr wrap="none" anchor="ctr"/>
            <a:lstStyle/>
            <a:p>
              <a:endParaRPr lang="en-US"/>
            </a:p>
          </p:txBody>
        </p:sp>
        <p:sp>
          <p:nvSpPr>
            <p:cNvPr id="74874" name="Rectangle 244"/>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5" name="Group 245"/>
          <p:cNvGrpSpPr>
            <a:grpSpLocks/>
          </p:cNvGrpSpPr>
          <p:nvPr/>
        </p:nvGrpSpPr>
        <p:grpSpPr bwMode="auto">
          <a:xfrm>
            <a:off x="7900989" y="968375"/>
            <a:ext cx="390525" cy="641350"/>
            <a:chOff x="4140" y="429"/>
            <a:chExt cx="1425" cy="2396"/>
          </a:xfrm>
        </p:grpSpPr>
        <p:sp>
          <p:nvSpPr>
            <p:cNvPr id="74819" name="Freeform 246"/>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74820" name="Rectangle 247"/>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74821" name="Freeform 248"/>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74822" name="Freeform 249"/>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23" name="Rectangle 250"/>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6" name="Group 251"/>
            <p:cNvGrpSpPr>
              <a:grpSpLocks/>
            </p:cNvGrpSpPr>
            <p:nvPr/>
          </p:nvGrpSpPr>
          <p:grpSpPr bwMode="auto">
            <a:xfrm>
              <a:off x="4749" y="668"/>
              <a:ext cx="581" cy="145"/>
              <a:chOff x="614" y="2568"/>
              <a:chExt cx="725" cy="139"/>
            </a:xfrm>
          </p:grpSpPr>
          <p:sp>
            <p:nvSpPr>
              <p:cNvPr id="74849" name="AutoShape 252"/>
              <p:cNvSpPr>
                <a:spLocks noChangeArrowheads="1"/>
              </p:cNvSpPr>
              <p:nvPr/>
            </p:nvSpPr>
            <p:spPr bwMode="auto">
              <a:xfrm>
                <a:off x="613" y="2566"/>
                <a:ext cx="723"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50" name="AutoShape 253"/>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25" name="Rectangle 254"/>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7" name="Group 255"/>
            <p:cNvGrpSpPr>
              <a:grpSpLocks/>
            </p:cNvGrpSpPr>
            <p:nvPr/>
          </p:nvGrpSpPr>
          <p:grpSpPr bwMode="auto">
            <a:xfrm>
              <a:off x="4747" y="994"/>
              <a:ext cx="581" cy="134"/>
              <a:chOff x="614" y="2568"/>
              <a:chExt cx="725" cy="139"/>
            </a:xfrm>
          </p:grpSpPr>
          <p:sp>
            <p:nvSpPr>
              <p:cNvPr id="74847" name="AutoShape 256"/>
              <p:cNvSpPr>
                <a:spLocks noChangeArrowheads="1"/>
              </p:cNvSpPr>
              <p:nvPr/>
            </p:nvSpPr>
            <p:spPr bwMode="auto">
              <a:xfrm>
                <a:off x="616" y="2566"/>
                <a:ext cx="723" cy="14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48" name="AutoShape 257"/>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27" name="Rectangle 258"/>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28" name="Rectangle 259"/>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8" name="Group 260"/>
            <p:cNvGrpSpPr>
              <a:grpSpLocks/>
            </p:cNvGrpSpPr>
            <p:nvPr/>
          </p:nvGrpSpPr>
          <p:grpSpPr bwMode="auto">
            <a:xfrm>
              <a:off x="4735" y="1627"/>
              <a:ext cx="582" cy="151"/>
              <a:chOff x="614" y="2568"/>
              <a:chExt cx="725" cy="139"/>
            </a:xfrm>
          </p:grpSpPr>
          <p:sp>
            <p:nvSpPr>
              <p:cNvPr id="74845" name="AutoShape 261"/>
              <p:cNvSpPr>
                <a:spLocks noChangeArrowheads="1"/>
              </p:cNvSpPr>
              <p:nvPr/>
            </p:nvSpPr>
            <p:spPr bwMode="auto">
              <a:xfrm>
                <a:off x="616" y="2568"/>
                <a:ext cx="722"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46" name="AutoShape 262"/>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30" name="Freeform 263"/>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19" name="Group 264"/>
            <p:cNvGrpSpPr>
              <a:grpSpLocks/>
            </p:cNvGrpSpPr>
            <p:nvPr/>
          </p:nvGrpSpPr>
          <p:grpSpPr bwMode="auto">
            <a:xfrm>
              <a:off x="4739" y="1327"/>
              <a:ext cx="582" cy="139"/>
              <a:chOff x="614" y="2568"/>
              <a:chExt cx="725" cy="139"/>
            </a:xfrm>
          </p:grpSpPr>
          <p:sp>
            <p:nvSpPr>
              <p:cNvPr id="74843" name="AutoShape 265"/>
              <p:cNvSpPr>
                <a:spLocks noChangeArrowheads="1"/>
              </p:cNvSpPr>
              <p:nvPr/>
            </p:nvSpPr>
            <p:spPr bwMode="auto">
              <a:xfrm>
                <a:off x="611" y="2566"/>
                <a:ext cx="729"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44" name="AutoShape 266"/>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32" name="Rectangle 267"/>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4833" name="Freeform 268"/>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34" name="Freeform 269"/>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35" name="Oval 270"/>
            <p:cNvSpPr>
              <a:spLocks noChangeArrowheads="1"/>
            </p:cNvSpPr>
            <p:nvPr/>
          </p:nvSpPr>
          <p:spPr bwMode="auto">
            <a:xfrm>
              <a:off x="5519" y="2611"/>
              <a:ext cx="46" cy="95"/>
            </a:xfrm>
            <a:prstGeom prst="ellipse">
              <a:avLst/>
            </a:prstGeom>
            <a:solidFill>
              <a:srgbClr val="333333"/>
            </a:solidFill>
            <a:ln w="9525">
              <a:noFill/>
              <a:round/>
              <a:headEnd/>
              <a:tailEnd/>
            </a:ln>
          </p:spPr>
          <p:txBody>
            <a:bodyPr wrap="none" anchor="ctr"/>
            <a:lstStyle/>
            <a:p>
              <a:endParaRPr lang="en-US"/>
            </a:p>
          </p:txBody>
        </p:sp>
        <p:sp>
          <p:nvSpPr>
            <p:cNvPr id="74836" name="Freeform 271"/>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74837" name="AutoShape 272"/>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74838" name="AutoShape 273"/>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74839" name="Oval 274"/>
            <p:cNvSpPr>
              <a:spLocks noChangeArrowheads="1"/>
            </p:cNvSpPr>
            <p:nvPr/>
          </p:nvSpPr>
          <p:spPr bwMode="auto">
            <a:xfrm>
              <a:off x="4308" y="2380"/>
              <a:ext cx="156" cy="148"/>
            </a:xfrm>
            <a:prstGeom prst="ellipse">
              <a:avLst/>
            </a:prstGeom>
            <a:solidFill>
              <a:srgbClr val="33CC33"/>
            </a:solidFill>
            <a:ln w="9525">
              <a:noFill/>
              <a:round/>
              <a:headEnd/>
              <a:tailEnd/>
            </a:ln>
          </p:spPr>
          <p:txBody>
            <a:bodyPr wrap="none" anchor="ctr"/>
            <a:lstStyle/>
            <a:p>
              <a:endParaRPr lang="en-US"/>
            </a:p>
          </p:txBody>
        </p:sp>
        <p:sp>
          <p:nvSpPr>
            <p:cNvPr id="74840" name="Oval 275"/>
            <p:cNvSpPr>
              <a:spLocks noChangeArrowheads="1"/>
            </p:cNvSpPr>
            <p:nvPr/>
          </p:nvSpPr>
          <p:spPr bwMode="auto">
            <a:xfrm>
              <a:off x="4488" y="2386"/>
              <a:ext cx="156" cy="142"/>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74841" name="Oval 276"/>
            <p:cNvSpPr>
              <a:spLocks noChangeArrowheads="1"/>
            </p:cNvSpPr>
            <p:nvPr/>
          </p:nvSpPr>
          <p:spPr bwMode="auto">
            <a:xfrm>
              <a:off x="4661" y="2380"/>
              <a:ext cx="156" cy="142"/>
            </a:xfrm>
            <a:prstGeom prst="ellipse">
              <a:avLst/>
            </a:prstGeom>
            <a:solidFill>
              <a:srgbClr val="33CC33"/>
            </a:solidFill>
            <a:ln w="9525">
              <a:noFill/>
              <a:round/>
              <a:headEnd/>
              <a:tailEnd/>
            </a:ln>
          </p:spPr>
          <p:txBody>
            <a:bodyPr wrap="none" anchor="ctr"/>
            <a:lstStyle/>
            <a:p>
              <a:endParaRPr lang="en-US"/>
            </a:p>
          </p:txBody>
        </p:sp>
        <p:sp>
          <p:nvSpPr>
            <p:cNvPr id="74842" name="Rectangle 277"/>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20" name="Group 311"/>
          <p:cNvGrpSpPr>
            <a:grpSpLocks/>
          </p:cNvGrpSpPr>
          <p:nvPr/>
        </p:nvGrpSpPr>
        <p:grpSpPr bwMode="auto">
          <a:xfrm>
            <a:off x="8716964" y="2220913"/>
            <a:ext cx="390525" cy="641350"/>
            <a:chOff x="4140" y="429"/>
            <a:chExt cx="1425" cy="2396"/>
          </a:xfrm>
        </p:grpSpPr>
        <p:sp>
          <p:nvSpPr>
            <p:cNvPr id="74787" name="Freeform 312"/>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74788" name="Rectangle 313"/>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74789" name="Freeform 314"/>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74790" name="Freeform 315"/>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791" name="Rectangle 316"/>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1" name="Group 317"/>
            <p:cNvGrpSpPr>
              <a:grpSpLocks/>
            </p:cNvGrpSpPr>
            <p:nvPr/>
          </p:nvGrpSpPr>
          <p:grpSpPr bwMode="auto">
            <a:xfrm>
              <a:off x="4749" y="668"/>
              <a:ext cx="581" cy="145"/>
              <a:chOff x="614" y="2568"/>
              <a:chExt cx="725" cy="139"/>
            </a:xfrm>
          </p:grpSpPr>
          <p:sp>
            <p:nvSpPr>
              <p:cNvPr id="74817" name="AutoShape 318"/>
              <p:cNvSpPr>
                <a:spLocks noChangeArrowheads="1"/>
              </p:cNvSpPr>
              <p:nvPr/>
            </p:nvSpPr>
            <p:spPr bwMode="auto">
              <a:xfrm>
                <a:off x="613" y="2566"/>
                <a:ext cx="723"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18" name="AutoShape 319"/>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793" name="Rectangle 320"/>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2" name="Group 321"/>
            <p:cNvGrpSpPr>
              <a:grpSpLocks/>
            </p:cNvGrpSpPr>
            <p:nvPr/>
          </p:nvGrpSpPr>
          <p:grpSpPr bwMode="auto">
            <a:xfrm>
              <a:off x="4747" y="994"/>
              <a:ext cx="581" cy="134"/>
              <a:chOff x="614" y="2568"/>
              <a:chExt cx="725" cy="139"/>
            </a:xfrm>
          </p:grpSpPr>
          <p:sp>
            <p:nvSpPr>
              <p:cNvPr id="74815" name="AutoShape 322"/>
              <p:cNvSpPr>
                <a:spLocks noChangeArrowheads="1"/>
              </p:cNvSpPr>
              <p:nvPr/>
            </p:nvSpPr>
            <p:spPr bwMode="auto">
              <a:xfrm>
                <a:off x="616" y="2566"/>
                <a:ext cx="723" cy="14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16" name="AutoShape 323"/>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795" name="Rectangle 324"/>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96" name="Rectangle 325"/>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 name="Group 326"/>
            <p:cNvGrpSpPr>
              <a:grpSpLocks/>
            </p:cNvGrpSpPr>
            <p:nvPr/>
          </p:nvGrpSpPr>
          <p:grpSpPr bwMode="auto">
            <a:xfrm>
              <a:off x="4735" y="1627"/>
              <a:ext cx="582" cy="151"/>
              <a:chOff x="614" y="2568"/>
              <a:chExt cx="725" cy="139"/>
            </a:xfrm>
          </p:grpSpPr>
          <p:sp>
            <p:nvSpPr>
              <p:cNvPr id="74813" name="AutoShape 327"/>
              <p:cNvSpPr>
                <a:spLocks noChangeArrowheads="1"/>
              </p:cNvSpPr>
              <p:nvPr/>
            </p:nvSpPr>
            <p:spPr bwMode="auto">
              <a:xfrm>
                <a:off x="616" y="2568"/>
                <a:ext cx="722" cy="13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14" name="AutoShape 328"/>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798" name="Freeform 329"/>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24" name="Group 330"/>
            <p:cNvGrpSpPr>
              <a:grpSpLocks/>
            </p:cNvGrpSpPr>
            <p:nvPr/>
          </p:nvGrpSpPr>
          <p:grpSpPr bwMode="auto">
            <a:xfrm>
              <a:off x="4739" y="1327"/>
              <a:ext cx="582" cy="139"/>
              <a:chOff x="614" y="2568"/>
              <a:chExt cx="725" cy="139"/>
            </a:xfrm>
          </p:grpSpPr>
          <p:sp>
            <p:nvSpPr>
              <p:cNvPr id="74811" name="AutoShape 331"/>
              <p:cNvSpPr>
                <a:spLocks noChangeArrowheads="1"/>
              </p:cNvSpPr>
              <p:nvPr/>
            </p:nvSpPr>
            <p:spPr bwMode="auto">
              <a:xfrm>
                <a:off x="611" y="2566"/>
                <a:ext cx="729"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74812" name="AutoShape 332"/>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74800" name="Rectangle 333"/>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4801" name="Freeform 334"/>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02" name="Freeform 335"/>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74803" name="Oval 336"/>
            <p:cNvSpPr>
              <a:spLocks noChangeArrowheads="1"/>
            </p:cNvSpPr>
            <p:nvPr/>
          </p:nvSpPr>
          <p:spPr bwMode="auto">
            <a:xfrm>
              <a:off x="5519" y="2611"/>
              <a:ext cx="46" cy="95"/>
            </a:xfrm>
            <a:prstGeom prst="ellipse">
              <a:avLst/>
            </a:prstGeom>
            <a:solidFill>
              <a:srgbClr val="333333"/>
            </a:solidFill>
            <a:ln w="9525">
              <a:noFill/>
              <a:round/>
              <a:headEnd/>
              <a:tailEnd/>
            </a:ln>
          </p:spPr>
          <p:txBody>
            <a:bodyPr wrap="none" anchor="ctr"/>
            <a:lstStyle/>
            <a:p>
              <a:endParaRPr lang="en-US"/>
            </a:p>
          </p:txBody>
        </p:sp>
        <p:sp>
          <p:nvSpPr>
            <p:cNvPr id="74804" name="Freeform 337"/>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74805" name="AutoShape 338"/>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74806" name="AutoShape 339"/>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74807" name="Oval 340"/>
            <p:cNvSpPr>
              <a:spLocks noChangeArrowheads="1"/>
            </p:cNvSpPr>
            <p:nvPr/>
          </p:nvSpPr>
          <p:spPr bwMode="auto">
            <a:xfrm>
              <a:off x="4308" y="2380"/>
              <a:ext cx="156" cy="148"/>
            </a:xfrm>
            <a:prstGeom prst="ellipse">
              <a:avLst/>
            </a:prstGeom>
            <a:solidFill>
              <a:srgbClr val="33CC33"/>
            </a:solidFill>
            <a:ln w="9525">
              <a:noFill/>
              <a:round/>
              <a:headEnd/>
              <a:tailEnd/>
            </a:ln>
          </p:spPr>
          <p:txBody>
            <a:bodyPr wrap="none" anchor="ctr"/>
            <a:lstStyle/>
            <a:p>
              <a:endParaRPr lang="en-US"/>
            </a:p>
          </p:txBody>
        </p:sp>
        <p:sp>
          <p:nvSpPr>
            <p:cNvPr id="74808" name="Oval 341"/>
            <p:cNvSpPr>
              <a:spLocks noChangeArrowheads="1"/>
            </p:cNvSpPr>
            <p:nvPr/>
          </p:nvSpPr>
          <p:spPr bwMode="auto">
            <a:xfrm>
              <a:off x="4488" y="2386"/>
              <a:ext cx="156" cy="142"/>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74809" name="Oval 342"/>
            <p:cNvSpPr>
              <a:spLocks noChangeArrowheads="1"/>
            </p:cNvSpPr>
            <p:nvPr/>
          </p:nvSpPr>
          <p:spPr bwMode="auto">
            <a:xfrm>
              <a:off x="4661" y="2380"/>
              <a:ext cx="156" cy="142"/>
            </a:xfrm>
            <a:prstGeom prst="ellipse">
              <a:avLst/>
            </a:prstGeom>
            <a:solidFill>
              <a:srgbClr val="33CC33"/>
            </a:solidFill>
            <a:ln w="9525">
              <a:noFill/>
              <a:round/>
              <a:headEnd/>
              <a:tailEnd/>
            </a:ln>
          </p:spPr>
          <p:txBody>
            <a:bodyPr wrap="none" anchor="ctr"/>
            <a:lstStyle/>
            <a:p>
              <a:endParaRPr lang="en-US"/>
            </a:p>
          </p:txBody>
        </p:sp>
        <p:sp>
          <p:nvSpPr>
            <p:cNvPr id="74810" name="Rectangle 343"/>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2340121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30270" y="892885"/>
            <a:ext cx="9603275" cy="4573460"/>
          </a:xfrm>
        </p:spPr>
        <p:txBody>
          <a:bodyPr/>
          <a:lstStyle/>
          <a:p>
            <a:pPr marL="0" indent="0">
              <a:buNone/>
            </a:pPr>
            <a:r>
              <a:rPr lang="en-IN" dirty="0"/>
              <a:t>DNS Caching :</a:t>
            </a:r>
          </a:p>
          <a:p>
            <a:r>
              <a:rPr lang="en-US" dirty="0"/>
              <a:t>DNS extensively exploits DNS caching in order to improve the delay performance and to reduce the number of DNS messages ricocheting around the Internet.</a:t>
            </a:r>
          </a:p>
          <a:p>
            <a:r>
              <a:rPr lang="en-US" dirty="0"/>
              <a:t>By no means permanent, DNS servers discard cached information after a period of time (often set to two days).</a:t>
            </a:r>
            <a:endParaRPr lang="en-IN" b="1" dirty="0"/>
          </a:p>
        </p:txBody>
      </p:sp>
    </p:spTree>
    <p:extLst>
      <p:ext uri="{BB962C8B-B14F-4D97-AF65-F5344CB8AC3E}">
        <p14:creationId xmlns:p14="http://schemas.microsoft.com/office/powerpoint/2010/main" val="9287348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DNS Records and Messages</a:t>
            </a:r>
          </a:p>
        </p:txBody>
      </p:sp>
      <p:sp>
        <p:nvSpPr>
          <p:cNvPr id="3" name="Content Placeholder 2"/>
          <p:cNvSpPr>
            <a:spLocks noGrp="1"/>
          </p:cNvSpPr>
          <p:nvPr>
            <p:ph idx="1"/>
          </p:nvPr>
        </p:nvSpPr>
        <p:spPr>
          <a:xfrm>
            <a:off x="1130270" y="1807285"/>
            <a:ext cx="9603275" cy="3659060"/>
          </a:xfrm>
        </p:spPr>
        <p:txBody>
          <a:bodyPr/>
          <a:lstStyle/>
          <a:p>
            <a:r>
              <a:rPr lang="en-US" dirty="0"/>
              <a:t>DNS distributed database store resource records (RRs).</a:t>
            </a:r>
          </a:p>
          <a:p>
            <a:r>
              <a:rPr lang="en-US" dirty="0"/>
              <a:t>A resource record is a four-tuple that contains the following fields: </a:t>
            </a:r>
          </a:p>
          <a:p>
            <a:pPr marL="0" indent="0">
              <a:buNone/>
            </a:pPr>
            <a:r>
              <a:rPr lang="en-US" dirty="0"/>
              <a:t>	(Name, Value, Type, TTL)</a:t>
            </a:r>
          </a:p>
          <a:p>
            <a:pPr lvl="1"/>
            <a:r>
              <a:rPr lang="en-US" dirty="0"/>
              <a:t>TTL - time to live of the resource record</a:t>
            </a:r>
          </a:p>
          <a:p>
            <a:pPr lvl="1"/>
            <a:r>
              <a:rPr lang="en-US" dirty="0"/>
              <a:t>The meaning of Name and Value depend on Type</a:t>
            </a:r>
            <a:endParaRPr lang="en-IN" dirty="0"/>
          </a:p>
        </p:txBody>
      </p:sp>
    </p:spTree>
    <p:extLst>
      <p:ext uri="{BB962C8B-B14F-4D97-AF65-F5344CB8AC3E}">
        <p14:creationId xmlns:p14="http://schemas.microsoft.com/office/powerpoint/2010/main" val="20451755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94483506"/>
              </p:ext>
            </p:extLst>
          </p:nvPr>
        </p:nvGraphicFramePr>
        <p:xfrm>
          <a:off x="1130299" y="968373"/>
          <a:ext cx="9638105" cy="4335146"/>
        </p:xfrm>
        <a:graphic>
          <a:graphicData uri="http://schemas.openxmlformats.org/drawingml/2006/table">
            <a:tbl>
              <a:tblPr firstRow="1" bandRow="1">
                <a:tableStyleId>{5C22544A-7EE6-4342-B048-85BDC9FD1C3A}</a:tableStyleId>
              </a:tblPr>
              <a:tblGrid>
                <a:gridCol w="1100566">
                  <a:extLst>
                    <a:ext uri="{9D8B030D-6E8A-4147-A177-3AD203B41FA5}">
                      <a16:colId xmlns:a16="http://schemas.microsoft.com/office/drawing/2014/main" val="2036151518"/>
                    </a:ext>
                  </a:extLst>
                </a:gridCol>
                <a:gridCol w="1328057">
                  <a:extLst>
                    <a:ext uri="{9D8B030D-6E8A-4147-A177-3AD203B41FA5}">
                      <a16:colId xmlns:a16="http://schemas.microsoft.com/office/drawing/2014/main" val="638767209"/>
                    </a:ext>
                  </a:extLst>
                </a:gridCol>
                <a:gridCol w="2364589">
                  <a:extLst>
                    <a:ext uri="{9D8B030D-6E8A-4147-A177-3AD203B41FA5}">
                      <a16:colId xmlns:a16="http://schemas.microsoft.com/office/drawing/2014/main" val="4219477054"/>
                    </a:ext>
                  </a:extLst>
                </a:gridCol>
                <a:gridCol w="4844893">
                  <a:extLst>
                    <a:ext uri="{9D8B030D-6E8A-4147-A177-3AD203B41FA5}">
                      <a16:colId xmlns:a16="http://schemas.microsoft.com/office/drawing/2014/main" val="999081888"/>
                    </a:ext>
                  </a:extLst>
                </a:gridCol>
              </a:tblGrid>
              <a:tr h="399074">
                <a:tc>
                  <a:txBody>
                    <a:bodyPr/>
                    <a:lstStyle/>
                    <a:p>
                      <a:r>
                        <a:rPr lang="en-IN" dirty="0"/>
                        <a:t>Type</a:t>
                      </a:r>
                    </a:p>
                  </a:txBody>
                  <a:tcPr/>
                </a:tc>
                <a:tc>
                  <a:txBody>
                    <a:bodyPr/>
                    <a:lstStyle/>
                    <a:p>
                      <a:r>
                        <a:rPr lang="en-IN" dirty="0"/>
                        <a:t>Name</a:t>
                      </a:r>
                    </a:p>
                  </a:txBody>
                  <a:tcPr/>
                </a:tc>
                <a:tc>
                  <a:txBody>
                    <a:bodyPr/>
                    <a:lstStyle/>
                    <a:p>
                      <a:r>
                        <a:rPr lang="en-IN" dirty="0"/>
                        <a:t>Value</a:t>
                      </a:r>
                    </a:p>
                  </a:txBody>
                  <a:tcPr/>
                </a:tc>
                <a:tc>
                  <a:txBody>
                    <a:bodyPr/>
                    <a:lstStyle/>
                    <a:p>
                      <a:r>
                        <a:rPr lang="en-IN" dirty="0"/>
                        <a:t>Example</a:t>
                      </a:r>
                    </a:p>
                  </a:txBody>
                  <a:tcPr/>
                </a:tc>
                <a:extLst>
                  <a:ext uri="{0D108BD9-81ED-4DB2-BD59-A6C34878D82A}">
                    <a16:rowId xmlns:a16="http://schemas.microsoft.com/office/drawing/2014/main" val="258821422"/>
                  </a:ext>
                </a:extLst>
              </a:tr>
              <a:tr h="984018">
                <a:tc>
                  <a:txBody>
                    <a:bodyPr/>
                    <a:lstStyle/>
                    <a:p>
                      <a:r>
                        <a:rPr lang="en-IN" dirty="0"/>
                        <a:t>A</a:t>
                      </a:r>
                    </a:p>
                  </a:txBody>
                  <a:tcPr/>
                </a:tc>
                <a:tc>
                  <a:txBody>
                    <a:bodyPr/>
                    <a:lstStyle/>
                    <a:p>
                      <a:r>
                        <a:rPr lang="en-IN" dirty="0"/>
                        <a:t>hostname</a:t>
                      </a:r>
                    </a:p>
                  </a:txBody>
                  <a:tcPr/>
                </a:tc>
                <a:tc>
                  <a:txBody>
                    <a:bodyPr/>
                    <a:lstStyle/>
                    <a:p>
                      <a:r>
                        <a:rPr lang="en-US" dirty="0"/>
                        <a:t>IP address for the host-name</a:t>
                      </a:r>
                      <a:endParaRPr lang="en-IN" dirty="0"/>
                    </a:p>
                  </a:txBody>
                  <a:tcPr/>
                </a:tc>
                <a:tc>
                  <a:txBody>
                    <a:bodyPr/>
                    <a:lstStyle/>
                    <a:p>
                      <a:r>
                        <a:rPr lang="en-IN" dirty="0">
                          <a:solidFill>
                            <a:srgbClr val="0070C0"/>
                          </a:solidFill>
                        </a:rPr>
                        <a:t>(relay1.bar.foo.com, 145.37.93.126, A)</a:t>
                      </a:r>
                    </a:p>
                    <a:p>
                      <a:r>
                        <a:rPr lang="en-US" dirty="0">
                          <a:solidFill>
                            <a:schemeClr val="accent6">
                              <a:lumMod val="75000"/>
                            </a:schemeClr>
                          </a:solidFill>
                        </a:rPr>
                        <a:t>provides the standard hostname-to-IP address mapping.</a:t>
                      </a:r>
                      <a:endParaRPr lang="en-IN" dirty="0">
                        <a:solidFill>
                          <a:schemeClr val="accent6">
                            <a:lumMod val="75000"/>
                          </a:schemeClr>
                        </a:solidFill>
                      </a:endParaRPr>
                    </a:p>
                  </a:txBody>
                  <a:tcPr/>
                </a:tc>
                <a:extLst>
                  <a:ext uri="{0D108BD9-81ED-4DB2-BD59-A6C34878D82A}">
                    <a16:rowId xmlns:a16="http://schemas.microsoft.com/office/drawing/2014/main" val="1438732007"/>
                  </a:ext>
                </a:extLst>
              </a:tr>
              <a:tr h="984018">
                <a:tc>
                  <a:txBody>
                    <a:bodyPr/>
                    <a:lstStyle/>
                    <a:p>
                      <a:r>
                        <a:rPr lang="en-IN" dirty="0"/>
                        <a:t>NS</a:t>
                      </a:r>
                    </a:p>
                  </a:txBody>
                  <a:tcPr/>
                </a:tc>
                <a:tc>
                  <a:txBody>
                    <a:bodyPr/>
                    <a:lstStyle/>
                    <a:p>
                      <a:r>
                        <a:rPr lang="en-IN" dirty="0"/>
                        <a:t>domain</a:t>
                      </a:r>
                    </a:p>
                  </a:txBody>
                  <a:tcPr/>
                </a:tc>
                <a:tc>
                  <a:txBody>
                    <a:bodyPr/>
                    <a:lstStyle/>
                    <a:p>
                      <a:r>
                        <a:rPr lang="en-IN" dirty="0"/>
                        <a:t>Host- </a:t>
                      </a:r>
                      <a:r>
                        <a:rPr lang="en-US" dirty="0"/>
                        <a:t>name of an authoritative DNS server</a:t>
                      </a:r>
                      <a:endParaRPr lang="en-IN" dirty="0"/>
                    </a:p>
                  </a:txBody>
                  <a:tcPr/>
                </a:tc>
                <a:tc>
                  <a:txBody>
                    <a:bodyPr/>
                    <a:lstStyle/>
                    <a:p>
                      <a:r>
                        <a:rPr lang="en-IN" dirty="0">
                          <a:solidFill>
                            <a:srgbClr val="0070C0"/>
                          </a:solidFill>
                        </a:rPr>
                        <a:t>(foo.com, dns.foo.com, NS)</a:t>
                      </a:r>
                    </a:p>
                    <a:p>
                      <a:r>
                        <a:rPr lang="en-US" dirty="0">
                          <a:solidFill>
                            <a:schemeClr val="accent6">
                              <a:lumMod val="75000"/>
                            </a:schemeClr>
                          </a:solidFill>
                        </a:rPr>
                        <a:t>used to route DNS queries further along in the query chain.</a:t>
                      </a:r>
                      <a:endParaRPr lang="en-IN" dirty="0">
                        <a:solidFill>
                          <a:schemeClr val="accent6">
                            <a:lumMod val="75000"/>
                          </a:schemeClr>
                        </a:solidFill>
                      </a:endParaRPr>
                    </a:p>
                  </a:txBody>
                  <a:tcPr/>
                </a:tc>
                <a:extLst>
                  <a:ext uri="{0D108BD9-81ED-4DB2-BD59-A6C34878D82A}">
                    <a16:rowId xmlns:a16="http://schemas.microsoft.com/office/drawing/2014/main" val="1854878999"/>
                  </a:ext>
                </a:extLst>
              </a:tr>
              <a:tr h="984018">
                <a:tc>
                  <a:txBody>
                    <a:bodyPr/>
                    <a:lstStyle/>
                    <a:p>
                      <a:r>
                        <a:rPr lang="en-IN" dirty="0"/>
                        <a:t>CNAME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Alias</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hostname</a:t>
                      </a:r>
                    </a:p>
                    <a:p>
                      <a:endParaRPr lang="en-IN" dirty="0"/>
                    </a:p>
                  </a:txBody>
                  <a:tcPr/>
                </a:tc>
                <a:tc>
                  <a:txBody>
                    <a:bodyPr/>
                    <a:lstStyle/>
                    <a:p>
                      <a:r>
                        <a:rPr lang="en-IN" dirty="0"/>
                        <a:t>canonical hostname</a:t>
                      </a:r>
                    </a:p>
                  </a:txBody>
                  <a:tcPr/>
                </a:tc>
                <a:tc>
                  <a:txBody>
                    <a:bodyPr/>
                    <a:lstStyle/>
                    <a:p>
                      <a:r>
                        <a:rPr lang="en-IN" dirty="0">
                          <a:solidFill>
                            <a:srgbClr val="0070C0"/>
                          </a:solidFill>
                        </a:rPr>
                        <a:t>(foo.com, relay1.bar.foo.com, CNAME)</a:t>
                      </a:r>
                    </a:p>
                    <a:p>
                      <a:r>
                        <a:rPr lang="en-US" dirty="0">
                          <a:solidFill>
                            <a:schemeClr val="accent6">
                              <a:lumMod val="75000"/>
                            </a:schemeClr>
                          </a:solidFill>
                        </a:rPr>
                        <a:t>provide querying hosts the canonical name for a hostname.</a:t>
                      </a:r>
                      <a:endParaRPr lang="en-IN" dirty="0">
                        <a:solidFill>
                          <a:schemeClr val="accent6">
                            <a:lumMod val="75000"/>
                          </a:schemeClr>
                        </a:solidFill>
                      </a:endParaRPr>
                    </a:p>
                  </a:txBody>
                  <a:tcPr/>
                </a:tc>
                <a:extLst>
                  <a:ext uri="{0D108BD9-81ED-4DB2-BD59-A6C34878D82A}">
                    <a16:rowId xmlns:a16="http://schemas.microsoft.com/office/drawing/2014/main" val="2458760962"/>
                  </a:ext>
                </a:extLst>
              </a:tr>
              <a:tr h="984018">
                <a:tc>
                  <a:txBody>
                    <a:bodyPr/>
                    <a:lstStyle/>
                    <a:p>
                      <a:r>
                        <a:rPr lang="en-IN" dirty="0"/>
                        <a:t>MX</a:t>
                      </a:r>
                    </a:p>
                  </a:txBody>
                  <a:tcPr/>
                </a:tc>
                <a:tc>
                  <a:txBody>
                    <a:bodyPr/>
                    <a:lstStyle/>
                    <a:p>
                      <a:r>
                        <a:rPr lang="en-IN" dirty="0"/>
                        <a:t>Alias hostname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canonical name of a mail server</a:t>
                      </a:r>
                      <a:endParaRPr lang="en-IN" dirty="0"/>
                    </a:p>
                    <a:p>
                      <a:endParaRPr lang="en-IN" dirty="0"/>
                    </a:p>
                  </a:txBody>
                  <a:tcPr/>
                </a:tc>
                <a:tc>
                  <a:txBody>
                    <a:bodyPr/>
                    <a:lstStyle/>
                    <a:p>
                      <a:r>
                        <a:rPr lang="en-IN" dirty="0">
                          <a:solidFill>
                            <a:srgbClr val="0070C0"/>
                          </a:solidFill>
                        </a:rPr>
                        <a:t>(foo.com, mail.bar.foo.com, MX)</a:t>
                      </a:r>
                    </a:p>
                    <a:p>
                      <a:r>
                        <a:rPr lang="en-US" dirty="0">
                          <a:solidFill>
                            <a:schemeClr val="accent6">
                              <a:lumMod val="75000"/>
                            </a:schemeClr>
                          </a:solidFill>
                        </a:rPr>
                        <a:t>allow the hostnames of mail servers to have simple aliases.</a:t>
                      </a:r>
                      <a:endParaRPr lang="en-IN" dirty="0">
                        <a:solidFill>
                          <a:schemeClr val="accent6">
                            <a:lumMod val="75000"/>
                          </a:schemeClr>
                        </a:solidFill>
                      </a:endParaRPr>
                    </a:p>
                  </a:txBody>
                  <a:tcPr/>
                </a:tc>
                <a:extLst>
                  <a:ext uri="{0D108BD9-81ED-4DB2-BD59-A6C34878D82A}">
                    <a16:rowId xmlns:a16="http://schemas.microsoft.com/office/drawing/2014/main" val="3304127971"/>
                  </a:ext>
                </a:extLst>
              </a:tr>
            </a:tbl>
          </a:graphicData>
        </a:graphic>
      </p:graphicFrame>
    </p:spTree>
    <p:extLst>
      <p:ext uri="{BB962C8B-B14F-4D97-AF65-F5344CB8AC3E}">
        <p14:creationId xmlns:p14="http://schemas.microsoft.com/office/powerpoint/2010/main" val="38233804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89704"/>
            <a:ext cx="9603275" cy="4476641"/>
          </a:xfrm>
        </p:spPr>
        <p:style>
          <a:lnRef idx="2">
            <a:schemeClr val="dk1"/>
          </a:lnRef>
          <a:fillRef idx="1">
            <a:schemeClr val="lt1"/>
          </a:fillRef>
          <a:effectRef idx="0">
            <a:schemeClr val="dk1"/>
          </a:effectRef>
          <a:fontRef idx="minor">
            <a:schemeClr val="dk1"/>
          </a:fontRef>
        </p:style>
        <p:txBody>
          <a:bodyPr/>
          <a:lstStyle/>
          <a:p>
            <a:pPr marL="0" indent="0">
              <a:buNone/>
            </a:pPr>
            <a:r>
              <a:rPr lang="en-IN" dirty="0"/>
              <a:t>DNS Messages : </a:t>
            </a:r>
          </a:p>
          <a:p>
            <a:r>
              <a:rPr lang="en-US" dirty="0"/>
              <a:t>Two kinds of DNS messages : DNS query and reply messages -- </a:t>
            </a:r>
            <a:r>
              <a:rPr lang="en-IN" dirty="0"/>
              <a:t>same format.</a:t>
            </a:r>
          </a:p>
          <a:p>
            <a:endParaRPr lang="en-US" dirty="0"/>
          </a:p>
          <a:p>
            <a:endParaRPr lang="en-IN" dirty="0"/>
          </a:p>
        </p:txBody>
      </p:sp>
      <p:pic>
        <p:nvPicPr>
          <p:cNvPr id="5" name="Picture 2" descr="DNS Messages - Electronics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712" y="2141212"/>
            <a:ext cx="5834390" cy="3788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73308" y="5744583"/>
            <a:ext cx="3872753" cy="369332"/>
          </a:xfrm>
          <a:prstGeom prst="rect">
            <a:avLst/>
          </a:prstGeom>
          <a:noFill/>
        </p:spPr>
        <p:txBody>
          <a:bodyPr wrap="square" rtlCol="0">
            <a:spAutoFit/>
          </a:bodyPr>
          <a:lstStyle/>
          <a:p>
            <a:r>
              <a:rPr lang="en-US" dirty="0"/>
              <a:t>DNS Message Format</a:t>
            </a:r>
            <a:endParaRPr lang="en-IN" dirty="0"/>
          </a:p>
        </p:txBody>
      </p:sp>
      <p:sp>
        <p:nvSpPr>
          <p:cNvPr id="6" name="TextBox 5"/>
          <p:cNvSpPr txBox="1"/>
          <p:nvPr/>
        </p:nvSpPr>
        <p:spPr>
          <a:xfrm>
            <a:off x="7971416" y="2700169"/>
            <a:ext cx="1979408" cy="369332"/>
          </a:xfrm>
          <a:prstGeom prst="rect">
            <a:avLst/>
          </a:prstGeom>
          <a:noFill/>
        </p:spPr>
        <p:txBody>
          <a:bodyPr wrap="square" rtlCol="0">
            <a:spAutoFit/>
          </a:bodyPr>
          <a:lstStyle/>
          <a:p>
            <a:r>
              <a:rPr lang="en-US" dirty="0">
                <a:solidFill>
                  <a:schemeClr val="accent6">
                    <a:lumMod val="75000"/>
                  </a:schemeClr>
                </a:solidFill>
              </a:rPr>
              <a:t>Header Section</a:t>
            </a:r>
            <a:endParaRPr lang="en-IN" dirty="0">
              <a:solidFill>
                <a:schemeClr val="accent6">
                  <a:lumMod val="75000"/>
                </a:schemeClr>
              </a:solidFill>
            </a:endParaRPr>
          </a:p>
        </p:txBody>
      </p:sp>
      <p:cxnSp>
        <p:nvCxnSpPr>
          <p:cNvPr id="8" name="Straight Arrow Connector 7"/>
          <p:cNvCxnSpPr>
            <a:endCxn id="6" idx="1"/>
          </p:cNvCxnSpPr>
          <p:nvPr/>
        </p:nvCxnSpPr>
        <p:spPr>
          <a:xfrm flipV="1">
            <a:off x="7207624" y="2884835"/>
            <a:ext cx="763792" cy="343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119256" y="2560320"/>
            <a:ext cx="1075765" cy="10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35915" y="2210068"/>
            <a:ext cx="1183341" cy="722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16-bit number</a:t>
            </a:r>
          </a:p>
        </p:txBody>
      </p:sp>
      <p:sp>
        <p:nvSpPr>
          <p:cNvPr id="13" name="Rectangle 12"/>
          <p:cNvSpPr/>
          <p:nvPr/>
        </p:nvSpPr>
        <p:spPr>
          <a:xfrm>
            <a:off x="7250296" y="1919321"/>
            <a:ext cx="2700528" cy="44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(0) or a reply (1)</a:t>
            </a:r>
            <a:endParaRPr lang="en-IN" dirty="0"/>
          </a:p>
        </p:txBody>
      </p:sp>
      <p:cxnSp>
        <p:nvCxnSpPr>
          <p:cNvPr id="15" name="Straight Arrow Connector 14"/>
          <p:cNvCxnSpPr>
            <a:endCxn id="13" idx="1"/>
          </p:cNvCxnSpPr>
          <p:nvPr/>
        </p:nvCxnSpPr>
        <p:spPr>
          <a:xfrm flipV="1">
            <a:off x="6551407" y="2141212"/>
            <a:ext cx="698889" cy="221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061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30270" y="914400"/>
            <a:ext cx="9603275" cy="4551945"/>
          </a:xfrm>
        </p:spPr>
        <p:txBody>
          <a:bodyPr/>
          <a:lstStyle/>
          <a:p>
            <a:r>
              <a:rPr lang="en-US" dirty="0"/>
              <a:t>To send a DNS query message directly from the host you’re working on to some DNS server </a:t>
            </a:r>
            <a:r>
              <a:rPr lang="en-US" dirty="0">
                <a:sym typeface="Wingdings" panose="05000000000000000000" pitchFamily="2" charset="2"/>
              </a:rPr>
              <a:t> </a:t>
            </a:r>
            <a:r>
              <a:rPr lang="en-IN" dirty="0" err="1"/>
              <a:t>nslookup</a:t>
            </a:r>
            <a:r>
              <a:rPr lang="en-IN" dirty="0"/>
              <a:t> program.</a:t>
            </a:r>
          </a:p>
          <a:p>
            <a:pPr marL="0" indent="0">
              <a:buNone/>
            </a:pPr>
            <a:endParaRPr lang="en-US" dirty="0"/>
          </a:p>
          <a:p>
            <a:pPr marL="0" indent="0">
              <a:buNone/>
            </a:pPr>
            <a:r>
              <a:rPr lang="en-US" dirty="0"/>
              <a:t>Inserting Records into the DNS Database</a:t>
            </a:r>
          </a:p>
          <a:p>
            <a:r>
              <a:rPr lang="en-US" dirty="0"/>
              <a:t>Example: created an exciting new startup company called Network Utopia.</a:t>
            </a:r>
          </a:p>
          <a:p>
            <a:pPr marL="457200" indent="-457200">
              <a:buFont typeface="+mj-lt"/>
              <a:buAutoNum type="arabicPeriod"/>
            </a:pPr>
            <a:r>
              <a:rPr lang="en-US" dirty="0"/>
              <a:t>The first thing to do is register the domain name networkutopia.com at a registrar </a:t>
            </a:r>
            <a:r>
              <a:rPr lang="en-US" dirty="0">
                <a:sym typeface="Wingdings" panose="05000000000000000000" pitchFamily="2" charset="2"/>
              </a:rPr>
              <a:t> </a:t>
            </a:r>
            <a:r>
              <a:rPr lang="en-US" dirty="0">
                <a:solidFill>
                  <a:schemeClr val="accent6">
                    <a:lumMod val="75000"/>
                  </a:schemeClr>
                </a:solidFill>
              </a:rPr>
              <a:t>commercial entity that verifies the uniqueness of the domain name, enters the domain name into the DNS database and collects a small fee from you for its services.</a:t>
            </a:r>
            <a:endParaRPr lang="en-IN" dirty="0">
              <a:solidFill>
                <a:schemeClr val="accent6">
                  <a:lumMod val="75000"/>
                </a:schemeClr>
              </a:solidFill>
            </a:endParaRPr>
          </a:p>
        </p:txBody>
      </p:sp>
    </p:spTree>
    <p:extLst>
      <p:ext uri="{BB962C8B-B14F-4D97-AF65-F5344CB8AC3E}">
        <p14:creationId xmlns:p14="http://schemas.microsoft.com/office/powerpoint/2010/main" val="12238408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000461"/>
            <a:ext cx="9603275" cy="4465884"/>
          </a:xfrm>
        </p:spPr>
        <p:txBody>
          <a:bodyPr>
            <a:normAutofit fontScale="92500"/>
          </a:bodyPr>
          <a:lstStyle/>
          <a:p>
            <a:pPr marL="457200" indent="-457200">
              <a:buFont typeface="+mj-lt"/>
              <a:buAutoNum type="arabicPeriod" startAt="2"/>
            </a:pPr>
            <a:r>
              <a:rPr lang="en-US" dirty="0"/>
              <a:t>need to provide the registrar with the names and IP addresses of your primary and secondary authoritative DNS servers. </a:t>
            </a:r>
          </a:p>
          <a:p>
            <a:pPr marL="0" indent="0">
              <a:buNone/>
            </a:pPr>
            <a:r>
              <a:rPr lang="en-US" dirty="0">
                <a:solidFill>
                  <a:schemeClr val="accent6">
                    <a:lumMod val="75000"/>
                  </a:schemeClr>
                </a:solidFill>
              </a:rPr>
              <a:t>	Suppose the names and IP addresses are dns1.networkutopia.com, 	dns2.networkutopia.com, 212.2.212.1, and 212.212.212.2.</a:t>
            </a:r>
          </a:p>
          <a:p>
            <a:pPr marL="457200" indent="-457200">
              <a:buFont typeface="+mj-lt"/>
              <a:buAutoNum type="arabicPeriod" startAt="3"/>
            </a:pPr>
            <a:r>
              <a:rPr lang="en-US" dirty="0"/>
              <a:t>The registrar would then make sure that a Type NS and a Type A record are entered into the TLD com servers.</a:t>
            </a:r>
            <a:r>
              <a:rPr lang="en-IN" dirty="0"/>
              <a:t> </a:t>
            </a:r>
          </a:p>
          <a:p>
            <a:pPr marL="0" indent="0">
              <a:buNone/>
            </a:pPr>
            <a:r>
              <a:rPr lang="en-IN" dirty="0"/>
              <a:t>	</a:t>
            </a:r>
            <a:r>
              <a:rPr lang="en-IN" dirty="0">
                <a:solidFill>
                  <a:schemeClr val="accent6">
                    <a:lumMod val="75000"/>
                  </a:schemeClr>
                </a:solidFill>
              </a:rPr>
              <a:t>(networkutopia.com, dns1.networkutopia.com, NS) 	(dns1.networkutopia.com, 212.212.212.1, A)</a:t>
            </a:r>
          </a:p>
          <a:p>
            <a:pPr marL="457200" indent="-457200">
              <a:buFont typeface="+mj-lt"/>
              <a:buAutoNum type="arabicPeriod" startAt="4"/>
            </a:pPr>
            <a:r>
              <a:rPr lang="en-US" dirty="0"/>
              <a:t>The Type A resource record for your Web server www.networkutopia.com and the Type MX resource record for your mail server mail.networkutopia.com are entered into your authoritative DNS servers.</a:t>
            </a:r>
          </a:p>
          <a:p>
            <a:pPr marL="457200" indent="-457200">
              <a:buFont typeface="+mj-lt"/>
              <a:buAutoNum type="arabicPeriod" startAt="3"/>
            </a:pPr>
            <a:endParaRPr lang="en-US" dirty="0"/>
          </a:p>
          <a:p>
            <a:pPr marL="457200" indent="-457200">
              <a:buFont typeface="+mj-lt"/>
              <a:buAutoNum type="arabicPeriod" startAt="3"/>
            </a:pPr>
            <a:endParaRPr lang="en-IN" dirty="0"/>
          </a:p>
        </p:txBody>
      </p:sp>
    </p:spTree>
    <p:extLst>
      <p:ext uri="{BB962C8B-B14F-4D97-AF65-F5344CB8AC3E}">
        <p14:creationId xmlns:p14="http://schemas.microsoft.com/office/powerpoint/2010/main" val="24784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a:t>
            </a:r>
            <a:endParaRPr lang="en-IN" dirty="0"/>
          </a:p>
        </p:txBody>
      </p:sp>
      <p:sp>
        <p:nvSpPr>
          <p:cNvPr id="3" name="Content Placeholder 2"/>
          <p:cNvSpPr>
            <a:spLocks noGrp="1"/>
          </p:cNvSpPr>
          <p:nvPr>
            <p:ph idx="1"/>
          </p:nvPr>
        </p:nvSpPr>
        <p:spPr>
          <a:xfrm>
            <a:off x="1130270" y="1645920"/>
            <a:ext cx="9603275" cy="3820425"/>
          </a:xfrm>
        </p:spPr>
        <p:txBody>
          <a:bodyPr/>
          <a:lstStyle/>
          <a:p>
            <a:r>
              <a:rPr lang="en-US" dirty="0"/>
              <a:t>A network is a set of devices (nodes) connected by communication links.</a:t>
            </a:r>
          </a:p>
          <a:p>
            <a:endParaRPr lang="en-US" dirty="0"/>
          </a:p>
          <a:p>
            <a:r>
              <a:rPr lang="en-US" dirty="0"/>
              <a:t>A node can be a computer, printer, or any other device capable of sending and/or receiving data generated by other nodes on the network.</a:t>
            </a:r>
            <a:endParaRPr lang="en-IN" dirty="0"/>
          </a:p>
        </p:txBody>
      </p:sp>
      <p:pic>
        <p:nvPicPr>
          <p:cNvPr id="5" name="Picture 2" descr="Introduction to Business Computer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2514" y="3408830"/>
            <a:ext cx="4315366" cy="275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5789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270" y="953324"/>
            <a:ext cx="9603275" cy="735627"/>
          </a:xfrm>
        </p:spPr>
        <p:txBody>
          <a:bodyPr/>
          <a:lstStyle/>
          <a:p>
            <a:r>
              <a:rPr lang="en-IN" dirty="0"/>
              <a:t>Peer-to-Peer File Distribution</a:t>
            </a:r>
          </a:p>
        </p:txBody>
      </p:sp>
      <p:sp>
        <p:nvSpPr>
          <p:cNvPr id="3" name="Content Placeholder 2"/>
          <p:cNvSpPr>
            <a:spLocks noGrp="1"/>
          </p:cNvSpPr>
          <p:nvPr>
            <p:ph idx="1"/>
          </p:nvPr>
        </p:nvSpPr>
        <p:spPr>
          <a:xfrm>
            <a:off x="1130270" y="1506071"/>
            <a:ext cx="9603275" cy="3960274"/>
          </a:xfrm>
        </p:spPr>
        <p:txBody>
          <a:bodyPr/>
          <a:lstStyle/>
          <a:p>
            <a:r>
              <a:rPr lang="en-US" dirty="0"/>
              <a:t>Pairs of intermittently connected hosts, called peers, communicate directly with each other. </a:t>
            </a:r>
          </a:p>
          <a:p>
            <a:r>
              <a:rPr lang="en-US" dirty="0"/>
              <a:t>The peers are not owned by a service provider, but are instead PCs, laptops, and smartphones controlled by users.</a:t>
            </a:r>
            <a:endParaRPr lang="en-IN" dirty="0"/>
          </a:p>
        </p:txBody>
      </p:sp>
      <p:pic>
        <p:nvPicPr>
          <p:cNvPr id="5" name="Picture 2" descr="Comparison of &quot;peer-to-peer&quot; vs &quot;client-server&quot; Network Mod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695" y="3400608"/>
            <a:ext cx="5236967" cy="261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75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30270" y="989704"/>
            <a:ext cx="9603275" cy="4476641"/>
          </a:xfrm>
        </p:spPr>
        <p:txBody>
          <a:bodyPr/>
          <a:lstStyle/>
          <a:p>
            <a:r>
              <a:rPr lang="en-US" dirty="0"/>
              <a:t>P2P application </a:t>
            </a:r>
            <a:r>
              <a:rPr lang="en-US" dirty="0">
                <a:sym typeface="Wingdings" panose="05000000000000000000" pitchFamily="2" charset="2"/>
              </a:rPr>
              <a:t> </a:t>
            </a:r>
            <a:r>
              <a:rPr lang="en-US" dirty="0"/>
              <a:t>distributing a large file from a single server to a large number of hosts (called peers).</a:t>
            </a:r>
          </a:p>
          <a:p>
            <a:r>
              <a:rPr lang="en-US" dirty="0"/>
              <a:t>The most popular P2P file distribution protocol is </a:t>
            </a:r>
            <a:r>
              <a:rPr lang="en-US" dirty="0" err="1"/>
              <a:t>BitTorrent</a:t>
            </a:r>
            <a:r>
              <a:rPr lang="en-US" dirty="0"/>
              <a:t>. Originally developed by Bram Cohen.</a:t>
            </a:r>
            <a:endParaRPr lang="en-IN" dirty="0"/>
          </a:p>
        </p:txBody>
      </p:sp>
    </p:spTree>
    <p:extLst>
      <p:ext uri="{BB962C8B-B14F-4D97-AF65-F5344CB8AC3E}">
        <p14:creationId xmlns:p14="http://schemas.microsoft.com/office/powerpoint/2010/main" val="1953364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81923" name="Rectangle 8"/>
          <p:cNvSpPr>
            <a:spLocks noGrp="1" noChangeArrowheads="1"/>
          </p:cNvSpPr>
          <p:nvPr>
            <p:ph type="sldNum" sz="quarter" idx="4294967295"/>
          </p:nvPr>
        </p:nvSpPr>
        <p:spPr>
          <a:xfrm>
            <a:off x="9848851" y="6462714"/>
            <a:ext cx="676275" cy="276225"/>
          </a:xfrm>
          <a:prstGeom prst="rect">
            <a:avLst/>
          </a:prstGeom>
          <a:noFill/>
        </p:spPr>
        <p:txBody>
          <a:bodyPr/>
          <a:lstStyle/>
          <a:p>
            <a:r>
              <a:rPr lang="en-US"/>
              <a:t>2-</a:t>
            </a:r>
            <a:fld id="{D54E8C61-CE64-4798-9EBB-AF183D3EED0D}" type="slidenum">
              <a:rPr lang="en-US" smtClean="0"/>
              <a:pPr/>
              <a:t>172</a:t>
            </a:fld>
            <a:endParaRPr lang="en-US"/>
          </a:p>
        </p:txBody>
      </p:sp>
      <p:sp>
        <p:nvSpPr>
          <p:cNvPr id="81924" name="Rectangle 2"/>
          <p:cNvSpPr>
            <a:spLocks noGrp="1" noChangeArrowheads="1"/>
          </p:cNvSpPr>
          <p:nvPr>
            <p:ph type="title"/>
          </p:nvPr>
        </p:nvSpPr>
        <p:spPr>
          <a:xfrm>
            <a:off x="1328738" y="873457"/>
            <a:ext cx="8520113" cy="773112"/>
          </a:xfrm>
        </p:spPr>
        <p:txBody>
          <a:bodyPr/>
          <a:lstStyle/>
          <a:p>
            <a:r>
              <a:rPr lang="en-US" sz="3600" dirty="0">
                <a:ea typeface="ＭＳ Ｐゴシック" pitchFamily="34" charset="-128"/>
              </a:rPr>
              <a:t>File distribution: client-server vs P2P</a:t>
            </a:r>
          </a:p>
        </p:txBody>
      </p:sp>
      <p:sp>
        <p:nvSpPr>
          <p:cNvPr id="81925" name="Rectangle 3"/>
          <p:cNvSpPr>
            <a:spLocks noGrp="1" noChangeArrowheads="1"/>
          </p:cNvSpPr>
          <p:nvPr>
            <p:ph type="body" idx="1"/>
          </p:nvPr>
        </p:nvSpPr>
        <p:spPr>
          <a:xfrm>
            <a:off x="1822451" y="1604373"/>
            <a:ext cx="8258175" cy="882650"/>
          </a:xfrm>
        </p:spPr>
        <p:txBody>
          <a:bodyPr>
            <a:normAutofit fontScale="85000" lnSpcReduction="10000"/>
          </a:bodyPr>
          <a:lstStyle/>
          <a:p>
            <a:pPr>
              <a:buFont typeface="Wingdings" pitchFamily="2" charset="2"/>
              <a:buNone/>
            </a:pPr>
            <a:r>
              <a:rPr lang="en-US" i="1" u="sng" dirty="0">
                <a:solidFill>
                  <a:srgbClr val="CC0000"/>
                </a:solidFill>
                <a:ea typeface="ＭＳ Ｐゴシック" pitchFamily="34" charset="-128"/>
              </a:rPr>
              <a:t>Question</a:t>
            </a:r>
            <a:r>
              <a:rPr lang="en-US" i="1" dirty="0">
                <a:solidFill>
                  <a:srgbClr val="CC0000"/>
                </a:solidFill>
                <a:ea typeface="ＭＳ Ｐゴシック" pitchFamily="34" charset="-128"/>
              </a:rPr>
              <a:t>:</a:t>
            </a:r>
            <a:r>
              <a:rPr lang="en-US" dirty="0">
                <a:ea typeface="ＭＳ Ｐゴシック" pitchFamily="34" charset="-128"/>
              </a:rPr>
              <a:t> how much time to distribute file (size </a:t>
            </a:r>
            <a:r>
              <a:rPr lang="en-US" i="1" dirty="0">
                <a:ea typeface="ＭＳ Ｐゴシック" pitchFamily="34" charset="-128"/>
              </a:rPr>
              <a:t>F</a:t>
            </a:r>
            <a:r>
              <a:rPr lang="en-US" dirty="0">
                <a:ea typeface="ＭＳ Ｐゴシック" pitchFamily="34" charset="-128"/>
              </a:rPr>
              <a:t>) from one server to </a:t>
            </a:r>
            <a:r>
              <a:rPr lang="en-US" i="1" dirty="0">
                <a:ea typeface="ＭＳ Ｐゴシック" pitchFamily="34" charset="-128"/>
              </a:rPr>
              <a:t>N  peers</a:t>
            </a:r>
            <a:r>
              <a:rPr lang="en-US" dirty="0">
                <a:ea typeface="ＭＳ Ｐゴシック" pitchFamily="34" charset="-128"/>
              </a:rPr>
              <a:t>?</a:t>
            </a:r>
          </a:p>
          <a:p>
            <a:pPr lvl="1"/>
            <a:r>
              <a:rPr lang="en-US" dirty="0">
                <a:ea typeface="ＭＳ Ｐゴシック" pitchFamily="34" charset="-128"/>
              </a:rPr>
              <a:t>peer upload/download capacity is limited resource</a:t>
            </a:r>
          </a:p>
        </p:txBody>
      </p:sp>
      <p:sp>
        <p:nvSpPr>
          <p:cNvPr id="81926" name="Freeform 4"/>
          <p:cNvSpPr>
            <a:spLocks/>
          </p:cNvSpPr>
          <p:nvPr/>
        </p:nvSpPr>
        <p:spPr bwMode="auto">
          <a:xfrm>
            <a:off x="3808414" y="4087814"/>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w="9525">
            <a:noFill/>
            <a:round/>
            <a:headEnd/>
            <a:tailEnd/>
          </a:ln>
        </p:spPr>
        <p:txBody>
          <a:bodyPr wrap="none" anchor="ctr"/>
          <a:lstStyle/>
          <a:p>
            <a:endParaRPr lang="en-US"/>
          </a:p>
        </p:txBody>
      </p:sp>
      <p:sp>
        <p:nvSpPr>
          <p:cNvPr id="81927" name="Line 14"/>
          <p:cNvSpPr>
            <a:spLocks noChangeShapeType="1"/>
          </p:cNvSpPr>
          <p:nvPr/>
        </p:nvSpPr>
        <p:spPr bwMode="auto">
          <a:xfrm>
            <a:off x="3343276" y="4051300"/>
            <a:ext cx="803275" cy="311150"/>
          </a:xfrm>
          <a:prstGeom prst="line">
            <a:avLst/>
          </a:prstGeom>
          <a:noFill/>
          <a:ln w="9525">
            <a:solidFill>
              <a:schemeClr val="tx1"/>
            </a:solidFill>
            <a:round/>
            <a:headEnd/>
            <a:tailEnd type="triangle" w="med" len="med"/>
          </a:ln>
        </p:spPr>
        <p:txBody>
          <a:bodyPr/>
          <a:lstStyle/>
          <a:p>
            <a:endParaRPr lang="en-US"/>
          </a:p>
        </p:txBody>
      </p:sp>
      <p:sp>
        <p:nvSpPr>
          <p:cNvPr id="81928" name="Text Box 15"/>
          <p:cNvSpPr txBox="1">
            <a:spLocks noChangeArrowheads="1"/>
          </p:cNvSpPr>
          <p:nvPr/>
        </p:nvSpPr>
        <p:spPr bwMode="auto">
          <a:xfrm>
            <a:off x="3627438" y="3849688"/>
            <a:ext cx="387350" cy="366712"/>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i="1"/>
              <a:t>u</a:t>
            </a:r>
            <a:r>
              <a:rPr lang="en-US" i="1" baseline="-25000"/>
              <a:t>s</a:t>
            </a:r>
          </a:p>
        </p:txBody>
      </p:sp>
      <p:sp>
        <p:nvSpPr>
          <p:cNvPr id="81929" name="Line 39"/>
          <p:cNvSpPr>
            <a:spLocks noChangeShapeType="1"/>
          </p:cNvSpPr>
          <p:nvPr/>
        </p:nvSpPr>
        <p:spPr bwMode="auto">
          <a:xfrm>
            <a:off x="2900363" y="4962525"/>
            <a:ext cx="1016000" cy="0"/>
          </a:xfrm>
          <a:prstGeom prst="line">
            <a:avLst/>
          </a:prstGeom>
          <a:noFill/>
          <a:ln w="9525">
            <a:solidFill>
              <a:schemeClr val="tx1"/>
            </a:solidFill>
            <a:round/>
            <a:headEnd/>
            <a:tailEnd type="triangle" w="med" len="med"/>
          </a:ln>
        </p:spPr>
        <p:txBody>
          <a:bodyPr/>
          <a:lstStyle/>
          <a:p>
            <a:endParaRPr lang="en-US"/>
          </a:p>
        </p:txBody>
      </p:sp>
      <p:sp>
        <p:nvSpPr>
          <p:cNvPr id="81930" name="Line 40"/>
          <p:cNvSpPr>
            <a:spLocks noChangeShapeType="1"/>
          </p:cNvSpPr>
          <p:nvPr/>
        </p:nvSpPr>
        <p:spPr bwMode="auto">
          <a:xfrm flipH="1">
            <a:off x="2955925" y="5110163"/>
            <a:ext cx="1003300" cy="0"/>
          </a:xfrm>
          <a:prstGeom prst="line">
            <a:avLst/>
          </a:prstGeom>
          <a:noFill/>
          <a:ln w="9525">
            <a:solidFill>
              <a:schemeClr val="tx1"/>
            </a:solidFill>
            <a:round/>
            <a:headEnd/>
            <a:tailEnd type="triangle" w="med" len="med"/>
          </a:ln>
        </p:spPr>
        <p:txBody>
          <a:bodyPr/>
          <a:lstStyle/>
          <a:p>
            <a:endParaRPr lang="en-US"/>
          </a:p>
        </p:txBody>
      </p:sp>
      <p:sp>
        <p:nvSpPr>
          <p:cNvPr id="81931" name="Text Box 41"/>
          <p:cNvSpPr txBox="1">
            <a:spLocks noChangeArrowheads="1"/>
          </p:cNvSpPr>
          <p:nvPr/>
        </p:nvSpPr>
        <p:spPr bwMode="auto">
          <a:xfrm>
            <a:off x="3189288" y="4573588"/>
            <a:ext cx="609600" cy="366712"/>
          </a:xfrm>
          <a:prstGeom prst="rect">
            <a:avLst/>
          </a:prstGeom>
          <a:noFill/>
          <a:ln w="9525">
            <a:noFill/>
            <a:miter lim="800000"/>
            <a:headEnd/>
            <a:tailEnd/>
          </a:ln>
        </p:spPr>
        <p:txBody>
          <a:bodyPr>
            <a:spAutoFit/>
          </a:bodyPr>
          <a:lstStyle/>
          <a:p>
            <a:pPr eaLnBrk="1" hangingPunct="1">
              <a:spcBef>
                <a:spcPct val="0"/>
              </a:spcBef>
              <a:buClrTx/>
              <a:buSzTx/>
              <a:buFontTx/>
              <a:buNone/>
            </a:pPr>
            <a:r>
              <a:rPr lang="en-US" i="1"/>
              <a:t>u</a:t>
            </a:r>
            <a:r>
              <a:rPr lang="en-US" i="1" baseline="-25000"/>
              <a:t>N</a:t>
            </a:r>
          </a:p>
        </p:txBody>
      </p:sp>
      <p:sp>
        <p:nvSpPr>
          <p:cNvPr id="81932" name="Text Box 42"/>
          <p:cNvSpPr txBox="1">
            <a:spLocks noChangeArrowheads="1"/>
          </p:cNvSpPr>
          <p:nvPr/>
        </p:nvSpPr>
        <p:spPr bwMode="auto">
          <a:xfrm>
            <a:off x="3170238" y="5087938"/>
            <a:ext cx="609600" cy="366712"/>
          </a:xfrm>
          <a:prstGeom prst="rect">
            <a:avLst/>
          </a:prstGeom>
          <a:noFill/>
          <a:ln w="9525">
            <a:noFill/>
            <a:miter lim="800000"/>
            <a:headEnd/>
            <a:tailEnd/>
          </a:ln>
        </p:spPr>
        <p:txBody>
          <a:bodyPr>
            <a:spAutoFit/>
          </a:bodyPr>
          <a:lstStyle/>
          <a:p>
            <a:pPr eaLnBrk="1" hangingPunct="1">
              <a:spcBef>
                <a:spcPct val="0"/>
              </a:spcBef>
              <a:buClrTx/>
              <a:buSzTx/>
              <a:buFontTx/>
              <a:buNone/>
            </a:pPr>
            <a:r>
              <a:rPr lang="en-US" i="1"/>
              <a:t>d</a:t>
            </a:r>
            <a:r>
              <a:rPr lang="en-US" i="1" baseline="-25000"/>
              <a:t>N</a:t>
            </a:r>
          </a:p>
        </p:txBody>
      </p:sp>
      <p:sp>
        <p:nvSpPr>
          <p:cNvPr id="81933" name="Text Box 43"/>
          <p:cNvSpPr txBox="1">
            <a:spLocks noChangeArrowheads="1"/>
          </p:cNvSpPr>
          <p:nvPr/>
        </p:nvSpPr>
        <p:spPr bwMode="auto">
          <a:xfrm>
            <a:off x="2670176" y="4071938"/>
            <a:ext cx="1173163" cy="366712"/>
          </a:xfrm>
          <a:prstGeom prst="rect">
            <a:avLst/>
          </a:prstGeom>
          <a:noFill/>
          <a:ln w="9525">
            <a:noFill/>
            <a:miter lim="800000"/>
            <a:headEnd/>
            <a:tailEnd/>
          </a:ln>
        </p:spPr>
        <p:txBody>
          <a:bodyPr>
            <a:spAutoFit/>
          </a:bodyPr>
          <a:lstStyle/>
          <a:p>
            <a:pPr algn="ctr" eaLnBrk="1" hangingPunct="1">
              <a:spcBef>
                <a:spcPct val="0"/>
              </a:spcBef>
              <a:buClrTx/>
              <a:buSzTx/>
              <a:buFontTx/>
              <a:buNone/>
            </a:pPr>
            <a:r>
              <a:rPr lang="en-US"/>
              <a:t>server</a:t>
            </a:r>
            <a:endParaRPr lang="en-US" baseline="-25000"/>
          </a:p>
        </p:txBody>
      </p:sp>
      <p:sp>
        <p:nvSpPr>
          <p:cNvPr id="81934" name="Text Box 44"/>
          <p:cNvSpPr txBox="1">
            <a:spLocks noChangeArrowheads="1"/>
          </p:cNvSpPr>
          <p:nvPr/>
        </p:nvSpPr>
        <p:spPr bwMode="auto">
          <a:xfrm>
            <a:off x="4180062" y="4598989"/>
            <a:ext cx="2885726" cy="646331"/>
          </a:xfrm>
          <a:prstGeom prst="rect">
            <a:avLst/>
          </a:prstGeom>
          <a:noFill/>
          <a:ln w="9525">
            <a:noFill/>
            <a:miter lim="800000"/>
            <a:headEnd/>
            <a:tailEnd/>
          </a:ln>
        </p:spPr>
        <p:txBody>
          <a:bodyPr wrap="none">
            <a:spAutoFit/>
          </a:bodyPr>
          <a:lstStyle/>
          <a:p>
            <a:pPr algn="ctr" eaLnBrk="1" hangingPunct="1">
              <a:spcBef>
                <a:spcPct val="0"/>
              </a:spcBef>
              <a:buClrTx/>
              <a:buSzTx/>
              <a:buFontTx/>
              <a:buNone/>
            </a:pPr>
            <a:r>
              <a:rPr lang="en-US" dirty="0">
                <a:solidFill>
                  <a:schemeClr val="bg1"/>
                </a:solidFill>
              </a:rPr>
              <a:t>network (with abundant</a:t>
            </a:r>
          </a:p>
          <a:p>
            <a:pPr algn="ctr" eaLnBrk="1" hangingPunct="1">
              <a:spcBef>
                <a:spcPct val="0"/>
              </a:spcBef>
              <a:buClrTx/>
              <a:buSzTx/>
              <a:buFontTx/>
              <a:buNone/>
            </a:pPr>
            <a:r>
              <a:rPr lang="en-US" dirty="0">
                <a:solidFill>
                  <a:schemeClr val="bg1"/>
                </a:solidFill>
              </a:rPr>
              <a:t> bandwidth)</a:t>
            </a:r>
          </a:p>
        </p:txBody>
      </p:sp>
      <p:sp>
        <p:nvSpPr>
          <p:cNvPr id="81935" name="Text Box 47"/>
          <p:cNvSpPr txBox="1">
            <a:spLocks noChangeArrowheads="1"/>
          </p:cNvSpPr>
          <p:nvPr/>
        </p:nvSpPr>
        <p:spPr bwMode="auto">
          <a:xfrm>
            <a:off x="1778000" y="3824288"/>
            <a:ext cx="1397000" cy="336550"/>
          </a:xfrm>
          <a:prstGeom prst="rect">
            <a:avLst/>
          </a:prstGeom>
          <a:noFill/>
          <a:ln w="9525">
            <a:noFill/>
            <a:miter lim="800000"/>
            <a:headEnd/>
            <a:tailEnd/>
          </a:ln>
        </p:spPr>
        <p:txBody>
          <a:bodyPr>
            <a:spAutoFit/>
          </a:bodyPr>
          <a:lstStyle/>
          <a:p>
            <a:pPr algn="ctr" eaLnBrk="1" hangingPunct="1">
              <a:spcBef>
                <a:spcPct val="0"/>
              </a:spcBef>
              <a:buClrTx/>
              <a:buSzTx/>
              <a:buFontTx/>
              <a:buNone/>
            </a:pPr>
            <a:r>
              <a:rPr lang="en-US" sz="1600" i="1"/>
              <a:t>file, size F</a:t>
            </a:r>
            <a:endParaRPr lang="en-US" sz="1600" i="1" baseline="-25000"/>
          </a:p>
        </p:txBody>
      </p:sp>
      <p:sp>
        <p:nvSpPr>
          <p:cNvPr id="81936" name="Text Box 49"/>
          <p:cNvSpPr txBox="1">
            <a:spLocks noChangeArrowheads="1"/>
          </p:cNvSpPr>
          <p:nvPr/>
        </p:nvSpPr>
        <p:spPr bwMode="auto">
          <a:xfrm>
            <a:off x="3111855" y="2478246"/>
            <a:ext cx="2014538" cy="798680"/>
          </a:xfrm>
          <a:prstGeom prst="rect">
            <a:avLst/>
          </a:prstGeom>
          <a:noFill/>
          <a:ln w="9525">
            <a:noFill/>
            <a:miter lim="800000"/>
            <a:headEnd/>
            <a:tailEnd/>
          </a:ln>
        </p:spPr>
        <p:txBody>
          <a:bodyPr>
            <a:spAutoFit/>
          </a:bodyPr>
          <a:lstStyle/>
          <a:p>
            <a:pPr eaLnBrk="1" hangingPunct="1">
              <a:lnSpc>
                <a:spcPct val="85000"/>
              </a:lnSpc>
              <a:spcBef>
                <a:spcPct val="0"/>
              </a:spcBef>
              <a:buClrTx/>
              <a:buSzTx/>
              <a:buFontTx/>
              <a:buNone/>
            </a:pPr>
            <a:r>
              <a:rPr lang="en-US" b="1" i="1" dirty="0">
                <a:solidFill>
                  <a:srgbClr val="CC0000"/>
                </a:solidFill>
              </a:rPr>
              <a:t>u</a:t>
            </a:r>
            <a:r>
              <a:rPr lang="en-US" b="1" i="1" baseline="-25000" dirty="0">
                <a:solidFill>
                  <a:srgbClr val="CC0000"/>
                </a:solidFill>
              </a:rPr>
              <a:t>s</a:t>
            </a:r>
            <a:r>
              <a:rPr lang="en-US" b="1" i="1" dirty="0">
                <a:solidFill>
                  <a:srgbClr val="CC0000"/>
                </a:solidFill>
              </a:rPr>
              <a:t>:</a:t>
            </a:r>
            <a:r>
              <a:rPr lang="en-US" dirty="0"/>
              <a:t> server upload capacity</a:t>
            </a:r>
          </a:p>
        </p:txBody>
      </p:sp>
      <p:sp>
        <p:nvSpPr>
          <p:cNvPr id="81937" name="Text Box 50"/>
          <p:cNvSpPr txBox="1">
            <a:spLocks noChangeArrowheads="1"/>
          </p:cNvSpPr>
          <p:nvPr/>
        </p:nvSpPr>
        <p:spPr bwMode="auto">
          <a:xfrm>
            <a:off x="7800975" y="5491163"/>
            <a:ext cx="2590800" cy="558800"/>
          </a:xfrm>
          <a:prstGeom prst="rect">
            <a:avLst/>
          </a:prstGeom>
          <a:noFill/>
          <a:ln w="9525">
            <a:noFill/>
            <a:miter lim="800000"/>
            <a:headEnd/>
            <a:tailEnd/>
          </a:ln>
        </p:spPr>
        <p:txBody>
          <a:bodyPr>
            <a:spAutoFit/>
          </a:bodyPr>
          <a:lstStyle/>
          <a:p>
            <a:pPr eaLnBrk="1" hangingPunct="1">
              <a:lnSpc>
                <a:spcPct val="85000"/>
              </a:lnSpc>
              <a:spcBef>
                <a:spcPct val="0"/>
              </a:spcBef>
              <a:buClrTx/>
              <a:buSzTx/>
              <a:buFontTx/>
              <a:buNone/>
            </a:pPr>
            <a:r>
              <a:rPr lang="en-US" b="1" i="1">
                <a:solidFill>
                  <a:srgbClr val="CC0000"/>
                </a:solidFill>
              </a:rPr>
              <a:t>u</a:t>
            </a:r>
            <a:r>
              <a:rPr lang="en-US" b="1" i="1" baseline="-25000">
                <a:solidFill>
                  <a:srgbClr val="CC0000"/>
                </a:solidFill>
              </a:rPr>
              <a:t>i</a:t>
            </a:r>
            <a:r>
              <a:rPr lang="en-US" b="1" i="1">
                <a:solidFill>
                  <a:srgbClr val="CC0000"/>
                </a:solidFill>
              </a:rPr>
              <a:t>:</a:t>
            </a:r>
            <a:r>
              <a:rPr lang="en-US"/>
              <a:t> peer i upload capacity</a:t>
            </a:r>
          </a:p>
        </p:txBody>
      </p:sp>
      <p:sp>
        <p:nvSpPr>
          <p:cNvPr id="81938" name="Text Box 51"/>
          <p:cNvSpPr txBox="1">
            <a:spLocks noChangeArrowheads="1"/>
          </p:cNvSpPr>
          <p:nvPr/>
        </p:nvSpPr>
        <p:spPr bwMode="auto">
          <a:xfrm>
            <a:off x="8105775" y="3340652"/>
            <a:ext cx="2122487" cy="798680"/>
          </a:xfrm>
          <a:prstGeom prst="rect">
            <a:avLst/>
          </a:prstGeom>
          <a:noFill/>
          <a:ln w="9525">
            <a:noFill/>
            <a:miter lim="800000"/>
            <a:headEnd/>
            <a:tailEnd/>
          </a:ln>
        </p:spPr>
        <p:txBody>
          <a:bodyPr>
            <a:spAutoFit/>
          </a:bodyPr>
          <a:lstStyle/>
          <a:p>
            <a:pPr eaLnBrk="1" hangingPunct="1">
              <a:lnSpc>
                <a:spcPct val="85000"/>
              </a:lnSpc>
              <a:spcBef>
                <a:spcPct val="0"/>
              </a:spcBef>
              <a:buClrTx/>
              <a:buSzTx/>
              <a:buFontTx/>
              <a:buNone/>
            </a:pPr>
            <a:r>
              <a:rPr lang="en-US" b="1" i="1" dirty="0">
                <a:solidFill>
                  <a:srgbClr val="CC0000"/>
                </a:solidFill>
              </a:rPr>
              <a:t>d</a:t>
            </a:r>
            <a:r>
              <a:rPr lang="en-US" b="1" i="1" baseline="-25000" dirty="0">
                <a:solidFill>
                  <a:srgbClr val="CC0000"/>
                </a:solidFill>
              </a:rPr>
              <a:t>i</a:t>
            </a:r>
            <a:r>
              <a:rPr lang="en-US" b="1" i="1" dirty="0">
                <a:solidFill>
                  <a:srgbClr val="CC0000"/>
                </a:solidFill>
              </a:rPr>
              <a:t>:</a:t>
            </a:r>
            <a:r>
              <a:rPr lang="en-US" dirty="0"/>
              <a:t> peer </a:t>
            </a:r>
            <a:r>
              <a:rPr lang="en-US" dirty="0" err="1"/>
              <a:t>i</a:t>
            </a:r>
            <a:r>
              <a:rPr lang="en-US" dirty="0"/>
              <a:t> download capacity</a:t>
            </a:r>
          </a:p>
        </p:txBody>
      </p:sp>
      <p:sp>
        <p:nvSpPr>
          <p:cNvPr id="81940" name="AutoShape 327"/>
          <p:cNvSpPr>
            <a:spLocks noChangeArrowheads="1"/>
          </p:cNvSpPr>
          <p:nvPr/>
        </p:nvSpPr>
        <p:spPr bwMode="auto">
          <a:xfrm>
            <a:off x="2287589" y="3270251"/>
            <a:ext cx="592137" cy="581025"/>
          </a:xfrm>
          <a:prstGeom prst="can">
            <a:avLst>
              <a:gd name="adj" fmla="val 2021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pPr>
              <a:spcBef>
                <a:spcPct val="0"/>
              </a:spcBef>
              <a:buClrTx/>
              <a:buSzTx/>
              <a:buFontTx/>
              <a:buNone/>
            </a:pPr>
            <a:endParaRPr lang="en-US" sz="2400">
              <a:latin typeface="Times New Roman" pitchFamily="18" charset="0"/>
              <a:cs typeface="Arial" charset="0"/>
            </a:endParaRPr>
          </a:p>
        </p:txBody>
      </p:sp>
      <p:grpSp>
        <p:nvGrpSpPr>
          <p:cNvPr id="2" name="Group 76"/>
          <p:cNvGrpSpPr>
            <a:grpSpLocks/>
          </p:cNvGrpSpPr>
          <p:nvPr/>
        </p:nvGrpSpPr>
        <p:grpSpPr bwMode="auto">
          <a:xfrm>
            <a:off x="5022851" y="3548064"/>
            <a:ext cx="2138363" cy="903287"/>
            <a:chOff x="2204" y="2030"/>
            <a:chExt cx="1347" cy="774"/>
          </a:xfrm>
        </p:grpSpPr>
        <p:sp>
          <p:nvSpPr>
            <p:cNvPr id="81994" name="Text Box 19"/>
            <p:cNvSpPr txBox="1">
              <a:spLocks noChangeArrowheads="1"/>
            </p:cNvSpPr>
            <p:nvPr/>
          </p:nvSpPr>
          <p:spPr bwMode="auto">
            <a:xfrm>
              <a:off x="2856" y="2271"/>
              <a:ext cx="384" cy="314"/>
            </a:xfrm>
            <a:prstGeom prst="rect">
              <a:avLst/>
            </a:prstGeom>
            <a:noFill/>
            <a:ln w="9525">
              <a:noFill/>
              <a:miter lim="800000"/>
              <a:headEnd/>
              <a:tailEnd/>
            </a:ln>
          </p:spPr>
          <p:txBody>
            <a:bodyPr>
              <a:spAutoFit/>
            </a:bodyPr>
            <a:lstStyle/>
            <a:p>
              <a:pPr eaLnBrk="1" hangingPunct="1">
                <a:spcBef>
                  <a:spcPct val="0"/>
                </a:spcBef>
                <a:buClrTx/>
                <a:buSzTx/>
                <a:buFontTx/>
                <a:buNone/>
              </a:pPr>
              <a:r>
                <a:rPr lang="en-US" i="1"/>
                <a:t>u</a:t>
              </a:r>
              <a:r>
                <a:rPr lang="en-US" i="1" baseline="-25000"/>
                <a:t>2</a:t>
              </a:r>
            </a:p>
          </p:txBody>
        </p:sp>
        <p:sp>
          <p:nvSpPr>
            <p:cNvPr id="81995" name="Line 22"/>
            <p:cNvSpPr>
              <a:spLocks noChangeShapeType="1"/>
            </p:cNvSpPr>
            <p:nvPr/>
          </p:nvSpPr>
          <p:spPr bwMode="auto">
            <a:xfrm flipV="1">
              <a:off x="2997" y="2133"/>
              <a:ext cx="200" cy="657"/>
            </a:xfrm>
            <a:prstGeom prst="line">
              <a:avLst/>
            </a:prstGeom>
            <a:noFill/>
            <a:ln w="9525">
              <a:solidFill>
                <a:schemeClr val="tx1"/>
              </a:solidFill>
              <a:round/>
              <a:headEnd type="triangle" w="med" len="med"/>
              <a:tailEnd/>
            </a:ln>
          </p:spPr>
          <p:txBody>
            <a:bodyPr/>
            <a:lstStyle/>
            <a:p>
              <a:endParaRPr lang="en-US"/>
            </a:p>
          </p:txBody>
        </p:sp>
        <p:sp>
          <p:nvSpPr>
            <p:cNvPr id="81996" name="Line 23"/>
            <p:cNvSpPr>
              <a:spLocks noChangeShapeType="1"/>
            </p:cNvSpPr>
            <p:nvPr/>
          </p:nvSpPr>
          <p:spPr bwMode="auto">
            <a:xfrm flipH="1">
              <a:off x="3082" y="2141"/>
              <a:ext cx="208" cy="663"/>
            </a:xfrm>
            <a:prstGeom prst="line">
              <a:avLst/>
            </a:prstGeom>
            <a:noFill/>
            <a:ln w="9525">
              <a:solidFill>
                <a:schemeClr val="tx1"/>
              </a:solidFill>
              <a:round/>
              <a:headEnd type="triangle" w="med" len="med"/>
              <a:tailEnd/>
            </a:ln>
          </p:spPr>
          <p:txBody>
            <a:bodyPr/>
            <a:lstStyle/>
            <a:p>
              <a:endParaRPr lang="en-US"/>
            </a:p>
          </p:txBody>
        </p:sp>
        <p:sp>
          <p:nvSpPr>
            <p:cNvPr id="81997" name="Text Box 24"/>
            <p:cNvSpPr txBox="1">
              <a:spLocks noChangeArrowheads="1"/>
            </p:cNvSpPr>
            <p:nvPr/>
          </p:nvSpPr>
          <p:spPr bwMode="auto">
            <a:xfrm>
              <a:off x="3167" y="2332"/>
              <a:ext cx="384" cy="314"/>
            </a:xfrm>
            <a:prstGeom prst="rect">
              <a:avLst/>
            </a:prstGeom>
            <a:noFill/>
            <a:ln w="9525">
              <a:noFill/>
              <a:miter lim="800000"/>
              <a:headEnd/>
              <a:tailEnd/>
            </a:ln>
          </p:spPr>
          <p:txBody>
            <a:bodyPr>
              <a:spAutoFit/>
            </a:bodyPr>
            <a:lstStyle/>
            <a:p>
              <a:pPr eaLnBrk="1" hangingPunct="1">
                <a:spcBef>
                  <a:spcPct val="0"/>
                </a:spcBef>
                <a:buClrTx/>
                <a:buSzTx/>
                <a:buFontTx/>
                <a:buNone/>
              </a:pPr>
              <a:r>
                <a:rPr lang="en-US" i="1"/>
                <a:t>d</a:t>
              </a:r>
              <a:r>
                <a:rPr lang="en-US" i="1" baseline="-25000"/>
                <a:t>2</a:t>
              </a:r>
            </a:p>
          </p:txBody>
        </p:sp>
        <p:sp>
          <p:nvSpPr>
            <p:cNvPr id="81998" name="Text Box 19"/>
            <p:cNvSpPr txBox="1">
              <a:spLocks noChangeArrowheads="1"/>
            </p:cNvSpPr>
            <p:nvPr/>
          </p:nvSpPr>
          <p:spPr bwMode="auto">
            <a:xfrm>
              <a:off x="2204" y="2167"/>
              <a:ext cx="384" cy="315"/>
            </a:xfrm>
            <a:prstGeom prst="rect">
              <a:avLst/>
            </a:prstGeom>
            <a:noFill/>
            <a:ln w="9525">
              <a:noFill/>
              <a:miter lim="800000"/>
              <a:headEnd/>
              <a:tailEnd/>
            </a:ln>
          </p:spPr>
          <p:txBody>
            <a:bodyPr>
              <a:spAutoFit/>
            </a:bodyPr>
            <a:lstStyle/>
            <a:p>
              <a:pPr eaLnBrk="1" hangingPunct="1">
                <a:spcBef>
                  <a:spcPct val="0"/>
                </a:spcBef>
                <a:buClrTx/>
                <a:buSzTx/>
                <a:buFontTx/>
                <a:buNone/>
              </a:pPr>
              <a:r>
                <a:rPr lang="en-US" i="1"/>
                <a:t>u</a:t>
              </a:r>
              <a:r>
                <a:rPr lang="en-US" i="1" baseline="-25000"/>
                <a:t>1</a:t>
              </a:r>
            </a:p>
          </p:txBody>
        </p:sp>
        <p:sp>
          <p:nvSpPr>
            <p:cNvPr id="81999" name="Line 22"/>
            <p:cNvSpPr>
              <a:spLocks noChangeShapeType="1"/>
            </p:cNvSpPr>
            <p:nvPr/>
          </p:nvSpPr>
          <p:spPr bwMode="auto">
            <a:xfrm flipV="1">
              <a:off x="2345" y="2030"/>
              <a:ext cx="200" cy="657"/>
            </a:xfrm>
            <a:prstGeom prst="line">
              <a:avLst/>
            </a:prstGeom>
            <a:noFill/>
            <a:ln w="9525">
              <a:solidFill>
                <a:schemeClr val="tx1"/>
              </a:solidFill>
              <a:round/>
              <a:headEnd type="triangle" w="med" len="med"/>
              <a:tailEnd/>
            </a:ln>
          </p:spPr>
          <p:txBody>
            <a:bodyPr/>
            <a:lstStyle/>
            <a:p>
              <a:endParaRPr lang="en-US"/>
            </a:p>
          </p:txBody>
        </p:sp>
        <p:sp>
          <p:nvSpPr>
            <p:cNvPr id="82000" name="Line 23"/>
            <p:cNvSpPr>
              <a:spLocks noChangeShapeType="1"/>
            </p:cNvSpPr>
            <p:nvPr/>
          </p:nvSpPr>
          <p:spPr bwMode="auto">
            <a:xfrm flipH="1">
              <a:off x="2430" y="2038"/>
              <a:ext cx="208" cy="663"/>
            </a:xfrm>
            <a:prstGeom prst="line">
              <a:avLst/>
            </a:prstGeom>
            <a:noFill/>
            <a:ln w="9525">
              <a:solidFill>
                <a:schemeClr val="tx1"/>
              </a:solidFill>
              <a:round/>
              <a:headEnd type="triangle" w="med" len="med"/>
              <a:tailEnd/>
            </a:ln>
          </p:spPr>
          <p:txBody>
            <a:bodyPr/>
            <a:lstStyle/>
            <a:p>
              <a:endParaRPr lang="en-US"/>
            </a:p>
          </p:txBody>
        </p:sp>
        <p:sp>
          <p:nvSpPr>
            <p:cNvPr id="82001" name="Text Box 24"/>
            <p:cNvSpPr txBox="1">
              <a:spLocks noChangeArrowheads="1"/>
            </p:cNvSpPr>
            <p:nvPr/>
          </p:nvSpPr>
          <p:spPr bwMode="auto">
            <a:xfrm>
              <a:off x="2515" y="2229"/>
              <a:ext cx="384" cy="314"/>
            </a:xfrm>
            <a:prstGeom prst="rect">
              <a:avLst/>
            </a:prstGeom>
            <a:noFill/>
            <a:ln w="9525">
              <a:noFill/>
              <a:miter lim="800000"/>
              <a:headEnd/>
              <a:tailEnd/>
            </a:ln>
          </p:spPr>
          <p:txBody>
            <a:bodyPr>
              <a:spAutoFit/>
            </a:bodyPr>
            <a:lstStyle/>
            <a:p>
              <a:pPr eaLnBrk="1" hangingPunct="1">
                <a:spcBef>
                  <a:spcPct val="0"/>
                </a:spcBef>
                <a:buClrTx/>
                <a:buSzTx/>
                <a:buFontTx/>
                <a:buNone/>
              </a:pPr>
              <a:r>
                <a:rPr lang="en-US" i="1"/>
                <a:t>d</a:t>
              </a:r>
              <a:r>
                <a:rPr lang="en-US" i="1" baseline="-25000"/>
                <a:t>1</a:t>
              </a:r>
            </a:p>
          </p:txBody>
        </p:sp>
      </p:grpSp>
      <p:sp>
        <p:nvSpPr>
          <p:cNvPr id="81942" name="Line 72"/>
          <p:cNvSpPr>
            <a:spLocks noChangeShapeType="1"/>
          </p:cNvSpPr>
          <p:nvPr/>
        </p:nvSpPr>
        <p:spPr bwMode="auto">
          <a:xfrm>
            <a:off x="7554914" y="4767263"/>
            <a:ext cx="1165225" cy="0"/>
          </a:xfrm>
          <a:prstGeom prst="line">
            <a:avLst/>
          </a:prstGeom>
          <a:noFill/>
          <a:ln w="19050">
            <a:solidFill>
              <a:schemeClr val="tx1"/>
            </a:solidFill>
            <a:round/>
            <a:headEnd/>
            <a:tailEnd type="triangle" w="med" len="med"/>
          </a:ln>
        </p:spPr>
        <p:txBody>
          <a:bodyPr/>
          <a:lstStyle/>
          <a:p>
            <a:endParaRPr lang="en-US"/>
          </a:p>
        </p:txBody>
      </p:sp>
      <p:sp>
        <p:nvSpPr>
          <p:cNvPr id="81943" name="Line 73"/>
          <p:cNvSpPr>
            <a:spLocks noChangeShapeType="1"/>
          </p:cNvSpPr>
          <p:nvPr/>
        </p:nvSpPr>
        <p:spPr bwMode="auto">
          <a:xfrm>
            <a:off x="7562851" y="4919663"/>
            <a:ext cx="1165225" cy="0"/>
          </a:xfrm>
          <a:prstGeom prst="line">
            <a:avLst/>
          </a:prstGeom>
          <a:noFill/>
          <a:ln w="19050">
            <a:solidFill>
              <a:schemeClr val="tx1"/>
            </a:solidFill>
            <a:round/>
            <a:headEnd type="triangle" w="med" len="med"/>
            <a:tailEnd/>
          </a:ln>
        </p:spPr>
        <p:txBody>
          <a:bodyPr/>
          <a:lstStyle/>
          <a:p>
            <a:endParaRPr lang="en-US"/>
          </a:p>
        </p:txBody>
      </p:sp>
      <p:sp>
        <p:nvSpPr>
          <p:cNvPr id="81944" name="Text Box 41"/>
          <p:cNvSpPr txBox="1">
            <a:spLocks noChangeArrowheads="1"/>
          </p:cNvSpPr>
          <p:nvPr/>
        </p:nvSpPr>
        <p:spPr bwMode="auto">
          <a:xfrm>
            <a:off x="7715250" y="4356101"/>
            <a:ext cx="609600" cy="366713"/>
          </a:xfrm>
          <a:prstGeom prst="rect">
            <a:avLst/>
          </a:prstGeom>
          <a:noFill/>
          <a:ln w="9525">
            <a:noFill/>
            <a:miter lim="800000"/>
            <a:headEnd/>
            <a:tailEnd/>
          </a:ln>
        </p:spPr>
        <p:txBody>
          <a:bodyPr>
            <a:spAutoFit/>
          </a:bodyPr>
          <a:lstStyle/>
          <a:p>
            <a:pPr eaLnBrk="1" hangingPunct="1">
              <a:spcBef>
                <a:spcPct val="0"/>
              </a:spcBef>
              <a:buClrTx/>
              <a:buSzTx/>
              <a:buFontTx/>
              <a:buNone/>
            </a:pPr>
            <a:r>
              <a:rPr lang="en-US" i="1"/>
              <a:t>d</a:t>
            </a:r>
            <a:r>
              <a:rPr lang="en-US" i="1" baseline="-25000"/>
              <a:t>i</a:t>
            </a:r>
          </a:p>
        </p:txBody>
      </p:sp>
      <p:sp>
        <p:nvSpPr>
          <p:cNvPr id="81945" name="Text Box 41"/>
          <p:cNvSpPr txBox="1">
            <a:spLocks noChangeArrowheads="1"/>
          </p:cNvSpPr>
          <p:nvPr/>
        </p:nvSpPr>
        <p:spPr bwMode="auto">
          <a:xfrm>
            <a:off x="7739063" y="4889501"/>
            <a:ext cx="609600" cy="366713"/>
          </a:xfrm>
          <a:prstGeom prst="rect">
            <a:avLst/>
          </a:prstGeom>
          <a:noFill/>
          <a:ln w="9525">
            <a:noFill/>
            <a:miter lim="800000"/>
            <a:headEnd/>
            <a:tailEnd/>
          </a:ln>
        </p:spPr>
        <p:txBody>
          <a:bodyPr>
            <a:spAutoFit/>
          </a:bodyPr>
          <a:lstStyle/>
          <a:p>
            <a:pPr eaLnBrk="1" hangingPunct="1">
              <a:spcBef>
                <a:spcPct val="0"/>
              </a:spcBef>
              <a:buClrTx/>
              <a:buSzTx/>
              <a:buFontTx/>
              <a:buNone/>
            </a:pPr>
            <a:r>
              <a:rPr lang="en-US" i="1"/>
              <a:t>u</a:t>
            </a:r>
            <a:r>
              <a:rPr lang="en-US" i="1" baseline="-25000"/>
              <a:t>i</a:t>
            </a:r>
          </a:p>
        </p:txBody>
      </p:sp>
      <p:sp>
        <p:nvSpPr>
          <p:cNvPr id="81946" name="Line 77"/>
          <p:cNvSpPr>
            <a:spLocks noChangeShapeType="1"/>
          </p:cNvSpPr>
          <p:nvPr/>
        </p:nvSpPr>
        <p:spPr bwMode="auto">
          <a:xfrm>
            <a:off x="3789363" y="3232151"/>
            <a:ext cx="0" cy="663575"/>
          </a:xfrm>
          <a:prstGeom prst="line">
            <a:avLst/>
          </a:prstGeom>
          <a:noFill/>
          <a:ln w="19050">
            <a:solidFill>
              <a:srgbClr val="CC0000"/>
            </a:solidFill>
            <a:round/>
            <a:headEnd/>
            <a:tailEnd/>
          </a:ln>
        </p:spPr>
        <p:txBody>
          <a:bodyPr/>
          <a:lstStyle/>
          <a:p>
            <a:endParaRPr lang="en-US"/>
          </a:p>
        </p:txBody>
      </p:sp>
      <p:sp>
        <p:nvSpPr>
          <p:cNvPr id="81947" name="Line 78"/>
          <p:cNvSpPr>
            <a:spLocks noChangeShapeType="1"/>
          </p:cNvSpPr>
          <p:nvPr/>
        </p:nvSpPr>
        <p:spPr bwMode="auto">
          <a:xfrm flipH="1">
            <a:off x="8002589" y="4146550"/>
            <a:ext cx="369887" cy="414338"/>
          </a:xfrm>
          <a:prstGeom prst="line">
            <a:avLst/>
          </a:prstGeom>
          <a:noFill/>
          <a:ln w="19050">
            <a:solidFill>
              <a:srgbClr val="CC0000"/>
            </a:solidFill>
            <a:round/>
            <a:headEnd/>
            <a:tailEnd/>
          </a:ln>
        </p:spPr>
        <p:txBody>
          <a:bodyPr/>
          <a:lstStyle/>
          <a:p>
            <a:endParaRPr lang="en-US"/>
          </a:p>
        </p:txBody>
      </p:sp>
      <p:sp>
        <p:nvSpPr>
          <p:cNvPr id="81948" name="Line 79"/>
          <p:cNvSpPr>
            <a:spLocks noChangeShapeType="1"/>
          </p:cNvSpPr>
          <p:nvPr/>
        </p:nvSpPr>
        <p:spPr bwMode="auto">
          <a:xfrm flipH="1" flipV="1">
            <a:off x="8032750" y="5092700"/>
            <a:ext cx="369888" cy="414338"/>
          </a:xfrm>
          <a:prstGeom prst="line">
            <a:avLst/>
          </a:prstGeom>
          <a:noFill/>
          <a:ln w="19050">
            <a:solidFill>
              <a:srgbClr val="CC0000"/>
            </a:solidFill>
            <a:round/>
            <a:headEnd/>
            <a:tailEnd/>
          </a:ln>
        </p:spPr>
        <p:txBody>
          <a:bodyPr/>
          <a:lstStyle/>
          <a:p>
            <a:endParaRPr lang="en-US"/>
          </a:p>
        </p:txBody>
      </p:sp>
      <p:grpSp>
        <p:nvGrpSpPr>
          <p:cNvPr id="3" name="Group 81"/>
          <p:cNvGrpSpPr>
            <a:grpSpLocks/>
          </p:cNvGrpSpPr>
          <p:nvPr/>
        </p:nvGrpSpPr>
        <p:grpSpPr bwMode="auto">
          <a:xfrm>
            <a:off x="3059114" y="3332164"/>
            <a:ext cx="465137" cy="803275"/>
            <a:chOff x="4140" y="429"/>
            <a:chExt cx="1425" cy="2396"/>
          </a:xfrm>
        </p:grpSpPr>
        <p:sp>
          <p:nvSpPr>
            <p:cNvPr id="81962" name="Freeform 82"/>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81963" name="Rectangle 83"/>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81964" name="Freeform 84"/>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81965" name="Freeform 85"/>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81966" name="Rectangle 86"/>
            <p:cNvSpPr>
              <a:spLocks noChangeArrowheads="1"/>
            </p:cNvSpPr>
            <p:nvPr/>
          </p:nvSpPr>
          <p:spPr bwMode="auto">
            <a:xfrm>
              <a:off x="4213" y="694"/>
              <a:ext cx="593"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 name="Group 87"/>
            <p:cNvGrpSpPr>
              <a:grpSpLocks/>
            </p:cNvGrpSpPr>
            <p:nvPr/>
          </p:nvGrpSpPr>
          <p:grpSpPr bwMode="auto">
            <a:xfrm>
              <a:off x="4749" y="668"/>
              <a:ext cx="581" cy="145"/>
              <a:chOff x="614" y="2568"/>
              <a:chExt cx="725" cy="139"/>
            </a:xfrm>
          </p:grpSpPr>
          <p:sp>
            <p:nvSpPr>
              <p:cNvPr id="81992" name="AutoShape 88"/>
              <p:cNvSpPr>
                <a:spLocks noChangeArrowheads="1"/>
              </p:cNvSpPr>
              <p:nvPr/>
            </p:nvSpPr>
            <p:spPr bwMode="auto">
              <a:xfrm>
                <a:off x="613" y="2566"/>
                <a:ext cx="728" cy="141"/>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1993" name="AutoShape 89"/>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1968" name="Rectangle 90"/>
            <p:cNvSpPr>
              <a:spLocks noChangeArrowheads="1"/>
            </p:cNvSpPr>
            <p:nvPr/>
          </p:nvSpPr>
          <p:spPr bwMode="auto">
            <a:xfrm>
              <a:off x="4223" y="1021"/>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 name="Group 91"/>
            <p:cNvGrpSpPr>
              <a:grpSpLocks/>
            </p:cNvGrpSpPr>
            <p:nvPr/>
          </p:nvGrpSpPr>
          <p:grpSpPr bwMode="auto">
            <a:xfrm>
              <a:off x="4747" y="994"/>
              <a:ext cx="581" cy="134"/>
              <a:chOff x="614" y="2568"/>
              <a:chExt cx="725" cy="139"/>
            </a:xfrm>
          </p:grpSpPr>
          <p:sp>
            <p:nvSpPr>
              <p:cNvPr id="81990" name="AutoShape 92"/>
              <p:cNvSpPr>
                <a:spLocks noChangeArrowheads="1"/>
              </p:cNvSpPr>
              <p:nvPr/>
            </p:nvSpPr>
            <p:spPr bwMode="auto">
              <a:xfrm>
                <a:off x="615" y="2566"/>
                <a:ext cx="722"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1991" name="AutoShape 93"/>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1970" name="Rectangle 94"/>
            <p:cNvSpPr>
              <a:spLocks noChangeArrowheads="1"/>
            </p:cNvSpPr>
            <p:nvPr/>
          </p:nvSpPr>
          <p:spPr bwMode="auto">
            <a:xfrm>
              <a:off x="4218" y="1357"/>
              <a:ext cx="593"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71" name="Rectangle 95"/>
            <p:cNvSpPr>
              <a:spLocks noChangeArrowheads="1"/>
            </p:cNvSpPr>
            <p:nvPr/>
          </p:nvSpPr>
          <p:spPr bwMode="auto">
            <a:xfrm>
              <a:off x="4228"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6" name="Group 96"/>
            <p:cNvGrpSpPr>
              <a:grpSpLocks/>
            </p:cNvGrpSpPr>
            <p:nvPr/>
          </p:nvGrpSpPr>
          <p:grpSpPr bwMode="auto">
            <a:xfrm>
              <a:off x="4735" y="1627"/>
              <a:ext cx="582" cy="151"/>
              <a:chOff x="614" y="2568"/>
              <a:chExt cx="725" cy="139"/>
            </a:xfrm>
          </p:grpSpPr>
          <p:sp>
            <p:nvSpPr>
              <p:cNvPr id="81988" name="AutoShape 97"/>
              <p:cNvSpPr>
                <a:spLocks noChangeArrowheads="1"/>
              </p:cNvSpPr>
              <p:nvPr/>
            </p:nvSpPr>
            <p:spPr bwMode="auto">
              <a:xfrm>
                <a:off x="612" y="2568"/>
                <a:ext cx="727" cy="139"/>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1989" name="AutoShape 98"/>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1973" name="Freeform 99"/>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7" name="Group 100"/>
            <p:cNvGrpSpPr>
              <a:grpSpLocks/>
            </p:cNvGrpSpPr>
            <p:nvPr/>
          </p:nvGrpSpPr>
          <p:grpSpPr bwMode="auto">
            <a:xfrm>
              <a:off x="4739" y="1327"/>
              <a:ext cx="582" cy="139"/>
              <a:chOff x="614" y="2568"/>
              <a:chExt cx="725" cy="139"/>
            </a:xfrm>
          </p:grpSpPr>
          <p:sp>
            <p:nvSpPr>
              <p:cNvPr id="81986" name="AutoShape 101"/>
              <p:cNvSpPr>
                <a:spLocks noChangeArrowheads="1"/>
              </p:cNvSpPr>
              <p:nvPr/>
            </p:nvSpPr>
            <p:spPr bwMode="auto">
              <a:xfrm>
                <a:off x="613" y="2570"/>
                <a:ext cx="727"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1987" name="AutoShape 102"/>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1975" name="Rectangle 103"/>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81976" name="Freeform 104"/>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81977" name="Freeform 105"/>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81978" name="Oval 106"/>
            <p:cNvSpPr>
              <a:spLocks noChangeArrowheads="1"/>
            </p:cNvSpPr>
            <p:nvPr/>
          </p:nvSpPr>
          <p:spPr bwMode="auto">
            <a:xfrm>
              <a:off x="5516" y="2612"/>
              <a:ext cx="49" cy="95"/>
            </a:xfrm>
            <a:prstGeom prst="ellipse">
              <a:avLst/>
            </a:prstGeom>
            <a:solidFill>
              <a:srgbClr val="333333"/>
            </a:solidFill>
            <a:ln w="9525">
              <a:noFill/>
              <a:round/>
              <a:headEnd/>
              <a:tailEnd/>
            </a:ln>
          </p:spPr>
          <p:txBody>
            <a:bodyPr wrap="none" anchor="ctr"/>
            <a:lstStyle/>
            <a:p>
              <a:endParaRPr lang="en-US"/>
            </a:p>
          </p:txBody>
        </p:sp>
        <p:sp>
          <p:nvSpPr>
            <p:cNvPr id="81979" name="Freeform 107"/>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81980" name="AutoShape 108"/>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81981" name="AutoShape 109"/>
            <p:cNvSpPr>
              <a:spLocks noChangeArrowheads="1"/>
            </p:cNvSpPr>
            <p:nvPr/>
          </p:nvSpPr>
          <p:spPr bwMode="auto">
            <a:xfrm>
              <a:off x="4208" y="2711"/>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81982" name="Oval 110"/>
            <p:cNvSpPr>
              <a:spLocks noChangeArrowheads="1"/>
            </p:cNvSpPr>
            <p:nvPr/>
          </p:nvSpPr>
          <p:spPr bwMode="auto">
            <a:xfrm>
              <a:off x="4310" y="2385"/>
              <a:ext cx="156" cy="142"/>
            </a:xfrm>
            <a:prstGeom prst="ellipse">
              <a:avLst/>
            </a:prstGeom>
            <a:solidFill>
              <a:srgbClr val="33CC33"/>
            </a:solidFill>
            <a:ln w="9525">
              <a:noFill/>
              <a:round/>
              <a:headEnd/>
              <a:tailEnd/>
            </a:ln>
          </p:spPr>
          <p:txBody>
            <a:bodyPr wrap="none" anchor="ctr"/>
            <a:lstStyle/>
            <a:p>
              <a:endParaRPr lang="en-US"/>
            </a:p>
          </p:txBody>
        </p:sp>
        <p:sp>
          <p:nvSpPr>
            <p:cNvPr id="81983" name="Oval 111"/>
            <p:cNvSpPr>
              <a:spLocks noChangeArrowheads="1"/>
            </p:cNvSpPr>
            <p:nvPr/>
          </p:nvSpPr>
          <p:spPr bwMode="auto">
            <a:xfrm>
              <a:off x="4485" y="2385"/>
              <a:ext cx="160" cy="142"/>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81984" name="Oval 112"/>
            <p:cNvSpPr>
              <a:spLocks noChangeArrowheads="1"/>
            </p:cNvSpPr>
            <p:nvPr/>
          </p:nvSpPr>
          <p:spPr bwMode="auto">
            <a:xfrm>
              <a:off x="4660" y="2380"/>
              <a:ext cx="160" cy="142"/>
            </a:xfrm>
            <a:prstGeom prst="ellipse">
              <a:avLst/>
            </a:prstGeom>
            <a:solidFill>
              <a:srgbClr val="33CC33"/>
            </a:solidFill>
            <a:ln w="9525">
              <a:noFill/>
              <a:round/>
              <a:headEnd/>
              <a:tailEnd/>
            </a:ln>
          </p:spPr>
          <p:txBody>
            <a:bodyPr wrap="none" anchor="ctr"/>
            <a:lstStyle/>
            <a:p>
              <a:endParaRPr lang="en-US"/>
            </a:p>
          </p:txBody>
        </p:sp>
        <p:sp>
          <p:nvSpPr>
            <p:cNvPr id="81985" name="Rectangle 113"/>
            <p:cNvSpPr>
              <a:spLocks noChangeArrowheads="1"/>
            </p:cNvSpPr>
            <p:nvPr/>
          </p:nvSpPr>
          <p:spPr bwMode="auto">
            <a:xfrm>
              <a:off x="5064" y="1835"/>
              <a:ext cx="83" cy="762"/>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8" name="Group 114"/>
          <p:cNvGrpSpPr>
            <a:grpSpLocks/>
          </p:cNvGrpSpPr>
          <p:nvPr/>
        </p:nvGrpSpPr>
        <p:grpSpPr bwMode="auto">
          <a:xfrm>
            <a:off x="1968501" y="4635500"/>
            <a:ext cx="925513" cy="795338"/>
            <a:chOff x="-44" y="1473"/>
            <a:chExt cx="981" cy="1105"/>
          </a:xfrm>
        </p:grpSpPr>
        <p:pic>
          <p:nvPicPr>
            <p:cNvPr id="81960" name="Picture 115"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1961" name="Freeform 116"/>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9" name="Group 117"/>
          <p:cNvGrpSpPr>
            <a:grpSpLocks/>
          </p:cNvGrpSpPr>
          <p:nvPr/>
        </p:nvGrpSpPr>
        <p:grpSpPr bwMode="auto">
          <a:xfrm>
            <a:off x="5189538" y="2816225"/>
            <a:ext cx="925512" cy="795338"/>
            <a:chOff x="-44" y="1473"/>
            <a:chExt cx="981" cy="1105"/>
          </a:xfrm>
        </p:grpSpPr>
        <p:pic>
          <p:nvPicPr>
            <p:cNvPr id="81958" name="Picture 118"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1959" name="Freeform 119"/>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10" name="Group 120"/>
          <p:cNvGrpSpPr>
            <a:grpSpLocks/>
          </p:cNvGrpSpPr>
          <p:nvPr/>
        </p:nvGrpSpPr>
        <p:grpSpPr bwMode="auto">
          <a:xfrm>
            <a:off x="6234113" y="2957514"/>
            <a:ext cx="925512" cy="795337"/>
            <a:chOff x="-44" y="1473"/>
            <a:chExt cx="981" cy="1105"/>
          </a:xfrm>
        </p:grpSpPr>
        <p:pic>
          <p:nvPicPr>
            <p:cNvPr id="81956" name="Picture 12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1957" name="Freeform 122"/>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11" name="Group 123"/>
          <p:cNvGrpSpPr>
            <a:grpSpLocks/>
          </p:cNvGrpSpPr>
          <p:nvPr/>
        </p:nvGrpSpPr>
        <p:grpSpPr bwMode="auto">
          <a:xfrm flipH="1">
            <a:off x="8704263" y="4405314"/>
            <a:ext cx="925512" cy="795337"/>
            <a:chOff x="-44" y="1473"/>
            <a:chExt cx="981" cy="1105"/>
          </a:xfrm>
        </p:grpSpPr>
        <p:pic>
          <p:nvPicPr>
            <p:cNvPr id="81954" name="Picture 124"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1955" name="Freeform 125"/>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Tree>
    <p:extLst>
      <p:ext uri="{BB962C8B-B14F-4D97-AF65-F5344CB8AC3E}">
        <p14:creationId xmlns:p14="http://schemas.microsoft.com/office/powerpoint/2010/main" val="24894177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82948" name="Rectangle 2"/>
          <p:cNvSpPr>
            <a:spLocks noGrp="1" noChangeArrowheads="1"/>
          </p:cNvSpPr>
          <p:nvPr>
            <p:ph type="title"/>
          </p:nvPr>
        </p:nvSpPr>
        <p:spPr>
          <a:xfrm>
            <a:off x="1042987" y="783432"/>
            <a:ext cx="8520113" cy="1143000"/>
          </a:xfrm>
        </p:spPr>
        <p:txBody>
          <a:bodyPr/>
          <a:lstStyle/>
          <a:p>
            <a:r>
              <a:rPr lang="en-US" sz="3600" dirty="0">
                <a:ea typeface="ＭＳ Ｐゴシック" pitchFamily="34" charset="-128"/>
              </a:rPr>
              <a:t>File distribution time: client-server</a:t>
            </a:r>
          </a:p>
        </p:txBody>
      </p:sp>
      <p:sp>
        <p:nvSpPr>
          <p:cNvPr id="82949" name="Rectangle 47"/>
          <p:cNvSpPr>
            <a:spLocks noGrp="1" noChangeArrowheads="1"/>
          </p:cNvSpPr>
          <p:nvPr>
            <p:ph type="body" idx="1"/>
          </p:nvPr>
        </p:nvSpPr>
        <p:spPr>
          <a:xfrm>
            <a:off x="1846263" y="1252539"/>
            <a:ext cx="4100512" cy="2014537"/>
          </a:xfrm>
        </p:spPr>
        <p:txBody>
          <a:bodyPr>
            <a:normAutofit fontScale="92500" lnSpcReduction="20000"/>
          </a:bodyPr>
          <a:lstStyle/>
          <a:p>
            <a:r>
              <a:rPr lang="en-US" sz="2400" i="1" dirty="0">
                <a:solidFill>
                  <a:srgbClr val="CC0000"/>
                </a:solidFill>
                <a:ea typeface="ＭＳ Ｐゴシック" pitchFamily="34" charset="-128"/>
              </a:rPr>
              <a:t>server transmission: </a:t>
            </a:r>
            <a:r>
              <a:rPr lang="en-US" sz="2400" dirty="0">
                <a:ea typeface="ＭＳ Ｐゴシック" pitchFamily="34" charset="-128"/>
              </a:rPr>
              <a:t>must</a:t>
            </a:r>
            <a:r>
              <a:rPr lang="en-US" sz="2400" i="1" dirty="0">
                <a:solidFill>
                  <a:srgbClr val="CC0000"/>
                </a:solidFill>
                <a:ea typeface="ＭＳ Ｐゴシック" pitchFamily="34" charset="-128"/>
              </a:rPr>
              <a:t> </a:t>
            </a:r>
            <a:r>
              <a:rPr lang="en-US" sz="2400" dirty="0">
                <a:ea typeface="ＭＳ Ｐゴシック" pitchFamily="34" charset="-128"/>
              </a:rPr>
              <a:t>sequentially send (upload) </a:t>
            </a:r>
            <a:r>
              <a:rPr lang="en-US" sz="2400" i="1" dirty="0">
                <a:ea typeface="ＭＳ Ｐゴシック" pitchFamily="34" charset="-128"/>
              </a:rPr>
              <a:t>N </a:t>
            </a:r>
            <a:r>
              <a:rPr lang="en-US" sz="2400" dirty="0">
                <a:ea typeface="ＭＳ Ｐゴシック" pitchFamily="34" charset="-128"/>
              </a:rPr>
              <a:t>file</a:t>
            </a:r>
            <a:r>
              <a:rPr lang="en-US" sz="2400" i="1" dirty="0">
                <a:ea typeface="ＭＳ Ｐゴシック" pitchFamily="34" charset="-128"/>
              </a:rPr>
              <a:t> </a:t>
            </a:r>
            <a:r>
              <a:rPr lang="en-US" sz="2400" dirty="0">
                <a:ea typeface="ＭＳ Ｐゴシック" pitchFamily="34" charset="-128"/>
              </a:rPr>
              <a:t>copies</a:t>
            </a:r>
            <a:r>
              <a:rPr lang="en-US" sz="2600" dirty="0">
                <a:ea typeface="ＭＳ Ｐゴシック" pitchFamily="34" charset="-128"/>
              </a:rPr>
              <a:t>:</a:t>
            </a:r>
          </a:p>
          <a:p>
            <a:pPr lvl="1">
              <a:lnSpc>
                <a:spcPct val="100000"/>
              </a:lnSpc>
              <a:buSzPct val="85000"/>
            </a:pPr>
            <a:r>
              <a:rPr lang="en-US" sz="2000" dirty="0">
                <a:ea typeface="ＭＳ Ｐゴシック" pitchFamily="34" charset="-128"/>
              </a:rPr>
              <a:t>time to send one copy: </a:t>
            </a:r>
            <a:r>
              <a:rPr lang="en-US" sz="2000" i="1" dirty="0">
                <a:ea typeface="ＭＳ Ｐゴシック" pitchFamily="34" charset="-128"/>
              </a:rPr>
              <a:t>F/u</a:t>
            </a:r>
            <a:r>
              <a:rPr lang="en-US" sz="2000" i="1" baseline="-25000" dirty="0">
                <a:ea typeface="ＭＳ Ｐゴシック" pitchFamily="34" charset="-128"/>
              </a:rPr>
              <a:t>s </a:t>
            </a:r>
            <a:endParaRPr lang="en-US" sz="2000" dirty="0">
              <a:ea typeface="ＭＳ Ｐゴシック" pitchFamily="34" charset="-128"/>
            </a:endParaRPr>
          </a:p>
          <a:p>
            <a:pPr lvl="1">
              <a:lnSpc>
                <a:spcPct val="100000"/>
              </a:lnSpc>
              <a:buSzPct val="85000"/>
            </a:pPr>
            <a:r>
              <a:rPr lang="en-US" sz="2000" dirty="0">
                <a:ea typeface="ＭＳ Ｐゴシック" pitchFamily="34" charset="-128"/>
              </a:rPr>
              <a:t>time to send N copies: </a:t>
            </a:r>
            <a:r>
              <a:rPr lang="en-US" sz="2000" i="1" dirty="0">
                <a:ea typeface="ＭＳ Ｐゴシック" pitchFamily="34" charset="-128"/>
              </a:rPr>
              <a:t>NF/u</a:t>
            </a:r>
            <a:r>
              <a:rPr lang="en-US" sz="2000" i="1" baseline="-25000" dirty="0">
                <a:ea typeface="ＭＳ Ｐゴシック" pitchFamily="34" charset="-128"/>
              </a:rPr>
              <a:t>s</a:t>
            </a:r>
            <a:endParaRPr lang="en-US" sz="2000" dirty="0">
              <a:ea typeface="ＭＳ Ｐゴシック" pitchFamily="34" charset="-128"/>
            </a:endParaRPr>
          </a:p>
        </p:txBody>
      </p:sp>
      <p:sp>
        <p:nvSpPr>
          <p:cNvPr id="245813" name="Line 53"/>
          <p:cNvSpPr>
            <a:spLocks noChangeShapeType="1"/>
          </p:cNvSpPr>
          <p:nvPr/>
        </p:nvSpPr>
        <p:spPr bwMode="auto">
          <a:xfrm flipV="1">
            <a:off x="7412019" y="5368924"/>
            <a:ext cx="288945" cy="457201"/>
          </a:xfrm>
          <a:prstGeom prst="line">
            <a:avLst/>
          </a:prstGeom>
          <a:noFill/>
          <a:ln w="9525">
            <a:solidFill>
              <a:srgbClr val="CC0000"/>
            </a:solidFill>
            <a:round/>
            <a:headEnd/>
            <a:tailEnd/>
          </a:ln>
        </p:spPr>
        <p:txBody>
          <a:bodyPr/>
          <a:lstStyle/>
          <a:p>
            <a:endParaRPr lang="en-US"/>
          </a:p>
        </p:txBody>
      </p:sp>
      <p:sp>
        <p:nvSpPr>
          <p:cNvPr id="245814" name="Text Box 54"/>
          <p:cNvSpPr txBox="1">
            <a:spLocks noChangeArrowheads="1"/>
          </p:cNvSpPr>
          <p:nvPr/>
        </p:nvSpPr>
        <p:spPr bwMode="auto">
          <a:xfrm>
            <a:off x="6960020" y="5826126"/>
            <a:ext cx="2560316" cy="313932"/>
          </a:xfrm>
          <a:prstGeom prst="rect">
            <a:avLst/>
          </a:prstGeom>
          <a:noFill/>
          <a:ln w="9525">
            <a:noFill/>
            <a:miter lim="800000"/>
            <a:headEnd/>
            <a:tailEnd/>
          </a:ln>
        </p:spPr>
        <p:txBody>
          <a:bodyPr wrap="none">
            <a:spAutoFit/>
          </a:bodyPr>
          <a:lstStyle/>
          <a:p>
            <a:pPr marL="342900" indent="-342900">
              <a:lnSpc>
                <a:spcPct val="80000"/>
              </a:lnSpc>
            </a:pPr>
            <a:r>
              <a:rPr lang="en-US" dirty="0"/>
              <a:t>increases linearly in N</a:t>
            </a:r>
          </a:p>
        </p:txBody>
      </p:sp>
      <p:sp>
        <p:nvSpPr>
          <p:cNvPr id="82952" name="Text Box 51"/>
          <p:cNvSpPr txBox="1">
            <a:spLocks noChangeArrowheads="1"/>
          </p:cNvSpPr>
          <p:nvPr/>
        </p:nvSpPr>
        <p:spPr bwMode="auto">
          <a:xfrm>
            <a:off x="2734613" y="4662489"/>
            <a:ext cx="2824812" cy="830997"/>
          </a:xfrm>
          <a:prstGeom prst="rect">
            <a:avLst/>
          </a:prstGeom>
          <a:noFill/>
          <a:ln w="9525">
            <a:noFill/>
            <a:miter lim="800000"/>
            <a:headEnd/>
            <a:tailEnd/>
          </a:ln>
        </p:spPr>
        <p:txBody>
          <a:bodyPr wrap="none">
            <a:spAutoFit/>
          </a:bodyPr>
          <a:lstStyle/>
          <a:p>
            <a:pPr marL="342900" indent="-342900" algn="r">
              <a:lnSpc>
                <a:spcPct val="80000"/>
              </a:lnSpc>
            </a:pPr>
            <a:r>
              <a:rPr lang="en-US" i="1" dirty="0"/>
              <a:t>time to  distribute F </a:t>
            </a:r>
          </a:p>
          <a:p>
            <a:pPr marL="342900" indent="-342900" algn="r">
              <a:lnSpc>
                <a:spcPct val="80000"/>
              </a:lnSpc>
            </a:pPr>
            <a:r>
              <a:rPr lang="en-US" i="1" dirty="0"/>
              <a:t>to N clients using </a:t>
            </a:r>
          </a:p>
          <a:p>
            <a:pPr marL="342900" indent="-342900" algn="r">
              <a:lnSpc>
                <a:spcPct val="80000"/>
              </a:lnSpc>
            </a:pPr>
            <a:r>
              <a:rPr lang="en-US" i="1" dirty="0"/>
              <a:t>client-server approach</a:t>
            </a:r>
            <a:r>
              <a:rPr lang="en-US" sz="2400" dirty="0">
                <a:latin typeface="Comic Sans MS" pitchFamily="66" charset="0"/>
              </a:rPr>
              <a:t> </a:t>
            </a:r>
            <a:endParaRPr lang="en-US" sz="2800" dirty="0">
              <a:latin typeface="Comic Sans MS" pitchFamily="66" charset="0"/>
            </a:endParaRPr>
          </a:p>
        </p:txBody>
      </p:sp>
      <p:sp>
        <p:nvSpPr>
          <p:cNvPr id="82953" name="Rectangle 55"/>
          <p:cNvSpPr>
            <a:spLocks noChangeArrowheads="1"/>
          </p:cNvSpPr>
          <p:nvPr/>
        </p:nvSpPr>
        <p:spPr bwMode="auto">
          <a:xfrm>
            <a:off x="2681289" y="4591051"/>
            <a:ext cx="7032625" cy="1235075"/>
          </a:xfrm>
          <a:prstGeom prst="rect">
            <a:avLst/>
          </a:prstGeom>
          <a:noFill/>
          <a:ln w="19050">
            <a:solidFill>
              <a:srgbClr val="CC0000"/>
            </a:solidFill>
            <a:miter lim="800000"/>
            <a:headEnd/>
            <a:tailEnd/>
          </a:ln>
        </p:spPr>
        <p:txBody>
          <a:bodyPr wrap="none" anchor="ctr"/>
          <a:lstStyle/>
          <a:p>
            <a:endParaRPr lang="en-US" sz="2400">
              <a:latin typeface="Comic Sans MS" pitchFamily="66" charset="0"/>
            </a:endParaRPr>
          </a:p>
        </p:txBody>
      </p:sp>
      <p:sp>
        <p:nvSpPr>
          <p:cNvPr id="82955" name="Text Box 96"/>
          <p:cNvSpPr txBox="1">
            <a:spLocks noChangeArrowheads="1"/>
          </p:cNvSpPr>
          <p:nvPr/>
        </p:nvSpPr>
        <p:spPr bwMode="auto">
          <a:xfrm>
            <a:off x="5470525" y="4905375"/>
            <a:ext cx="4474302" cy="523220"/>
          </a:xfrm>
          <a:prstGeom prst="rect">
            <a:avLst/>
          </a:prstGeom>
          <a:noFill/>
          <a:ln w="9525">
            <a:noFill/>
            <a:miter lim="800000"/>
            <a:headEnd/>
            <a:tailEnd/>
          </a:ln>
        </p:spPr>
        <p:txBody>
          <a:bodyPr wrap="none">
            <a:spAutoFit/>
          </a:bodyPr>
          <a:lstStyle/>
          <a:p>
            <a:pPr marL="342900" indent="-342900"/>
            <a:r>
              <a:rPr lang="en-US" sz="2800" i="1" dirty="0"/>
              <a:t> D</a:t>
            </a:r>
            <a:r>
              <a:rPr lang="en-US" sz="2800" i="1" baseline="-25000" dirty="0"/>
              <a:t>c-s</a:t>
            </a:r>
            <a:r>
              <a:rPr lang="en-US" sz="2800" i="1" dirty="0"/>
              <a:t> &gt; max{NF/</a:t>
            </a:r>
            <a:r>
              <a:rPr lang="en-US" sz="2800" i="1" dirty="0" err="1"/>
              <a:t>u</a:t>
            </a:r>
            <a:r>
              <a:rPr lang="en-US" sz="2800" i="1" baseline="-25000" dirty="0" err="1"/>
              <a:t>s,</a:t>
            </a:r>
            <a:r>
              <a:rPr lang="en-US" sz="2800" i="1" dirty="0" err="1"/>
              <a:t>,F</a:t>
            </a:r>
            <a:r>
              <a:rPr lang="en-US" sz="2800" i="1" dirty="0"/>
              <a:t>/</a:t>
            </a:r>
            <a:r>
              <a:rPr lang="en-US" sz="2800" i="1" dirty="0" err="1"/>
              <a:t>d</a:t>
            </a:r>
            <a:r>
              <a:rPr lang="en-US" sz="2800" i="1" baseline="-25000" dirty="0" err="1"/>
              <a:t>min</a:t>
            </a:r>
            <a:r>
              <a:rPr lang="en-US" sz="2800" i="1" dirty="0"/>
              <a:t>}</a:t>
            </a:r>
            <a:r>
              <a:rPr lang="en-US" sz="2800" i="1" dirty="0">
                <a:solidFill>
                  <a:srgbClr val="CC0000"/>
                </a:solidFill>
              </a:rPr>
              <a:t> </a:t>
            </a:r>
          </a:p>
        </p:txBody>
      </p:sp>
      <p:sp>
        <p:nvSpPr>
          <p:cNvPr id="82956" name="Rectangle 47"/>
          <p:cNvSpPr>
            <a:spLocks noChangeArrowheads="1"/>
          </p:cNvSpPr>
          <p:nvPr/>
        </p:nvSpPr>
        <p:spPr bwMode="auto">
          <a:xfrm>
            <a:off x="1886586" y="3158306"/>
            <a:ext cx="4316412" cy="2014537"/>
          </a:xfrm>
          <a:prstGeom prst="rect">
            <a:avLst/>
          </a:prstGeom>
          <a:noFill/>
          <a:ln w="9525">
            <a:noFill/>
            <a:miter lim="800000"/>
            <a:headEnd/>
            <a:tailEnd/>
          </a:ln>
        </p:spPr>
        <p:txBody>
          <a:bodyPr/>
          <a:lstStyle/>
          <a:p>
            <a:pPr marL="342900" indent="-342900">
              <a:lnSpc>
                <a:spcPct val="85000"/>
              </a:lnSpc>
              <a:buClr>
                <a:srgbClr val="000099"/>
              </a:buClr>
              <a:buSzPct val="65000"/>
              <a:buFont typeface="Wingdings" pitchFamily="2" charset="2"/>
              <a:buChar char="v"/>
            </a:pPr>
            <a:r>
              <a:rPr lang="en-US" sz="2400" i="1" dirty="0">
                <a:solidFill>
                  <a:srgbClr val="CC0000"/>
                </a:solidFill>
                <a:latin typeface="Gill Sans MT" pitchFamily="34" charset="0"/>
              </a:rPr>
              <a:t>client: </a:t>
            </a:r>
            <a:r>
              <a:rPr lang="en-US" sz="2400" dirty="0">
                <a:latin typeface="Gill Sans MT" pitchFamily="34" charset="0"/>
              </a:rPr>
              <a:t>each client must download file copy</a:t>
            </a:r>
          </a:p>
          <a:p>
            <a:pPr marL="742950" lvl="1" indent="-285750">
              <a:lnSpc>
                <a:spcPct val="85000"/>
              </a:lnSpc>
              <a:buClr>
                <a:srgbClr val="000099"/>
              </a:buClr>
              <a:buFont typeface="Wingdings" pitchFamily="2" charset="2"/>
              <a:buChar char="§"/>
            </a:pPr>
            <a:r>
              <a:rPr lang="en-US" dirty="0" err="1">
                <a:latin typeface="Gill Sans MT" pitchFamily="34" charset="0"/>
              </a:rPr>
              <a:t>d</a:t>
            </a:r>
            <a:r>
              <a:rPr lang="en-US" baseline="-25000" dirty="0" err="1">
                <a:latin typeface="Gill Sans MT" pitchFamily="34" charset="0"/>
              </a:rPr>
              <a:t>min</a:t>
            </a:r>
            <a:r>
              <a:rPr lang="en-US" dirty="0">
                <a:latin typeface="Gill Sans MT" pitchFamily="34" charset="0"/>
              </a:rPr>
              <a:t> = min client download rate</a:t>
            </a:r>
          </a:p>
          <a:p>
            <a:pPr marL="742950" lvl="1" indent="-285750">
              <a:lnSpc>
                <a:spcPct val="85000"/>
              </a:lnSpc>
              <a:buClr>
                <a:srgbClr val="000099"/>
              </a:buClr>
              <a:buFont typeface="Wingdings" pitchFamily="2" charset="2"/>
              <a:buChar char="§"/>
            </a:pPr>
            <a:r>
              <a:rPr lang="en-US" dirty="0">
                <a:latin typeface="Gill Sans MT" pitchFamily="34" charset="0"/>
              </a:rPr>
              <a:t>min client download time: F/</a:t>
            </a:r>
            <a:r>
              <a:rPr lang="en-US" dirty="0" err="1">
                <a:latin typeface="Gill Sans MT" pitchFamily="34" charset="0"/>
              </a:rPr>
              <a:t>d</a:t>
            </a:r>
            <a:r>
              <a:rPr lang="en-US" baseline="-25000" dirty="0" err="1">
                <a:latin typeface="Gill Sans MT" pitchFamily="34" charset="0"/>
              </a:rPr>
              <a:t>min</a:t>
            </a:r>
            <a:r>
              <a:rPr lang="en-US" i="1" dirty="0">
                <a:solidFill>
                  <a:srgbClr val="CC0000"/>
                </a:solidFill>
                <a:latin typeface="Gill Sans MT" pitchFamily="34" charset="0"/>
              </a:rPr>
              <a:t> </a:t>
            </a:r>
            <a:endParaRPr lang="en-US" dirty="0">
              <a:latin typeface="Gill Sans MT" pitchFamily="34" charset="0"/>
            </a:endParaRPr>
          </a:p>
        </p:txBody>
      </p:sp>
      <p:sp>
        <p:nvSpPr>
          <p:cNvPr id="82957" name="Line 120"/>
          <p:cNvSpPr>
            <a:spLocks noChangeShapeType="1"/>
          </p:cNvSpPr>
          <p:nvPr/>
        </p:nvSpPr>
        <p:spPr bwMode="auto">
          <a:xfrm flipH="1">
            <a:off x="6203950" y="5334000"/>
            <a:ext cx="163514" cy="4763"/>
          </a:xfrm>
          <a:prstGeom prst="line">
            <a:avLst/>
          </a:prstGeom>
          <a:noFill/>
          <a:ln w="28575">
            <a:solidFill>
              <a:schemeClr val="tx1"/>
            </a:solidFill>
            <a:round/>
            <a:headEnd/>
            <a:tailEnd/>
          </a:ln>
        </p:spPr>
        <p:txBody>
          <a:bodyPr/>
          <a:lstStyle/>
          <a:p>
            <a:endParaRPr lang="en-US"/>
          </a:p>
        </p:txBody>
      </p:sp>
      <p:sp>
        <p:nvSpPr>
          <p:cNvPr id="82958" name="Freeform 4"/>
          <p:cNvSpPr>
            <a:spLocks/>
          </p:cNvSpPr>
          <p:nvPr/>
        </p:nvSpPr>
        <p:spPr bwMode="auto">
          <a:xfrm>
            <a:off x="7124701" y="2111376"/>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w="9525">
            <a:noFill/>
            <a:round/>
            <a:headEnd/>
            <a:tailEnd/>
          </a:ln>
        </p:spPr>
        <p:txBody>
          <a:bodyPr wrap="none" anchor="ctr"/>
          <a:lstStyle/>
          <a:p>
            <a:endParaRPr lang="en-US"/>
          </a:p>
        </p:txBody>
      </p:sp>
      <p:sp>
        <p:nvSpPr>
          <p:cNvPr id="82959" name="Line 14"/>
          <p:cNvSpPr>
            <a:spLocks noChangeShapeType="1"/>
          </p:cNvSpPr>
          <p:nvPr/>
        </p:nvSpPr>
        <p:spPr bwMode="auto">
          <a:xfrm>
            <a:off x="6862763" y="2085976"/>
            <a:ext cx="455612" cy="214313"/>
          </a:xfrm>
          <a:prstGeom prst="line">
            <a:avLst/>
          </a:prstGeom>
          <a:noFill/>
          <a:ln w="9525">
            <a:solidFill>
              <a:schemeClr val="tx1"/>
            </a:solidFill>
            <a:round/>
            <a:headEnd/>
            <a:tailEnd type="triangle" w="med" len="med"/>
          </a:ln>
        </p:spPr>
        <p:txBody>
          <a:bodyPr/>
          <a:lstStyle/>
          <a:p>
            <a:endParaRPr lang="en-US"/>
          </a:p>
        </p:txBody>
      </p:sp>
      <p:sp>
        <p:nvSpPr>
          <p:cNvPr id="82960" name="Text Box 15"/>
          <p:cNvSpPr txBox="1">
            <a:spLocks noChangeArrowheads="1"/>
          </p:cNvSpPr>
          <p:nvPr/>
        </p:nvSpPr>
        <p:spPr bwMode="auto">
          <a:xfrm>
            <a:off x="6888163" y="1763713"/>
            <a:ext cx="366712" cy="336550"/>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sz="1600" i="1"/>
              <a:t>u</a:t>
            </a:r>
            <a:r>
              <a:rPr lang="en-US" sz="1600" i="1" baseline="-25000"/>
              <a:t>s</a:t>
            </a:r>
          </a:p>
        </p:txBody>
      </p:sp>
      <p:sp>
        <p:nvSpPr>
          <p:cNvPr id="82961" name="Line 39"/>
          <p:cNvSpPr>
            <a:spLocks noChangeShapeType="1"/>
          </p:cNvSpPr>
          <p:nvPr/>
        </p:nvSpPr>
        <p:spPr bwMode="auto">
          <a:xfrm>
            <a:off x="6613526" y="2713038"/>
            <a:ext cx="574675" cy="0"/>
          </a:xfrm>
          <a:prstGeom prst="line">
            <a:avLst/>
          </a:prstGeom>
          <a:noFill/>
          <a:ln w="9525">
            <a:solidFill>
              <a:schemeClr val="tx1"/>
            </a:solidFill>
            <a:round/>
            <a:headEnd/>
            <a:tailEnd type="triangle" w="med" len="med"/>
          </a:ln>
        </p:spPr>
        <p:txBody>
          <a:bodyPr/>
          <a:lstStyle/>
          <a:p>
            <a:endParaRPr lang="en-US"/>
          </a:p>
        </p:txBody>
      </p:sp>
      <p:sp>
        <p:nvSpPr>
          <p:cNvPr id="82962" name="Line 40"/>
          <p:cNvSpPr>
            <a:spLocks noChangeShapeType="1"/>
          </p:cNvSpPr>
          <p:nvPr/>
        </p:nvSpPr>
        <p:spPr bwMode="auto">
          <a:xfrm flipH="1">
            <a:off x="6643689" y="2814638"/>
            <a:ext cx="566737" cy="0"/>
          </a:xfrm>
          <a:prstGeom prst="line">
            <a:avLst/>
          </a:prstGeom>
          <a:noFill/>
          <a:ln w="9525">
            <a:solidFill>
              <a:schemeClr val="tx1"/>
            </a:solidFill>
            <a:round/>
            <a:headEnd/>
            <a:tailEnd type="triangle" w="med" len="med"/>
          </a:ln>
        </p:spPr>
        <p:txBody>
          <a:bodyPr/>
          <a:lstStyle/>
          <a:p>
            <a:endParaRPr lang="en-US"/>
          </a:p>
        </p:txBody>
      </p:sp>
      <p:sp>
        <p:nvSpPr>
          <p:cNvPr id="82963" name="Text Box 44"/>
          <p:cNvSpPr txBox="1">
            <a:spLocks noChangeArrowheads="1"/>
          </p:cNvSpPr>
          <p:nvPr/>
        </p:nvSpPr>
        <p:spPr bwMode="auto">
          <a:xfrm>
            <a:off x="7664310" y="2460625"/>
            <a:ext cx="981359" cy="338554"/>
          </a:xfrm>
          <a:prstGeom prst="rect">
            <a:avLst/>
          </a:prstGeom>
          <a:noFill/>
          <a:ln w="9525">
            <a:noFill/>
            <a:miter lim="800000"/>
            <a:headEnd/>
            <a:tailEnd/>
          </a:ln>
        </p:spPr>
        <p:txBody>
          <a:bodyPr wrap="none">
            <a:spAutoFit/>
          </a:bodyPr>
          <a:lstStyle/>
          <a:p>
            <a:pPr algn="ctr" eaLnBrk="1" hangingPunct="1">
              <a:spcBef>
                <a:spcPct val="0"/>
              </a:spcBef>
              <a:buClrTx/>
              <a:buSzTx/>
              <a:buFontTx/>
              <a:buNone/>
            </a:pPr>
            <a:r>
              <a:rPr lang="en-US" sz="1600">
                <a:solidFill>
                  <a:schemeClr val="bg1"/>
                </a:solidFill>
              </a:rPr>
              <a:t>network</a:t>
            </a:r>
          </a:p>
        </p:txBody>
      </p:sp>
      <p:sp>
        <p:nvSpPr>
          <p:cNvPr id="82964" name="AutoShape 327"/>
          <p:cNvSpPr>
            <a:spLocks noChangeArrowheads="1"/>
          </p:cNvSpPr>
          <p:nvPr/>
        </p:nvSpPr>
        <p:spPr bwMode="auto">
          <a:xfrm>
            <a:off x="6264276"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pPr>
              <a:spcBef>
                <a:spcPct val="0"/>
              </a:spcBef>
              <a:buClrTx/>
              <a:buSzTx/>
              <a:buFontTx/>
              <a:buNone/>
            </a:pPr>
            <a:endParaRPr lang="en-US" sz="800">
              <a:cs typeface="Arial" charset="0"/>
            </a:endParaRPr>
          </a:p>
        </p:txBody>
      </p:sp>
      <p:sp>
        <p:nvSpPr>
          <p:cNvPr id="82965" name="Line 22"/>
          <p:cNvSpPr>
            <a:spLocks noChangeShapeType="1"/>
          </p:cNvSpPr>
          <p:nvPr/>
        </p:nvSpPr>
        <p:spPr bwMode="auto">
          <a:xfrm flipV="1">
            <a:off x="8524876" y="1819276"/>
            <a:ext cx="180975" cy="530225"/>
          </a:xfrm>
          <a:prstGeom prst="line">
            <a:avLst/>
          </a:prstGeom>
          <a:noFill/>
          <a:ln w="9525">
            <a:solidFill>
              <a:schemeClr val="tx1"/>
            </a:solidFill>
            <a:round/>
            <a:headEnd type="triangle" w="med" len="med"/>
            <a:tailEnd/>
          </a:ln>
        </p:spPr>
        <p:txBody>
          <a:bodyPr/>
          <a:lstStyle/>
          <a:p>
            <a:endParaRPr lang="en-US"/>
          </a:p>
        </p:txBody>
      </p:sp>
      <p:sp>
        <p:nvSpPr>
          <p:cNvPr id="82966" name="Line 23"/>
          <p:cNvSpPr>
            <a:spLocks noChangeShapeType="1"/>
          </p:cNvSpPr>
          <p:nvPr/>
        </p:nvSpPr>
        <p:spPr bwMode="auto">
          <a:xfrm flipH="1">
            <a:off x="8602664" y="1825625"/>
            <a:ext cx="187325" cy="534988"/>
          </a:xfrm>
          <a:prstGeom prst="line">
            <a:avLst/>
          </a:prstGeom>
          <a:noFill/>
          <a:ln w="9525">
            <a:solidFill>
              <a:schemeClr val="tx1"/>
            </a:solidFill>
            <a:round/>
            <a:headEnd type="triangle" w="med" len="med"/>
            <a:tailEnd/>
          </a:ln>
        </p:spPr>
        <p:txBody>
          <a:bodyPr/>
          <a:lstStyle/>
          <a:p>
            <a:endParaRPr lang="en-US"/>
          </a:p>
        </p:txBody>
      </p:sp>
      <p:sp>
        <p:nvSpPr>
          <p:cNvPr id="82967" name="Line 22"/>
          <p:cNvSpPr>
            <a:spLocks noChangeShapeType="1"/>
          </p:cNvSpPr>
          <p:nvPr/>
        </p:nvSpPr>
        <p:spPr bwMode="auto">
          <a:xfrm flipV="1">
            <a:off x="7940675" y="1736726"/>
            <a:ext cx="179388" cy="530225"/>
          </a:xfrm>
          <a:prstGeom prst="line">
            <a:avLst/>
          </a:prstGeom>
          <a:noFill/>
          <a:ln w="9525">
            <a:solidFill>
              <a:schemeClr val="tx1"/>
            </a:solidFill>
            <a:round/>
            <a:headEnd type="triangle" w="med" len="med"/>
            <a:tailEnd/>
          </a:ln>
        </p:spPr>
        <p:txBody>
          <a:bodyPr/>
          <a:lstStyle/>
          <a:p>
            <a:endParaRPr lang="en-US"/>
          </a:p>
        </p:txBody>
      </p:sp>
      <p:sp>
        <p:nvSpPr>
          <p:cNvPr id="82968" name="Line 23"/>
          <p:cNvSpPr>
            <a:spLocks noChangeShapeType="1"/>
          </p:cNvSpPr>
          <p:nvPr/>
        </p:nvSpPr>
        <p:spPr bwMode="auto">
          <a:xfrm flipH="1">
            <a:off x="8016875" y="1743075"/>
            <a:ext cx="185738" cy="534988"/>
          </a:xfrm>
          <a:prstGeom prst="line">
            <a:avLst/>
          </a:prstGeom>
          <a:noFill/>
          <a:ln w="9525">
            <a:solidFill>
              <a:schemeClr val="tx1"/>
            </a:solidFill>
            <a:round/>
            <a:headEnd type="triangle" w="med" len="med"/>
            <a:tailEnd/>
          </a:ln>
        </p:spPr>
        <p:txBody>
          <a:bodyPr/>
          <a:lstStyle/>
          <a:p>
            <a:endParaRPr lang="en-US"/>
          </a:p>
        </p:txBody>
      </p:sp>
      <p:sp>
        <p:nvSpPr>
          <p:cNvPr id="82969" name="Line 138"/>
          <p:cNvSpPr>
            <a:spLocks noChangeShapeType="1"/>
          </p:cNvSpPr>
          <p:nvPr/>
        </p:nvSpPr>
        <p:spPr bwMode="auto">
          <a:xfrm>
            <a:off x="9247188" y="2579688"/>
            <a:ext cx="658812" cy="0"/>
          </a:xfrm>
          <a:prstGeom prst="line">
            <a:avLst/>
          </a:prstGeom>
          <a:noFill/>
          <a:ln w="19050">
            <a:solidFill>
              <a:schemeClr val="tx1"/>
            </a:solidFill>
            <a:round/>
            <a:headEnd/>
            <a:tailEnd type="triangle" w="med" len="med"/>
          </a:ln>
        </p:spPr>
        <p:txBody>
          <a:bodyPr/>
          <a:lstStyle/>
          <a:p>
            <a:endParaRPr lang="en-US"/>
          </a:p>
        </p:txBody>
      </p:sp>
      <p:sp>
        <p:nvSpPr>
          <p:cNvPr id="82970" name="Line 139"/>
          <p:cNvSpPr>
            <a:spLocks noChangeShapeType="1"/>
          </p:cNvSpPr>
          <p:nvPr/>
        </p:nvSpPr>
        <p:spPr bwMode="auto">
          <a:xfrm>
            <a:off x="9250363" y="2682875"/>
            <a:ext cx="660400" cy="0"/>
          </a:xfrm>
          <a:prstGeom prst="line">
            <a:avLst/>
          </a:prstGeom>
          <a:noFill/>
          <a:ln w="19050">
            <a:solidFill>
              <a:schemeClr val="tx1"/>
            </a:solidFill>
            <a:round/>
            <a:headEnd type="triangle" w="med" len="med"/>
            <a:tailEnd/>
          </a:ln>
        </p:spPr>
        <p:txBody>
          <a:bodyPr/>
          <a:lstStyle/>
          <a:p>
            <a:endParaRPr lang="en-US"/>
          </a:p>
        </p:txBody>
      </p:sp>
      <p:sp>
        <p:nvSpPr>
          <p:cNvPr id="82971" name="Text Box 41"/>
          <p:cNvSpPr txBox="1">
            <a:spLocks noChangeArrowheads="1"/>
          </p:cNvSpPr>
          <p:nvPr/>
        </p:nvSpPr>
        <p:spPr bwMode="auto">
          <a:xfrm>
            <a:off x="9337675" y="2146300"/>
            <a:ext cx="450850" cy="336550"/>
          </a:xfrm>
          <a:prstGeom prst="rect">
            <a:avLst/>
          </a:prstGeom>
          <a:noFill/>
          <a:ln w="9525">
            <a:noFill/>
            <a:miter lim="800000"/>
            <a:headEnd/>
            <a:tailEnd/>
          </a:ln>
        </p:spPr>
        <p:txBody>
          <a:bodyPr>
            <a:spAutoFit/>
          </a:bodyPr>
          <a:lstStyle/>
          <a:p>
            <a:pPr eaLnBrk="1" hangingPunct="1">
              <a:spcBef>
                <a:spcPct val="0"/>
              </a:spcBef>
              <a:buClrTx/>
              <a:buSzTx/>
              <a:buFontTx/>
              <a:buNone/>
            </a:pPr>
            <a:r>
              <a:rPr lang="en-US" sz="1600" i="1"/>
              <a:t>d</a:t>
            </a:r>
            <a:r>
              <a:rPr lang="en-US" sz="1600" i="1" baseline="-25000"/>
              <a:t>i</a:t>
            </a:r>
          </a:p>
        </p:txBody>
      </p:sp>
      <p:sp>
        <p:nvSpPr>
          <p:cNvPr id="82972" name="Text Box 41"/>
          <p:cNvSpPr txBox="1">
            <a:spLocks noChangeArrowheads="1"/>
          </p:cNvSpPr>
          <p:nvPr/>
        </p:nvSpPr>
        <p:spPr bwMode="auto">
          <a:xfrm>
            <a:off x="9353551" y="2663825"/>
            <a:ext cx="506413" cy="336550"/>
          </a:xfrm>
          <a:prstGeom prst="rect">
            <a:avLst/>
          </a:prstGeom>
          <a:noFill/>
          <a:ln w="9525">
            <a:noFill/>
            <a:miter lim="800000"/>
            <a:headEnd/>
            <a:tailEnd/>
          </a:ln>
        </p:spPr>
        <p:txBody>
          <a:bodyPr>
            <a:spAutoFit/>
          </a:bodyPr>
          <a:lstStyle/>
          <a:p>
            <a:pPr eaLnBrk="1" hangingPunct="1">
              <a:spcBef>
                <a:spcPct val="0"/>
              </a:spcBef>
              <a:buClrTx/>
              <a:buSzTx/>
              <a:buFontTx/>
              <a:buNone/>
            </a:pPr>
            <a:r>
              <a:rPr lang="en-US" sz="1600" i="1"/>
              <a:t>u</a:t>
            </a:r>
            <a:r>
              <a:rPr lang="en-US" sz="1600" i="1" baseline="-25000"/>
              <a:t>i</a:t>
            </a:r>
          </a:p>
        </p:txBody>
      </p:sp>
      <p:sp>
        <p:nvSpPr>
          <p:cNvPr id="82973" name="Text Box 47"/>
          <p:cNvSpPr txBox="1">
            <a:spLocks noChangeArrowheads="1"/>
          </p:cNvSpPr>
          <p:nvPr/>
        </p:nvSpPr>
        <p:spPr bwMode="auto">
          <a:xfrm>
            <a:off x="6022976" y="1616076"/>
            <a:ext cx="790575" cy="307777"/>
          </a:xfrm>
          <a:prstGeom prst="rect">
            <a:avLst/>
          </a:prstGeom>
          <a:noFill/>
          <a:ln w="9525">
            <a:noFill/>
            <a:miter lim="800000"/>
            <a:headEnd/>
            <a:tailEnd/>
          </a:ln>
        </p:spPr>
        <p:txBody>
          <a:bodyPr>
            <a:spAutoFit/>
          </a:bodyPr>
          <a:lstStyle/>
          <a:p>
            <a:pPr algn="ctr" eaLnBrk="1" hangingPunct="1">
              <a:spcBef>
                <a:spcPct val="0"/>
              </a:spcBef>
              <a:buClrTx/>
              <a:buSzTx/>
              <a:buFontTx/>
              <a:buNone/>
            </a:pPr>
            <a:r>
              <a:rPr lang="en-US" sz="1400" i="1"/>
              <a:t>F</a:t>
            </a:r>
            <a:endParaRPr lang="en-US" sz="1400" i="1" baseline="-25000"/>
          </a:p>
        </p:txBody>
      </p:sp>
      <p:grpSp>
        <p:nvGrpSpPr>
          <p:cNvPr id="2" name="Group 143"/>
          <p:cNvGrpSpPr>
            <a:grpSpLocks/>
          </p:cNvGrpSpPr>
          <p:nvPr/>
        </p:nvGrpSpPr>
        <p:grpSpPr bwMode="auto">
          <a:xfrm>
            <a:off x="6638925" y="1690689"/>
            <a:ext cx="292100" cy="517525"/>
            <a:chOff x="4140" y="429"/>
            <a:chExt cx="1425" cy="2396"/>
          </a:xfrm>
        </p:grpSpPr>
        <p:sp>
          <p:nvSpPr>
            <p:cNvPr id="82987" name="Freeform 144"/>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82988" name="Rectangle 145"/>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82989" name="Freeform 146"/>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82990" name="Freeform 147"/>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82991" name="Rectangle 148"/>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 name="Group 149"/>
            <p:cNvGrpSpPr>
              <a:grpSpLocks/>
            </p:cNvGrpSpPr>
            <p:nvPr/>
          </p:nvGrpSpPr>
          <p:grpSpPr bwMode="auto">
            <a:xfrm>
              <a:off x="4749" y="668"/>
              <a:ext cx="581" cy="145"/>
              <a:chOff x="614" y="2568"/>
              <a:chExt cx="725" cy="139"/>
            </a:xfrm>
          </p:grpSpPr>
          <p:sp>
            <p:nvSpPr>
              <p:cNvPr id="83017" name="AutoShape 150"/>
              <p:cNvSpPr>
                <a:spLocks noChangeArrowheads="1"/>
              </p:cNvSpPr>
              <p:nvPr/>
            </p:nvSpPr>
            <p:spPr bwMode="auto">
              <a:xfrm>
                <a:off x="618" y="2571"/>
                <a:ext cx="725" cy="134"/>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3018" name="AutoShape 151"/>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2993" name="Rectangle 152"/>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 name="Group 153"/>
            <p:cNvGrpSpPr>
              <a:grpSpLocks/>
            </p:cNvGrpSpPr>
            <p:nvPr/>
          </p:nvGrpSpPr>
          <p:grpSpPr bwMode="auto">
            <a:xfrm>
              <a:off x="4747" y="994"/>
              <a:ext cx="581" cy="134"/>
              <a:chOff x="614" y="2568"/>
              <a:chExt cx="725" cy="139"/>
            </a:xfrm>
          </p:grpSpPr>
          <p:sp>
            <p:nvSpPr>
              <p:cNvPr id="83015" name="AutoShape 154"/>
              <p:cNvSpPr>
                <a:spLocks noChangeArrowheads="1"/>
              </p:cNvSpPr>
              <p:nvPr/>
            </p:nvSpPr>
            <p:spPr bwMode="auto">
              <a:xfrm>
                <a:off x="610" y="2569"/>
                <a:ext cx="725"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3016" name="AutoShape 155"/>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2995" name="Rectangle 156"/>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96" name="Rectangle 157"/>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 name="Group 158"/>
            <p:cNvGrpSpPr>
              <a:grpSpLocks/>
            </p:cNvGrpSpPr>
            <p:nvPr/>
          </p:nvGrpSpPr>
          <p:grpSpPr bwMode="auto">
            <a:xfrm>
              <a:off x="4735" y="1627"/>
              <a:ext cx="582" cy="151"/>
              <a:chOff x="614" y="2568"/>
              <a:chExt cx="725" cy="139"/>
            </a:xfrm>
          </p:grpSpPr>
          <p:sp>
            <p:nvSpPr>
              <p:cNvPr id="83013" name="AutoShape 159"/>
              <p:cNvSpPr>
                <a:spLocks noChangeArrowheads="1"/>
              </p:cNvSpPr>
              <p:nvPr/>
            </p:nvSpPr>
            <p:spPr bwMode="auto">
              <a:xfrm>
                <a:off x="616" y="2568"/>
                <a:ext cx="724"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3014" name="AutoShape 160"/>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2998" name="Freeform 161"/>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6" name="Group 162"/>
            <p:cNvGrpSpPr>
              <a:grpSpLocks/>
            </p:cNvGrpSpPr>
            <p:nvPr/>
          </p:nvGrpSpPr>
          <p:grpSpPr bwMode="auto">
            <a:xfrm>
              <a:off x="4739" y="1327"/>
              <a:ext cx="582" cy="139"/>
              <a:chOff x="614" y="2568"/>
              <a:chExt cx="725" cy="139"/>
            </a:xfrm>
          </p:grpSpPr>
          <p:sp>
            <p:nvSpPr>
              <p:cNvPr id="83011" name="AutoShape 163"/>
              <p:cNvSpPr>
                <a:spLocks noChangeArrowheads="1"/>
              </p:cNvSpPr>
              <p:nvPr/>
            </p:nvSpPr>
            <p:spPr bwMode="auto">
              <a:xfrm>
                <a:off x="611" y="2567"/>
                <a:ext cx="724" cy="140"/>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3012" name="AutoShape 164"/>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3000" name="Rectangle 165"/>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83001" name="Freeform 166"/>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83002" name="Freeform 167"/>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83003" name="Oval 168"/>
            <p:cNvSpPr>
              <a:spLocks noChangeArrowheads="1"/>
            </p:cNvSpPr>
            <p:nvPr/>
          </p:nvSpPr>
          <p:spPr bwMode="auto">
            <a:xfrm>
              <a:off x="5519" y="2612"/>
              <a:ext cx="46" cy="96"/>
            </a:xfrm>
            <a:prstGeom prst="ellipse">
              <a:avLst/>
            </a:prstGeom>
            <a:solidFill>
              <a:srgbClr val="333333"/>
            </a:solidFill>
            <a:ln w="9525">
              <a:noFill/>
              <a:round/>
              <a:headEnd/>
              <a:tailEnd/>
            </a:ln>
          </p:spPr>
          <p:txBody>
            <a:bodyPr wrap="none" anchor="ctr"/>
            <a:lstStyle/>
            <a:p>
              <a:endParaRPr lang="en-US"/>
            </a:p>
          </p:txBody>
        </p:sp>
        <p:sp>
          <p:nvSpPr>
            <p:cNvPr id="83004" name="Freeform 169"/>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83005" name="AutoShape 170"/>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83006" name="AutoShape 171"/>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83007" name="Oval 172"/>
            <p:cNvSpPr>
              <a:spLocks noChangeArrowheads="1"/>
            </p:cNvSpPr>
            <p:nvPr/>
          </p:nvSpPr>
          <p:spPr bwMode="auto">
            <a:xfrm>
              <a:off x="4310" y="2384"/>
              <a:ext cx="155" cy="140"/>
            </a:xfrm>
            <a:prstGeom prst="ellipse">
              <a:avLst/>
            </a:prstGeom>
            <a:solidFill>
              <a:srgbClr val="33CC33"/>
            </a:solidFill>
            <a:ln w="9525">
              <a:noFill/>
              <a:round/>
              <a:headEnd/>
              <a:tailEnd/>
            </a:ln>
          </p:spPr>
          <p:txBody>
            <a:bodyPr wrap="none" anchor="ctr"/>
            <a:lstStyle/>
            <a:p>
              <a:endParaRPr lang="en-US"/>
            </a:p>
          </p:txBody>
        </p:sp>
        <p:sp>
          <p:nvSpPr>
            <p:cNvPr id="83008" name="Oval 173"/>
            <p:cNvSpPr>
              <a:spLocks noChangeArrowheads="1"/>
            </p:cNvSpPr>
            <p:nvPr/>
          </p:nvSpPr>
          <p:spPr bwMode="auto">
            <a:xfrm>
              <a:off x="4489" y="2384"/>
              <a:ext cx="155" cy="140"/>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83009" name="Oval 174"/>
            <p:cNvSpPr>
              <a:spLocks noChangeArrowheads="1"/>
            </p:cNvSpPr>
            <p:nvPr/>
          </p:nvSpPr>
          <p:spPr bwMode="auto">
            <a:xfrm>
              <a:off x="4659" y="2384"/>
              <a:ext cx="163" cy="140"/>
            </a:xfrm>
            <a:prstGeom prst="ellipse">
              <a:avLst/>
            </a:prstGeom>
            <a:solidFill>
              <a:srgbClr val="33CC33"/>
            </a:solidFill>
            <a:ln w="9525">
              <a:noFill/>
              <a:round/>
              <a:headEnd/>
              <a:tailEnd/>
            </a:ln>
          </p:spPr>
          <p:txBody>
            <a:bodyPr wrap="none" anchor="ctr"/>
            <a:lstStyle/>
            <a:p>
              <a:endParaRPr lang="en-US"/>
            </a:p>
          </p:txBody>
        </p:sp>
        <p:sp>
          <p:nvSpPr>
            <p:cNvPr id="83010" name="Rectangle 175"/>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7" name="Group 176"/>
          <p:cNvGrpSpPr>
            <a:grpSpLocks/>
          </p:cNvGrpSpPr>
          <p:nvPr/>
        </p:nvGrpSpPr>
        <p:grpSpPr bwMode="auto">
          <a:xfrm>
            <a:off x="5995988" y="2492376"/>
            <a:ext cx="620712" cy="512763"/>
            <a:chOff x="-44" y="1473"/>
            <a:chExt cx="981" cy="1105"/>
          </a:xfrm>
        </p:grpSpPr>
        <p:pic>
          <p:nvPicPr>
            <p:cNvPr id="82985" name="Picture 177"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2986" name="Freeform 17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8" name="Group 179"/>
          <p:cNvGrpSpPr>
            <a:grpSpLocks/>
          </p:cNvGrpSpPr>
          <p:nvPr/>
        </p:nvGrpSpPr>
        <p:grpSpPr bwMode="auto">
          <a:xfrm>
            <a:off x="7824788" y="1284288"/>
            <a:ext cx="620712" cy="512762"/>
            <a:chOff x="-44" y="1473"/>
            <a:chExt cx="981" cy="1105"/>
          </a:xfrm>
        </p:grpSpPr>
        <p:pic>
          <p:nvPicPr>
            <p:cNvPr id="82983" name="Picture 180"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2984" name="Freeform 181"/>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9" name="Group 182"/>
          <p:cNvGrpSpPr>
            <a:grpSpLocks/>
          </p:cNvGrpSpPr>
          <p:nvPr/>
        </p:nvGrpSpPr>
        <p:grpSpPr bwMode="auto">
          <a:xfrm>
            <a:off x="8434388" y="1360488"/>
            <a:ext cx="620712" cy="512762"/>
            <a:chOff x="-44" y="1473"/>
            <a:chExt cx="981" cy="1105"/>
          </a:xfrm>
        </p:grpSpPr>
        <p:pic>
          <p:nvPicPr>
            <p:cNvPr id="82981" name="Picture 183"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2982" name="Freeform 184"/>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10" name="Group 185"/>
          <p:cNvGrpSpPr>
            <a:grpSpLocks/>
          </p:cNvGrpSpPr>
          <p:nvPr/>
        </p:nvGrpSpPr>
        <p:grpSpPr bwMode="auto">
          <a:xfrm flipH="1">
            <a:off x="9893301" y="2362201"/>
            <a:ext cx="620713" cy="512763"/>
            <a:chOff x="-44" y="1473"/>
            <a:chExt cx="981" cy="1105"/>
          </a:xfrm>
        </p:grpSpPr>
        <p:pic>
          <p:nvPicPr>
            <p:cNvPr id="82979" name="Picture 186"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2980" name="Freeform 18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Tree>
    <p:extLst>
      <p:ext uri="{BB962C8B-B14F-4D97-AF65-F5344CB8AC3E}">
        <p14:creationId xmlns:p14="http://schemas.microsoft.com/office/powerpoint/2010/main" val="19864570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3" grpId="0" animBg="1"/>
      <p:bldP spid="245814"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83972" name="Rectangle 2"/>
          <p:cNvSpPr>
            <a:spLocks noGrp="1" noChangeArrowheads="1"/>
          </p:cNvSpPr>
          <p:nvPr>
            <p:ph type="title" idx="4294967295"/>
          </p:nvPr>
        </p:nvSpPr>
        <p:spPr>
          <a:xfrm>
            <a:off x="1130270" y="611248"/>
            <a:ext cx="8520113" cy="1143000"/>
          </a:xfrm>
        </p:spPr>
        <p:txBody>
          <a:bodyPr/>
          <a:lstStyle/>
          <a:p>
            <a:r>
              <a:rPr lang="en-US" sz="3600" dirty="0">
                <a:ea typeface="ＭＳ Ｐゴシック" pitchFamily="34" charset="-128"/>
              </a:rPr>
              <a:t>File distribution time: P2P</a:t>
            </a:r>
          </a:p>
        </p:txBody>
      </p:sp>
      <p:sp>
        <p:nvSpPr>
          <p:cNvPr id="83973" name="Rectangle 47"/>
          <p:cNvSpPr>
            <a:spLocks noGrp="1" noChangeArrowheads="1"/>
          </p:cNvSpPr>
          <p:nvPr>
            <p:ph type="body" idx="4294967295"/>
          </p:nvPr>
        </p:nvSpPr>
        <p:spPr>
          <a:xfrm>
            <a:off x="1005683" y="1177000"/>
            <a:ext cx="4749600" cy="1985747"/>
          </a:xfrm>
        </p:spPr>
        <p:txBody>
          <a:bodyPr>
            <a:normAutofit/>
          </a:bodyPr>
          <a:lstStyle/>
          <a:p>
            <a:r>
              <a:rPr lang="en-US" sz="2400" i="1" dirty="0">
                <a:solidFill>
                  <a:srgbClr val="CC0000"/>
                </a:solidFill>
                <a:ea typeface="ＭＳ Ｐゴシック" pitchFamily="34" charset="-128"/>
              </a:rPr>
              <a:t>server transmission: </a:t>
            </a:r>
            <a:r>
              <a:rPr lang="en-US" sz="2400" dirty="0">
                <a:ea typeface="ＭＳ Ｐゴシック" pitchFamily="34" charset="-128"/>
              </a:rPr>
              <a:t>must</a:t>
            </a:r>
            <a:r>
              <a:rPr lang="en-US" sz="2400" i="1" dirty="0">
                <a:solidFill>
                  <a:srgbClr val="CC0000"/>
                </a:solidFill>
                <a:ea typeface="ＭＳ Ｐゴシック" pitchFamily="34" charset="-128"/>
              </a:rPr>
              <a:t> </a:t>
            </a:r>
            <a:r>
              <a:rPr lang="en-US" sz="2400" dirty="0">
                <a:ea typeface="ＭＳ Ｐゴシック" pitchFamily="34" charset="-128"/>
              </a:rPr>
              <a:t>upload at least one</a:t>
            </a:r>
            <a:r>
              <a:rPr lang="en-US" sz="2400" i="1" dirty="0">
                <a:ea typeface="ＭＳ Ｐゴシック" pitchFamily="34" charset="-128"/>
              </a:rPr>
              <a:t> </a:t>
            </a:r>
            <a:r>
              <a:rPr lang="en-US" sz="2400" dirty="0">
                <a:ea typeface="ＭＳ Ｐゴシック" pitchFamily="34" charset="-128"/>
              </a:rPr>
              <a:t>copy</a:t>
            </a:r>
            <a:endParaRPr lang="en-US" sz="2600" dirty="0">
              <a:ea typeface="ＭＳ Ｐゴシック" pitchFamily="34" charset="-128"/>
            </a:endParaRPr>
          </a:p>
          <a:p>
            <a:pPr lvl="1">
              <a:lnSpc>
                <a:spcPct val="100000"/>
              </a:lnSpc>
              <a:buSzPct val="85000"/>
            </a:pPr>
            <a:r>
              <a:rPr lang="en-US" sz="2000" dirty="0">
                <a:ea typeface="ＭＳ Ｐゴシック" pitchFamily="34" charset="-128"/>
              </a:rPr>
              <a:t>time to send one copy: </a:t>
            </a:r>
            <a:r>
              <a:rPr lang="en-US" sz="2000" i="1" dirty="0">
                <a:ea typeface="ＭＳ Ｐゴシック" pitchFamily="34" charset="-128"/>
              </a:rPr>
              <a:t>F/u</a:t>
            </a:r>
            <a:r>
              <a:rPr lang="en-US" sz="2000" i="1" baseline="-25000" dirty="0">
                <a:ea typeface="ＭＳ Ｐゴシック" pitchFamily="34" charset="-128"/>
              </a:rPr>
              <a:t>s </a:t>
            </a:r>
            <a:endParaRPr lang="en-US" sz="2000" dirty="0">
              <a:ea typeface="ＭＳ Ｐゴシック" pitchFamily="34" charset="-128"/>
            </a:endParaRPr>
          </a:p>
        </p:txBody>
      </p:sp>
      <p:sp>
        <p:nvSpPr>
          <p:cNvPr id="83974" name="Text Box 51"/>
          <p:cNvSpPr txBox="1">
            <a:spLocks noChangeArrowheads="1"/>
          </p:cNvSpPr>
          <p:nvPr/>
        </p:nvSpPr>
        <p:spPr bwMode="auto">
          <a:xfrm>
            <a:off x="1867619" y="4600884"/>
            <a:ext cx="2355132" cy="830997"/>
          </a:xfrm>
          <a:prstGeom prst="rect">
            <a:avLst/>
          </a:prstGeom>
          <a:noFill/>
          <a:ln w="9525">
            <a:noFill/>
            <a:miter lim="800000"/>
            <a:headEnd/>
            <a:tailEnd/>
          </a:ln>
        </p:spPr>
        <p:txBody>
          <a:bodyPr wrap="none">
            <a:spAutoFit/>
          </a:bodyPr>
          <a:lstStyle/>
          <a:p>
            <a:pPr marL="342900" indent="-342900" algn="r">
              <a:lnSpc>
                <a:spcPct val="80000"/>
              </a:lnSpc>
            </a:pPr>
            <a:r>
              <a:rPr lang="en-US" i="1" dirty="0"/>
              <a:t>time to  distribute F </a:t>
            </a:r>
          </a:p>
          <a:p>
            <a:pPr marL="342900" indent="-342900" algn="r">
              <a:lnSpc>
                <a:spcPct val="80000"/>
              </a:lnSpc>
            </a:pPr>
            <a:r>
              <a:rPr lang="en-US" i="1" dirty="0"/>
              <a:t>to N clients using </a:t>
            </a:r>
          </a:p>
          <a:p>
            <a:pPr marL="342900" indent="-342900" algn="r">
              <a:lnSpc>
                <a:spcPct val="80000"/>
              </a:lnSpc>
            </a:pPr>
            <a:r>
              <a:rPr lang="en-US" i="1" dirty="0"/>
              <a:t>P2P approach</a:t>
            </a:r>
            <a:r>
              <a:rPr lang="en-US" sz="2400" dirty="0">
                <a:latin typeface="Comic Sans MS" pitchFamily="66" charset="0"/>
              </a:rPr>
              <a:t> </a:t>
            </a:r>
            <a:endParaRPr lang="en-US" sz="2800" dirty="0">
              <a:latin typeface="Comic Sans MS" pitchFamily="66" charset="0"/>
            </a:endParaRPr>
          </a:p>
        </p:txBody>
      </p:sp>
      <p:sp>
        <p:nvSpPr>
          <p:cNvPr id="83975" name="Rectangle 55"/>
          <p:cNvSpPr>
            <a:spLocks noChangeArrowheads="1"/>
          </p:cNvSpPr>
          <p:nvPr/>
        </p:nvSpPr>
        <p:spPr bwMode="auto">
          <a:xfrm>
            <a:off x="1787527" y="4398846"/>
            <a:ext cx="8726487" cy="985983"/>
          </a:xfrm>
          <a:prstGeom prst="rect">
            <a:avLst/>
          </a:prstGeom>
          <a:noFill/>
          <a:ln w="19050">
            <a:solidFill>
              <a:srgbClr val="CC0000"/>
            </a:solidFill>
            <a:miter lim="800000"/>
            <a:headEnd/>
            <a:tailEnd/>
          </a:ln>
        </p:spPr>
        <p:txBody>
          <a:bodyPr wrap="none" anchor="ctr"/>
          <a:lstStyle/>
          <a:p>
            <a:endParaRPr lang="en-US" sz="2400">
              <a:latin typeface="Comic Sans MS" pitchFamily="66" charset="0"/>
            </a:endParaRPr>
          </a:p>
        </p:txBody>
      </p:sp>
      <p:sp>
        <p:nvSpPr>
          <p:cNvPr id="83977" name="Freeform 4"/>
          <p:cNvSpPr>
            <a:spLocks/>
          </p:cNvSpPr>
          <p:nvPr/>
        </p:nvSpPr>
        <p:spPr bwMode="auto">
          <a:xfrm>
            <a:off x="7124701" y="2111376"/>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w="9525">
            <a:noFill/>
            <a:round/>
            <a:headEnd/>
            <a:tailEnd/>
          </a:ln>
        </p:spPr>
        <p:txBody>
          <a:bodyPr wrap="none" anchor="ctr"/>
          <a:lstStyle/>
          <a:p>
            <a:endParaRPr lang="en-US"/>
          </a:p>
        </p:txBody>
      </p:sp>
      <p:sp>
        <p:nvSpPr>
          <p:cNvPr id="83978" name="Line 14"/>
          <p:cNvSpPr>
            <a:spLocks noChangeShapeType="1"/>
          </p:cNvSpPr>
          <p:nvPr/>
        </p:nvSpPr>
        <p:spPr bwMode="auto">
          <a:xfrm>
            <a:off x="6862763" y="2085976"/>
            <a:ext cx="455612" cy="214313"/>
          </a:xfrm>
          <a:prstGeom prst="line">
            <a:avLst/>
          </a:prstGeom>
          <a:noFill/>
          <a:ln w="9525">
            <a:solidFill>
              <a:schemeClr val="tx1"/>
            </a:solidFill>
            <a:round/>
            <a:headEnd/>
            <a:tailEnd type="triangle" w="med" len="med"/>
          </a:ln>
        </p:spPr>
        <p:txBody>
          <a:bodyPr/>
          <a:lstStyle/>
          <a:p>
            <a:endParaRPr lang="en-US"/>
          </a:p>
        </p:txBody>
      </p:sp>
      <p:sp>
        <p:nvSpPr>
          <p:cNvPr id="83979" name="Text Box 15"/>
          <p:cNvSpPr txBox="1">
            <a:spLocks noChangeArrowheads="1"/>
          </p:cNvSpPr>
          <p:nvPr/>
        </p:nvSpPr>
        <p:spPr bwMode="auto">
          <a:xfrm>
            <a:off x="6888163" y="1763713"/>
            <a:ext cx="366712" cy="336550"/>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sz="1600" i="1"/>
              <a:t>u</a:t>
            </a:r>
            <a:r>
              <a:rPr lang="en-US" sz="1600" i="1" baseline="-25000"/>
              <a:t>s</a:t>
            </a:r>
          </a:p>
        </p:txBody>
      </p:sp>
      <p:sp>
        <p:nvSpPr>
          <p:cNvPr id="83980" name="Line 39"/>
          <p:cNvSpPr>
            <a:spLocks noChangeShapeType="1"/>
          </p:cNvSpPr>
          <p:nvPr/>
        </p:nvSpPr>
        <p:spPr bwMode="auto">
          <a:xfrm>
            <a:off x="6613526" y="2713038"/>
            <a:ext cx="574675" cy="0"/>
          </a:xfrm>
          <a:prstGeom prst="line">
            <a:avLst/>
          </a:prstGeom>
          <a:noFill/>
          <a:ln w="9525">
            <a:solidFill>
              <a:schemeClr val="tx1"/>
            </a:solidFill>
            <a:round/>
            <a:headEnd/>
            <a:tailEnd type="triangle" w="med" len="med"/>
          </a:ln>
        </p:spPr>
        <p:txBody>
          <a:bodyPr/>
          <a:lstStyle/>
          <a:p>
            <a:endParaRPr lang="en-US"/>
          </a:p>
        </p:txBody>
      </p:sp>
      <p:sp>
        <p:nvSpPr>
          <p:cNvPr id="83981" name="Line 40"/>
          <p:cNvSpPr>
            <a:spLocks noChangeShapeType="1"/>
          </p:cNvSpPr>
          <p:nvPr/>
        </p:nvSpPr>
        <p:spPr bwMode="auto">
          <a:xfrm flipH="1">
            <a:off x="6643689" y="2814638"/>
            <a:ext cx="566737" cy="0"/>
          </a:xfrm>
          <a:prstGeom prst="line">
            <a:avLst/>
          </a:prstGeom>
          <a:noFill/>
          <a:ln w="9525">
            <a:solidFill>
              <a:schemeClr val="tx1"/>
            </a:solidFill>
            <a:round/>
            <a:headEnd/>
            <a:tailEnd type="triangle" w="med" len="med"/>
          </a:ln>
        </p:spPr>
        <p:txBody>
          <a:bodyPr/>
          <a:lstStyle/>
          <a:p>
            <a:endParaRPr lang="en-US"/>
          </a:p>
        </p:txBody>
      </p:sp>
      <p:sp>
        <p:nvSpPr>
          <p:cNvPr id="83982" name="Text Box 44"/>
          <p:cNvSpPr txBox="1">
            <a:spLocks noChangeArrowheads="1"/>
          </p:cNvSpPr>
          <p:nvPr/>
        </p:nvSpPr>
        <p:spPr bwMode="auto">
          <a:xfrm>
            <a:off x="7664310" y="2460625"/>
            <a:ext cx="981359" cy="338554"/>
          </a:xfrm>
          <a:prstGeom prst="rect">
            <a:avLst/>
          </a:prstGeom>
          <a:noFill/>
          <a:ln w="9525">
            <a:noFill/>
            <a:miter lim="800000"/>
            <a:headEnd/>
            <a:tailEnd/>
          </a:ln>
        </p:spPr>
        <p:txBody>
          <a:bodyPr wrap="none">
            <a:spAutoFit/>
          </a:bodyPr>
          <a:lstStyle/>
          <a:p>
            <a:pPr algn="ctr" eaLnBrk="1" hangingPunct="1">
              <a:spcBef>
                <a:spcPct val="0"/>
              </a:spcBef>
              <a:buClrTx/>
              <a:buSzTx/>
              <a:buFontTx/>
              <a:buNone/>
            </a:pPr>
            <a:r>
              <a:rPr lang="en-US" sz="1600">
                <a:solidFill>
                  <a:schemeClr val="bg1"/>
                </a:solidFill>
              </a:rPr>
              <a:t>network</a:t>
            </a:r>
          </a:p>
        </p:txBody>
      </p:sp>
      <p:sp>
        <p:nvSpPr>
          <p:cNvPr id="83983" name="AutoShape 327"/>
          <p:cNvSpPr>
            <a:spLocks noChangeArrowheads="1"/>
          </p:cNvSpPr>
          <p:nvPr/>
        </p:nvSpPr>
        <p:spPr bwMode="auto">
          <a:xfrm>
            <a:off x="6264276"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pPr>
              <a:spcBef>
                <a:spcPct val="0"/>
              </a:spcBef>
              <a:buClrTx/>
              <a:buSzTx/>
              <a:buFontTx/>
              <a:buNone/>
            </a:pPr>
            <a:endParaRPr lang="en-US" sz="800">
              <a:cs typeface="Arial" charset="0"/>
            </a:endParaRPr>
          </a:p>
        </p:txBody>
      </p:sp>
      <p:sp>
        <p:nvSpPr>
          <p:cNvPr id="83984" name="Line 22"/>
          <p:cNvSpPr>
            <a:spLocks noChangeShapeType="1"/>
          </p:cNvSpPr>
          <p:nvPr/>
        </p:nvSpPr>
        <p:spPr bwMode="auto">
          <a:xfrm flipV="1">
            <a:off x="8524876" y="1819276"/>
            <a:ext cx="180975" cy="530225"/>
          </a:xfrm>
          <a:prstGeom prst="line">
            <a:avLst/>
          </a:prstGeom>
          <a:noFill/>
          <a:ln w="9525">
            <a:solidFill>
              <a:schemeClr val="tx1"/>
            </a:solidFill>
            <a:round/>
            <a:headEnd type="triangle" w="med" len="med"/>
            <a:tailEnd/>
          </a:ln>
        </p:spPr>
        <p:txBody>
          <a:bodyPr/>
          <a:lstStyle/>
          <a:p>
            <a:endParaRPr lang="en-US"/>
          </a:p>
        </p:txBody>
      </p:sp>
      <p:sp>
        <p:nvSpPr>
          <p:cNvPr id="83985" name="Line 23"/>
          <p:cNvSpPr>
            <a:spLocks noChangeShapeType="1"/>
          </p:cNvSpPr>
          <p:nvPr/>
        </p:nvSpPr>
        <p:spPr bwMode="auto">
          <a:xfrm flipH="1">
            <a:off x="8602664" y="1825625"/>
            <a:ext cx="187325" cy="534988"/>
          </a:xfrm>
          <a:prstGeom prst="line">
            <a:avLst/>
          </a:prstGeom>
          <a:noFill/>
          <a:ln w="9525">
            <a:solidFill>
              <a:schemeClr val="tx1"/>
            </a:solidFill>
            <a:round/>
            <a:headEnd type="triangle" w="med" len="med"/>
            <a:tailEnd/>
          </a:ln>
        </p:spPr>
        <p:txBody>
          <a:bodyPr/>
          <a:lstStyle/>
          <a:p>
            <a:endParaRPr lang="en-US"/>
          </a:p>
        </p:txBody>
      </p:sp>
      <p:sp>
        <p:nvSpPr>
          <p:cNvPr id="83986" name="Line 22"/>
          <p:cNvSpPr>
            <a:spLocks noChangeShapeType="1"/>
          </p:cNvSpPr>
          <p:nvPr/>
        </p:nvSpPr>
        <p:spPr bwMode="auto">
          <a:xfrm flipV="1">
            <a:off x="7940675" y="1736726"/>
            <a:ext cx="179388" cy="530225"/>
          </a:xfrm>
          <a:prstGeom prst="line">
            <a:avLst/>
          </a:prstGeom>
          <a:noFill/>
          <a:ln w="9525">
            <a:solidFill>
              <a:schemeClr val="tx1"/>
            </a:solidFill>
            <a:round/>
            <a:headEnd type="triangle" w="med" len="med"/>
            <a:tailEnd/>
          </a:ln>
        </p:spPr>
        <p:txBody>
          <a:bodyPr/>
          <a:lstStyle/>
          <a:p>
            <a:endParaRPr lang="en-US"/>
          </a:p>
        </p:txBody>
      </p:sp>
      <p:sp>
        <p:nvSpPr>
          <p:cNvPr id="83987" name="Line 23"/>
          <p:cNvSpPr>
            <a:spLocks noChangeShapeType="1"/>
          </p:cNvSpPr>
          <p:nvPr/>
        </p:nvSpPr>
        <p:spPr bwMode="auto">
          <a:xfrm flipH="1">
            <a:off x="8016875" y="1743075"/>
            <a:ext cx="185738" cy="534988"/>
          </a:xfrm>
          <a:prstGeom prst="line">
            <a:avLst/>
          </a:prstGeom>
          <a:noFill/>
          <a:ln w="9525">
            <a:solidFill>
              <a:schemeClr val="tx1"/>
            </a:solidFill>
            <a:round/>
            <a:headEnd type="triangle" w="med" len="med"/>
            <a:tailEnd/>
          </a:ln>
        </p:spPr>
        <p:txBody>
          <a:bodyPr/>
          <a:lstStyle/>
          <a:p>
            <a:endParaRPr lang="en-US"/>
          </a:p>
        </p:txBody>
      </p:sp>
      <p:sp>
        <p:nvSpPr>
          <p:cNvPr id="83988" name="Line 26"/>
          <p:cNvSpPr>
            <a:spLocks noChangeShapeType="1"/>
          </p:cNvSpPr>
          <p:nvPr/>
        </p:nvSpPr>
        <p:spPr bwMode="auto">
          <a:xfrm>
            <a:off x="9247188" y="2579688"/>
            <a:ext cx="658812" cy="0"/>
          </a:xfrm>
          <a:prstGeom prst="line">
            <a:avLst/>
          </a:prstGeom>
          <a:noFill/>
          <a:ln w="19050">
            <a:solidFill>
              <a:schemeClr val="tx1"/>
            </a:solidFill>
            <a:round/>
            <a:headEnd/>
            <a:tailEnd type="triangle" w="med" len="med"/>
          </a:ln>
        </p:spPr>
        <p:txBody>
          <a:bodyPr/>
          <a:lstStyle/>
          <a:p>
            <a:endParaRPr lang="en-US"/>
          </a:p>
        </p:txBody>
      </p:sp>
      <p:sp>
        <p:nvSpPr>
          <p:cNvPr id="83989" name="Line 27"/>
          <p:cNvSpPr>
            <a:spLocks noChangeShapeType="1"/>
          </p:cNvSpPr>
          <p:nvPr/>
        </p:nvSpPr>
        <p:spPr bwMode="auto">
          <a:xfrm>
            <a:off x="9250363" y="2682875"/>
            <a:ext cx="660400" cy="0"/>
          </a:xfrm>
          <a:prstGeom prst="line">
            <a:avLst/>
          </a:prstGeom>
          <a:noFill/>
          <a:ln w="19050">
            <a:solidFill>
              <a:schemeClr val="tx1"/>
            </a:solidFill>
            <a:round/>
            <a:headEnd type="triangle" w="med" len="med"/>
            <a:tailEnd/>
          </a:ln>
        </p:spPr>
        <p:txBody>
          <a:bodyPr/>
          <a:lstStyle/>
          <a:p>
            <a:endParaRPr lang="en-US"/>
          </a:p>
        </p:txBody>
      </p:sp>
      <p:sp>
        <p:nvSpPr>
          <p:cNvPr id="83990" name="Text Box 41"/>
          <p:cNvSpPr txBox="1">
            <a:spLocks noChangeArrowheads="1"/>
          </p:cNvSpPr>
          <p:nvPr/>
        </p:nvSpPr>
        <p:spPr bwMode="auto">
          <a:xfrm>
            <a:off x="9337675" y="2146300"/>
            <a:ext cx="450850" cy="336550"/>
          </a:xfrm>
          <a:prstGeom prst="rect">
            <a:avLst/>
          </a:prstGeom>
          <a:noFill/>
          <a:ln w="9525">
            <a:noFill/>
            <a:miter lim="800000"/>
            <a:headEnd/>
            <a:tailEnd/>
          </a:ln>
        </p:spPr>
        <p:txBody>
          <a:bodyPr>
            <a:spAutoFit/>
          </a:bodyPr>
          <a:lstStyle/>
          <a:p>
            <a:pPr eaLnBrk="1" hangingPunct="1">
              <a:spcBef>
                <a:spcPct val="0"/>
              </a:spcBef>
              <a:buClrTx/>
              <a:buSzTx/>
              <a:buFontTx/>
              <a:buNone/>
            </a:pPr>
            <a:r>
              <a:rPr lang="en-US" sz="1600" i="1"/>
              <a:t>d</a:t>
            </a:r>
            <a:r>
              <a:rPr lang="en-US" sz="1600" i="1" baseline="-25000"/>
              <a:t>i</a:t>
            </a:r>
          </a:p>
        </p:txBody>
      </p:sp>
      <p:sp>
        <p:nvSpPr>
          <p:cNvPr id="83991" name="Text Box 41"/>
          <p:cNvSpPr txBox="1">
            <a:spLocks noChangeArrowheads="1"/>
          </p:cNvSpPr>
          <p:nvPr/>
        </p:nvSpPr>
        <p:spPr bwMode="auto">
          <a:xfrm>
            <a:off x="9353551" y="2663825"/>
            <a:ext cx="506413" cy="336550"/>
          </a:xfrm>
          <a:prstGeom prst="rect">
            <a:avLst/>
          </a:prstGeom>
          <a:noFill/>
          <a:ln w="9525">
            <a:noFill/>
            <a:miter lim="800000"/>
            <a:headEnd/>
            <a:tailEnd/>
          </a:ln>
        </p:spPr>
        <p:txBody>
          <a:bodyPr>
            <a:spAutoFit/>
          </a:bodyPr>
          <a:lstStyle/>
          <a:p>
            <a:pPr eaLnBrk="1" hangingPunct="1">
              <a:spcBef>
                <a:spcPct val="0"/>
              </a:spcBef>
              <a:buClrTx/>
              <a:buSzTx/>
              <a:buFontTx/>
              <a:buNone/>
            </a:pPr>
            <a:r>
              <a:rPr lang="en-US" sz="1600" i="1"/>
              <a:t>u</a:t>
            </a:r>
            <a:r>
              <a:rPr lang="en-US" sz="1600" i="1" baseline="-25000"/>
              <a:t>i</a:t>
            </a:r>
          </a:p>
        </p:txBody>
      </p:sp>
      <p:sp>
        <p:nvSpPr>
          <p:cNvPr id="83992" name="Text Box 47"/>
          <p:cNvSpPr txBox="1">
            <a:spLocks noChangeArrowheads="1"/>
          </p:cNvSpPr>
          <p:nvPr/>
        </p:nvSpPr>
        <p:spPr bwMode="auto">
          <a:xfrm>
            <a:off x="6022976" y="1616076"/>
            <a:ext cx="790575" cy="307777"/>
          </a:xfrm>
          <a:prstGeom prst="rect">
            <a:avLst/>
          </a:prstGeom>
          <a:noFill/>
          <a:ln w="9525">
            <a:noFill/>
            <a:miter lim="800000"/>
            <a:headEnd/>
            <a:tailEnd/>
          </a:ln>
        </p:spPr>
        <p:txBody>
          <a:bodyPr>
            <a:spAutoFit/>
          </a:bodyPr>
          <a:lstStyle/>
          <a:p>
            <a:pPr algn="ctr" eaLnBrk="1" hangingPunct="1">
              <a:spcBef>
                <a:spcPct val="0"/>
              </a:spcBef>
              <a:buClrTx/>
              <a:buSzTx/>
              <a:buFontTx/>
              <a:buNone/>
            </a:pPr>
            <a:r>
              <a:rPr lang="en-US" sz="1400" i="1"/>
              <a:t>F</a:t>
            </a:r>
            <a:endParaRPr lang="en-US" sz="1400" i="1" baseline="-25000"/>
          </a:p>
        </p:txBody>
      </p:sp>
      <p:sp>
        <p:nvSpPr>
          <p:cNvPr id="83993" name="Text Box 31"/>
          <p:cNvSpPr txBox="1">
            <a:spLocks noChangeArrowheads="1"/>
          </p:cNvSpPr>
          <p:nvPr/>
        </p:nvSpPr>
        <p:spPr bwMode="auto">
          <a:xfrm>
            <a:off x="4252420" y="4773612"/>
            <a:ext cx="6389891" cy="523220"/>
          </a:xfrm>
          <a:prstGeom prst="rect">
            <a:avLst/>
          </a:prstGeom>
          <a:noFill/>
          <a:ln w="9525">
            <a:noFill/>
            <a:miter lim="800000"/>
            <a:headEnd/>
            <a:tailEnd/>
          </a:ln>
        </p:spPr>
        <p:txBody>
          <a:bodyPr wrap="none">
            <a:spAutoFit/>
          </a:bodyPr>
          <a:lstStyle/>
          <a:p>
            <a:pPr marL="342900" indent="-342900"/>
            <a:r>
              <a:rPr lang="en-US" sz="2800" i="1" dirty="0"/>
              <a:t> D</a:t>
            </a:r>
            <a:r>
              <a:rPr lang="en-US" sz="2800" i="1" baseline="-25000" dirty="0"/>
              <a:t>P2P</a:t>
            </a:r>
            <a:r>
              <a:rPr lang="en-US" sz="2800" i="1" dirty="0"/>
              <a:t> &gt; max{F/</a:t>
            </a:r>
            <a:r>
              <a:rPr lang="en-US" sz="2800" i="1" dirty="0" err="1"/>
              <a:t>u</a:t>
            </a:r>
            <a:r>
              <a:rPr lang="en-US" sz="2800" i="1" baseline="-25000" dirty="0" err="1"/>
              <a:t>s,</a:t>
            </a:r>
            <a:r>
              <a:rPr lang="en-US" sz="2800" i="1" dirty="0" err="1"/>
              <a:t>,F</a:t>
            </a:r>
            <a:r>
              <a:rPr lang="en-US" sz="2800" i="1" dirty="0"/>
              <a:t>/</a:t>
            </a:r>
            <a:r>
              <a:rPr lang="en-US" sz="2800" i="1" dirty="0" err="1"/>
              <a:t>d</a:t>
            </a:r>
            <a:r>
              <a:rPr lang="en-US" sz="2800" i="1" baseline="-25000" dirty="0" err="1"/>
              <a:t>min</a:t>
            </a:r>
            <a:r>
              <a:rPr lang="en-US" sz="2800" i="1" baseline="-25000" dirty="0"/>
              <a:t>,</a:t>
            </a:r>
            <a:r>
              <a:rPr lang="en-US" sz="2800" i="1" dirty="0"/>
              <a:t>,NF/(</a:t>
            </a:r>
            <a:r>
              <a:rPr lang="en-US" sz="2400" dirty="0"/>
              <a:t>u</a:t>
            </a:r>
            <a:r>
              <a:rPr lang="en-US" sz="2400" baseline="-25000" dirty="0"/>
              <a:t>s</a:t>
            </a:r>
            <a:r>
              <a:rPr lang="en-US" sz="2400" dirty="0"/>
              <a:t> + </a:t>
            </a:r>
            <a:r>
              <a:rPr lang="en-US" sz="2800" dirty="0">
                <a:latin typeface="Symbol" pitchFamily="18" charset="2"/>
              </a:rPr>
              <a:t>S</a:t>
            </a:r>
            <a:r>
              <a:rPr lang="en-US" sz="2400" dirty="0"/>
              <a:t>u</a:t>
            </a:r>
            <a:r>
              <a:rPr lang="en-US" sz="2400" baseline="-25000" dirty="0"/>
              <a:t>i</a:t>
            </a:r>
            <a:r>
              <a:rPr lang="en-US" sz="2800" dirty="0"/>
              <a:t>)</a:t>
            </a:r>
            <a:r>
              <a:rPr lang="en-US" sz="2800" i="1" dirty="0"/>
              <a:t>}</a:t>
            </a:r>
            <a:r>
              <a:rPr lang="en-US" sz="2800" i="1" dirty="0">
                <a:solidFill>
                  <a:srgbClr val="CC0000"/>
                </a:solidFill>
              </a:rPr>
              <a:t> </a:t>
            </a:r>
          </a:p>
        </p:txBody>
      </p:sp>
      <p:sp>
        <p:nvSpPr>
          <p:cNvPr id="83994" name="Rectangle 47"/>
          <p:cNvSpPr>
            <a:spLocks noChangeArrowheads="1"/>
          </p:cNvSpPr>
          <p:nvPr/>
        </p:nvSpPr>
        <p:spPr bwMode="auto">
          <a:xfrm>
            <a:off x="1396141" y="2609842"/>
            <a:ext cx="4316413" cy="1252537"/>
          </a:xfrm>
          <a:prstGeom prst="rect">
            <a:avLst/>
          </a:prstGeom>
          <a:noFill/>
          <a:ln w="9525">
            <a:noFill/>
            <a:miter lim="800000"/>
            <a:headEnd/>
            <a:tailEnd/>
          </a:ln>
        </p:spPr>
        <p:txBody>
          <a:bodyPr/>
          <a:lstStyle/>
          <a:p>
            <a:pPr marL="342900" indent="-342900">
              <a:lnSpc>
                <a:spcPct val="85000"/>
              </a:lnSpc>
              <a:buClr>
                <a:srgbClr val="000099"/>
              </a:buClr>
              <a:buSzPct val="65000"/>
              <a:buFont typeface="Wingdings" pitchFamily="2" charset="2"/>
              <a:buChar char="v"/>
            </a:pPr>
            <a:r>
              <a:rPr lang="en-US" sz="2400" i="1" dirty="0">
                <a:solidFill>
                  <a:srgbClr val="CC0000"/>
                </a:solidFill>
                <a:latin typeface="Gill Sans MT" pitchFamily="34" charset="0"/>
              </a:rPr>
              <a:t>client: </a:t>
            </a:r>
            <a:r>
              <a:rPr lang="en-US" sz="2400" dirty="0">
                <a:latin typeface="Gill Sans MT" pitchFamily="34" charset="0"/>
              </a:rPr>
              <a:t>each client must download file copy</a:t>
            </a:r>
          </a:p>
          <a:p>
            <a:pPr marL="742950" lvl="1" indent="-285750">
              <a:lnSpc>
                <a:spcPct val="85000"/>
              </a:lnSpc>
              <a:buClr>
                <a:srgbClr val="000099"/>
              </a:buClr>
              <a:buFont typeface="Wingdings" pitchFamily="2" charset="2"/>
              <a:buChar char="§"/>
            </a:pPr>
            <a:r>
              <a:rPr lang="en-US" dirty="0">
                <a:latin typeface="Gill Sans MT" pitchFamily="34" charset="0"/>
              </a:rPr>
              <a:t>min client download time: F/</a:t>
            </a:r>
            <a:r>
              <a:rPr lang="en-US" dirty="0" err="1">
                <a:latin typeface="Gill Sans MT" pitchFamily="34" charset="0"/>
              </a:rPr>
              <a:t>d</a:t>
            </a:r>
            <a:r>
              <a:rPr lang="en-US" baseline="-25000" dirty="0" err="1">
                <a:latin typeface="Gill Sans MT" pitchFamily="34" charset="0"/>
              </a:rPr>
              <a:t>min</a:t>
            </a:r>
            <a:r>
              <a:rPr lang="en-US" i="1" dirty="0">
                <a:solidFill>
                  <a:srgbClr val="CC0000"/>
                </a:solidFill>
                <a:latin typeface="Gill Sans MT" pitchFamily="34" charset="0"/>
              </a:rPr>
              <a:t> </a:t>
            </a:r>
            <a:endParaRPr lang="en-US" dirty="0">
              <a:latin typeface="Gill Sans MT" pitchFamily="34" charset="0"/>
            </a:endParaRPr>
          </a:p>
        </p:txBody>
      </p:sp>
      <p:sp>
        <p:nvSpPr>
          <p:cNvPr id="83995" name="Line 33"/>
          <p:cNvSpPr>
            <a:spLocks noChangeShapeType="1"/>
          </p:cNvSpPr>
          <p:nvPr/>
        </p:nvSpPr>
        <p:spPr bwMode="auto">
          <a:xfrm>
            <a:off x="5256214" y="5124450"/>
            <a:ext cx="174625" cy="0"/>
          </a:xfrm>
          <a:prstGeom prst="line">
            <a:avLst/>
          </a:prstGeom>
          <a:noFill/>
          <a:ln w="28575">
            <a:solidFill>
              <a:schemeClr val="tx1"/>
            </a:solidFill>
            <a:round/>
            <a:headEnd/>
            <a:tailEnd/>
          </a:ln>
        </p:spPr>
        <p:txBody>
          <a:bodyPr/>
          <a:lstStyle/>
          <a:p>
            <a:endParaRPr lang="en-US"/>
          </a:p>
        </p:txBody>
      </p:sp>
      <p:sp>
        <p:nvSpPr>
          <p:cNvPr id="83996" name="Rectangle 47"/>
          <p:cNvSpPr>
            <a:spLocks noChangeArrowheads="1"/>
          </p:cNvSpPr>
          <p:nvPr/>
        </p:nvSpPr>
        <p:spPr bwMode="auto">
          <a:xfrm>
            <a:off x="1304925" y="3568715"/>
            <a:ext cx="6711950" cy="1252538"/>
          </a:xfrm>
          <a:prstGeom prst="rect">
            <a:avLst/>
          </a:prstGeom>
          <a:noFill/>
          <a:ln w="9525">
            <a:noFill/>
            <a:miter lim="800000"/>
            <a:headEnd/>
            <a:tailEnd/>
          </a:ln>
        </p:spPr>
        <p:txBody>
          <a:bodyPr/>
          <a:lstStyle/>
          <a:p>
            <a:pPr marL="342900" indent="-342900">
              <a:lnSpc>
                <a:spcPct val="85000"/>
              </a:lnSpc>
              <a:buClr>
                <a:srgbClr val="000099"/>
              </a:buClr>
              <a:buSzPct val="65000"/>
              <a:buFont typeface="Wingdings" pitchFamily="2" charset="2"/>
              <a:buChar char="v"/>
            </a:pPr>
            <a:r>
              <a:rPr lang="en-US" sz="2400" i="1" dirty="0">
                <a:solidFill>
                  <a:srgbClr val="CC0000"/>
                </a:solidFill>
                <a:latin typeface="Gill Sans MT" pitchFamily="34" charset="0"/>
              </a:rPr>
              <a:t>clients: </a:t>
            </a:r>
            <a:r>
              <a:rPr lang="en-US" sz="2400" dirty="0">
                <a:latin typeface="Gill Sans MT" pitchFamily="34" charset="0"/>
              </a:rPr>
              <a:t>as aggregate must download </a:t>
            </a:r>
            <a:r>
              <a:rPr lang="en-US" sz="2400" i="1" dirty="0">
                <a:latin typeface="Gill Sans MT" pitchFamily="34" charset="0"/>
              </a:rPr>
              <a:t>NF</a:t>
            </a:r>
            <a:r>
              <a:rPr lang="en-US" sz="2400" dirty="0">
                <a:latin typeface="Gill Sans MT" pitchFamily="34" charset="0"/>
              </a:rPr>
              <a:t> bits</a:t>
            </a:r>
          </a:p>
          <a:p>
            <a:pPr marL="742950" lvl="1" indent="-285750">
              <a:lnSpc>
                <a:spcPct val="85000"/>
              </a:lnSpc>
              <a:buClr>
                <a:srgbClr val="000099"/>
              </a:buClr>
              <a:buFont typeface="Wingdings" pitchFamily="2" charset="2"/>
              <a:buChar char="§"/>
            </a:pPr>
            <a:r>
              <a:rPr lang="en-US" dirty="0">
                <a:latin typeface="Gill Sans MT" pitchFamily="34" charset="0"/>
              </a:rPr>
              <a:t>max upload rate (</a:t>
            </a:r>
            <a:r>
              <a:rPr lang="en-US" dirty="0" err="1">
                <a:latin typeface="Gill Sans MT" pitchFamily="34" charset="0"/>
              </a:rPr>
              <a:t>limting</a:t>
            </a:r>
            <a:r>
              <a:rPr lang="en-US" dirty="0">
                <a:latin typeface="Gill Sans MT" pitchFamily="34" charset="0"/>
              </a:rPr>
              <a:t> max download rate) is u</a:t>
            </a:r>
            <a:r>
              <a:rPr lang="en-US" baseline="-25000" dirty="0">
                <a:latin typeface="Gill Sans MT" pitchFamily="34" charset="0"/>
              </a:rPr>
              <a:t>s</a:t>
            </a:r>
            <a:r>
              <a:rPr lang="en-US" dirty="0">
                <a:latin typeface="Gill Sans MT" pitchFamily="34" charset="0"/>
              </a:rPr>
              <a:t> + </a:t>
            </a:r>
            <a:r>
              <a:rPr lang="en-US" sz="2400" dirty="0">
                <a:latin typeface="Symbol" pitchFamily="18" charset="2"/>
              </a:rPr>
              <a:t>S</a:t>
            </a:r>
            <a:r>
              <a:rPr lang="en-US" dirty="0">
                <a:latin typeface="Gill Sans MT" pitchFamily="34" charset="0"/>
              </a:rPr>
              <a:t>u</a:t>
            </a:r>
            <a:r>
              <a:rPr lang="en-US" baseline="-25000" dirty="0">
                <a:latin typeface="Gill Sans MT" pitchFamily="34" charset="0"/>
              </a:rPr>
              <a:t>i</a:t>
            </a:r>
          </a:p>
        </p:txBody>
      </p:sp>
      <p:sp>
        <p:nvSpPr>
          <p:cNvPr id="245813" name="Line 53"/>
          <p:cNvSpPr>
            <a:spLocks noChangeShapeType="1"/>
          </p:cNvSpPr>
          <p:nvPr/>
        </p:nvSpPr>
        <p:spPr bwMode="auto">
          <a:xfrm flipV="1">
            <a:off x="9174164" y="5137151"/>
            <a:ext cx="573087" cy="949325"/>
          </a:xfrm>
          <a:prstGeom prst="line">
            <a:avLst/>
          </a:prstGeom>
          <a:noFill/>
          <a:ln w="9525">
            <a:solidFill>
              <a:srgbClr val="CC0000"/>
            </a:solidFill>
            <a:round/>
            <a:headEnd/>
            <a:tailEnd/>
          </a:ln>
        </p:spPr>
        <p:txBody>
          <a:bodyPr/>
          <a:lstStyle/>
          <a:p>
            <a:endParaRPr lang="en-US"/>
          </a:p>
        </p:txBody>
      </p:sp>
      <p:sp>
        <p:nvSpPr>
          <p:cNvPr id="245814" name="Text Box 54"/>
          <p:cNvSpPr txBox="1">
            <a:spLocks noChangeArrowheads="1"/>
          </p:cNvSpPr>
          <p:nvPr/>
        </p:nvSpPr>
        <p:spPr bwMode="auto">
          <a:xfrm>
            <a:off x="2594206" y="5800629"/>
            <a:ext cx="6476453" cy="313932"/>
          </a:xfrm>
          <a:prstGeom prst="rect">
            <a:avLst/>
          </a:prstGeom>
          <a:noFill/>
          <a:ln w="9525">
            <a:noFill/>
            <a:miter lim="800000"/>
            <a:headEnd/>
            <a:tailEnd/>
          </a:ln>
        </p:spPr>
        <p:txBody>
          <a:bodyPr wrap="none">
            <a:spAutoFit/>
          </a:bodyPr>
          <a:lstStyle/>
          <a:p>
            <a:pPr marL="342900" indent="-342900">
              <a:lnSpc>
                <a:spcPct val="80000"/>
              </a:lnSpc>
            </a:pPr>
            <a:r>
              <a:rPr lang="en-US" dirty="0"/>
              <a:t>… but so does this, as each peer brings service capacity</a:t>
            </a:r>
          </a:p>
        </p:txBody>
      </p:sp>
      <p:sp>
        <p:nvSpPr>
          <p:cNvPr id="2" name="Line 53"/>
          <p:cNvSpPr>
            <a:spLocks noChangeShapeType="1"/>
          </p:cNvSpPr>
          <p:nvPr/>
        </p:nvSpPr>
        <p:spPr bwMode="auto">
          <a:xfrm flipV="1">
            <a:off x="7889876" y="5092700"/>
            <a:ext cx="430213" cy="692150"/>
          </a:xfrm>
          <a:prstGeom prst="line">
            <a:avLst/>
          </a:prstGeom>
          <a:noFill/>
          <a:ln w="9525">
            <a:solidFill>
              <a:srgbClr val="CC0000"/>
            </a:solidFill>
            <a:round/>
            <a:headEnd/>
            <a:tailEnd/>
          </a:ln>
        </p:spPr>
        <p:txBody>
          <a:bodyPr/>
          <a:lstStyle/>
          <a:p>
            <a:endParaRPr lang="en-US"/>
          </a:p>
        </p:txBody>
      </p:sp>
      <p:sp>
        <p:nvSpPr>
          <p:cNvPr id="3" name="Text Box 54"/>
          <p:cNvSpPr txBox="1">
            <a:spLocks noChangeArrowheads="1"/>
          </p:cNvSpPr>
          <p:nvPr/>
        </p:nvSpPr>
        <p:spPr bwMode="auto">
          <a:xfrm>
            <a:off x="5747515" y="5502412"/>
            <a:ext cx="2855269" cy="313932"/>
          </a:xfrm>
          <a:prstGeom prst="rect">
            <a:avLst/>
          </a:prstGeom>
          <a:noFill/>
          <a:ln w="9525">
            <a:noFill/>
            <a:miter lim="800000"/>
            <a:headEnd/>
            <a:tailEnd/>
          </a:ln>
        </p:spPr>
        <p:txBody>
          <a:bodyPr wrap="none">
            <a:spAutoFit/>
          </a:bodyPr>
          <a:lstStyle/>
          <a:p>
            <a:pPr marL="342900" indent="-342900">
              <a:lnSpc>
                <a:spcPct val="80000"/>
              </a:lnSpc>
            </a:pPr>
            <a:r>
              <a:rPr lang="en-US" dirty="0"/>
              <a:t>increases linearly in </a:t>
            </a:r>
            <a:r>
              <a:rPr lang="en-US" i="1" dirty="0"/>
              <a:t>N</a:t>
            </a:r>
            <a:r>
              <a:rPr lang="en-US" dirty="0"/>
              <a:t> …</a:t>
            </a:r>
          </a:p>
        </p:txBody>
      </p:sp>
      <p:grpSp>
        <p:nvGrpSpPr>
          <p:cNvPr id="4" name="Group 41"/>
          <p:cNvGrpSpPr>
            <a:grpSpLocks/>
          </p:cNvGrpSpPr>
          <p:nvPr/>
        </p:nvGrpSpPr>
        <p:grpSpPr bwMode="auto">
          <a:xfrm>
            <a:off x="6638925" y="1690689"/>
            <a:ext cx="292100" cy="517525"/>
            <a:chOff x="4140" y="429"/>
            <a:chExt cx="1425" cy="2396"/>
          </a:xfrm>
        </p:grpSpPr>
        <p:sp>
          <p:nvSpPr>
            <p:cNvPr id="84014" name="Freeform 42"/>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en-US"/>
            </a:p>
          </p:txBody>
        </p:sp>
        <p:sp>
          <p:nvSpPr>
            <p:cNvPr id="84015" name="Rectangle 43"/>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en-US"/>
            </a:p>
          </p:txBody>
        </p:sp>
        <p:sp>
          <p:nvSpPr>
            <p:cNvPr id="84016" name="Freeform 44"/>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en-US"/>
            </a:p>
          </p:txBody>
        </p:sp>
        <p:sp>
          <p:nvSpPr>
            <p:cNvPr id="84017" name="Freeform 45"/>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84018" name="Rectangle 46"/>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 name="Group 47"/>
            <p:cNvGrpSpPr>
              <a:grpSpLocks/>
            </p:cNvGrpSpPr>
            <p:nvPr/>
          </p:nvGrpSpPr>
          <p:grpSpPr bwMode="auto">
            <a:xfrm>
              <a:off x="4749" y="668"/>
              <a:ext cx="581" cy="145"/>
              <a:chOff x="614" y="2568"/>
              <a:chExt cx="725" cy="139"/>
            </a:xfrm>
          </p:grpSpPr>
          <p:sp>
            <p:nvSpPr>
              <p:cNvPr id="84044" name="AutoShape 48"/>
              <p:cNvSpPr>
                <a:spLocks noChangeArrowheads="1"/>
              </p:cNvSpPr>
              <p:nvPr/>
            </p:nvSpPr>
            <p:spPr bwMode="auto">
              <a:xfrm>
                <a:off x="618" y="2571"/>
                <a:ext cx="725" cy="134"/>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4045" name="AutoShape 49"/>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4020" name="Rectangle 50"/>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6" name="Group 51"/>
            <p:cNvGrpSpPr>
              <a:grpSpLocks/>
            </p:cNvGrpSpPr>
            <p:nvPr/>
          </p:nvGrpSpPr>
          <p:grpSpPr bwMode="auto">
            <a:xfrm>
              <a:off x="4747" y="994"/>
              <a:ext cx="581" cy="134"/>
              <a:chOff x="614" y="2568"/>
              <a:chExt cx="725" cy="139"/>
            </a:xfrm>
          </p:grpSpPr>
          <p:sp>
            <p:nvSpPr>
              <p:cNvPr id="84042" name="AutoShape 52"/>
              <p:cNvSpPr>
                <a:spLocks noChangeArrowheads="1"/>
              </p:cNvSpPr>
              <p:nvPr/>
            </p:nvSpPr>
            <p:spPr bwMode="auto">
              <a:xfrm>
                <a:off x="610" y="2569"/>
                <a:ext cx="725" cy="137"/>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4043" name="AutoShape 53"/>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4022" name="Rectangle 54"/>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3" name="Rectangle 55"/>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7" name="Group 56"/>
            <p:cNvGrpSpPr>
              <a:grpSpLocks/>
            </p:cNvGrpSpPr>
            <p:nvPr/>
          </p:nvGrpSpPr>
          <p:grpSpPr bwMode="auto">
            <a:xfrm>
              <a:off x="4735" y="1627"/>
              <a:ext cx="582" cy="151"/>
              <a:chOff x="614" y="2568"/>
              <a:chExt cx="725" cy="139"/>
            </a:xfrm>
          </p:grpSpPr>
          <p:sp>
            <p:nvSpPr>
              <p:cNvPr id="84040" name="AutoShape 57"/>
              <p:cNvSpPr>
                <a:spLocks noChangeArrowheads="1"/>
              </p:cNvSpPr>
              <p:nvPr/>
            </p:nvSpPr>
            <p:spPr bwMode="auto">
              <a:xfrm>
                <a:off x="616" y="2568"/>
                <a:ext cx="724" cy="142"/>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4041" name="AutoShape 58"/>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4025" name="Freeform 59"/>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grpSp>
          <p:nvGrpSpPr>
            <p:cNvPr id="8" name="Group 60"/>
            <p:cNvGrpSpPr>
              <a:grpSpLocks/>
            </p:cNvGrpSpPr>
            <p:nvPr/>
          </p:nvGrpSpPr>
          <p:grpSpPr bwMode="auto">
            <a:xfrm>
              <a:off x="4739" y="1327"/>
              <a:ext cx="582" cy="139"/>
              <a:chOff x="614" y="2568"/>
              <a:chExt cx="725" cy="139"/>
            </a:xfrm>
          </p:grpSpPr>
          <p:sp>
            <p:nvSpPr>
              <p:cNvPr id="84038" name="AutoShape 61"/>
              <p:cNvSpPr>
                <a:spLocks noChangeArrowheads="1"/>
              </p:cNvSpPr>
              <p:nvPr/>
            </p:nvSpPr>
            <p:spPr bwMode="auto">
              <a:xfrm>
                <a:off x="611" y="2567"/>
                <a:ext cx="724" cy="140"/>
              </a:xfrm>
              <a:prstGeom prst="roundRect">
                <a:avLst>
                  <a:gd name="adj" fmla="val 50000"/>
                </a:avLst>
              </a:prstGeom>
              <a:solidFill>
                <a:schemeClr val="tx1"/>
              </a:solidFill>
              <a:ln w="9525">
                <a:noFill/>
                <a:round/>
                <a:headEnd/>
                <a:tailEnd/>
              </a:ln>
            </p:spPr>
            <p:txBody>
              <a:bodyPr wrap="none" anchor="ctr"/>
              <a:lstStyle/>
              <a:p>
                <a:endParaRPr lang="en-US"/>
              </a:p>
            </p:txBody>
          </p:sp>
          <p:sp>
            <p:nvSpPr>
              <p:cNvPr id="84039" name="AutoShape 62"/>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en-US"/>
              </a:p>
            </p:txBody>
          </p:sp>
        </p:grpSp>
        <p:sp>
          <p:nvSpPr>
            <p:cNvPr id="84027" name="Rectangle 63"/>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84028" name="Freeform 64"/>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84029" name="Freeform 65"/>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en-US"/>
            </a:p>
          </p:txBody>
        </p:sp>
        <p:sp>
          <p:nvSpPr>
            <p:cNvPr id="84030" name="Oval 66"/>
            <p:cNvSpPr>
              <a:spLocks noChangeArrowheads="1"/>
            </p:cNvSpPr>
            <p:nvPr/>
          </p:nvSpPr>
          <p:spPr bwMode="auto">
            <a:xfrm>
              <a:off x="5519" y="2612"/>
              <a:ext cx="46" cy="96"/>
            </a:xfrm>
            <a:prstGeom prst="ellipse">
              <a:avLst/>
            </a:prstGeom>
            <a:solidFill>
              <a:srgbClr val="333333"/>
            </a:solidFill>
            <a:ln w="9525">
              <a:noFill/>
              <a:round/>
              <a:headEnd/>
              <a:tailEnd/>
            </a:ln>
          </p:spPr>
          <p:txBody>
            <a:bodyPr wrap="none" anchor="ctr"/>
            <a:lstStyle/>
            <a:p>
              <a:endParaRPr lang="en-US"/>
            </a:p>
          </p:txBody>
        </p:sp>
        <p:sp>
          <p:nvSpPr>
            <p:cNvPr id="84031" name="Freeform 67"/>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en-US"/>
            </a:p>
          </p:txBody>
        </p:sp>
        <p:sp>
          <p:nvSpPr>
            <p:cNvPr id="84032" name="AutoShape 68"/>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84033" name="AutoShape 69"/>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84034" name="Oval 70"/>
            <p:cNvSpPr>
              <a:spLocks noChangeArrowheads="1"/>
            </p:cNvSpPr>
            <p:nvPr/>
          </p:nvSpPr>
          <p:spPr bwMode="auto">
            <a:xfrm>
              <a:off x="4310" y="2384"/>
              <a:ext cx="155" cy="140"/>
            </a:xfrm>
            <a:prstGeom prst="ellipse">
              <a:avLst/>
            </a:prstGeom>
            <a:solidFill>
              <a:srgbClr val="33CC33"/>
            </a:solidFill>
            <a:ln w="9525">
              <a:noFill/>
              <a:round/>
              <a:headEnd/>
              <a:tailEnd/>
            </a:ln>
          </p:spPr>
          <p:txBody>
            <a:bodyPr wrap="none" anchor="ctr"/>
            <a:lstStyle/>
            <a:p>
              <a:endParaRPr lang="en-US"/>
            </a:p>
          </p:txBody>
        </p:sp>
        <p:sp>
          <p:nvSpPr>
            <p:cNvPr id="84035" name="Oval 71"/>
            <p:cNvSpPr>
              <a:spLocks noChangeArrowheads="1"/>
            </p:cNvSpPr>
            <p:nvPr/>
          </p:nvSpPr>
          <p:spPr bwMode="auto">
            <a:xfrm>
              <a:off x="4489" y="2384"/>
              <a:ext cx="155" cy="140"/>
            </a:xfrm>
            <a:prstGeom prst="ellipse">
              <a:avLst/>
            </a:prstGeom>
            <a:solidFill>
              <a:srgbClr val="FF0000"/>
            </a:solidFill>
            <a:ln w="9525">
              <a:noFill/>
              <a:round/>
              <a:headEnd/>
              <a:tailEnd/>
            </a:ln>
          </p:spPr>
          <p:txBody>
            <a:bodyPr wrap="none" anchor="ctr"/>
            <a:lstStyle/>
            <a:p>
              <a:pPr algn="ctr" eaLnBrk="1" hangingPunct="1">
                <a:spcBef>
                  <a:spcPct val="0"/>
                </a:spcBef>
                <a:buClrTx/>
                <a:buSzTx/>
                <a:buFontTx/>
                <a:buNone/>
              </a:pPr>
              <a:endParaRPr lang="en-US">
                <a:solidFill>
                  <a:srgbClr val="FF0000"/>
                </a:solidFill>
                <a:cs typeface="Arial" charset="0"/>
              </a:endParaRPr>
            </a:p>
          </p:txBody>
        </p:sp>
        <p:sp>
          <p:nvSpPr>
            <p:cNvPr id="84036" name="Oval 72"/>
            <p:cNvSpPr>
              <a:spLocks noChangeArrowheads="1"/>
            </p:cNvSpPr>
            <p:nvPr/>
          </p:nvSpPr>
          <p:spPr bwMode="auto">
            <a:xfrm>
              <a:off x="4659" y="2384"/>
              <a:ext cx="163" cy="140"/>
            </a:xfrm>
            <a:prstGeom prst="ellipse">
              <a:avLst/>
            </a:prstGeom>
            <a:solidFill>
              <a:srgbClr val="33CC33"/>
            </a:solidFill>
            <a:ln w="9525">
              <a:noFill/>
              <a:round/>
              <a:headEnd/>
              <a:tailEnd/>
            </a:ln>
          </p:spPr>
          <p:txBody>
            <a:bodyPr wrap="none" anchor="ctr"/>
            <a:lstStyle/>
            <a:p>
              <a:endParaRPr lang="en-US"/>
            </a:p>
          </p:txBody>
        </p:sp>
        <p:sp>
          <p:nvSpPr>
            <p:cNvPr id="84037" name="Rectangle 73"/>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9" name="Group 74"/>
          <p:cNvGrpSpPr>
            <a:grpSpLocks/>
          </p:cNvGrpSpPr>
          <p:nvPr/>
        </p:nvGrpSpPr>
        <p:grpSpPr bwMode="auto">
          <a:xfrm flipH="1">
            <a:off x="9893301" y="2362201"/>
            <a:ext cx="620713" cy="512763"/>
            <a:chOff x="-44" y="1473"/>
            <a:chExt cx="981" cy="1105"/>
          </a:xfrm>
        </p:grpSpPr>
        <p:pic>
          <p:nvPicPr>
            <p:cNvPr id="84012" name="Picture 75"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4013" name="Freeform 76"/>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10" name="Group 77"/>
          <p:cNvGrpSpPr>
            <a:grpSpLocks/>
          </p:cNvGrpSpPr>
          <p:nvPr/>
        </p:nvGrpSpPr>
        <p:grpSpPr bwMode="auto">
          <a:xfrm>
            <a:off x="7824788" y="1284288"/>
            <a:ext cx="620712" cy="512762"/>
            <a:chOff x="-44" y="1473"/>
            <a:chExt cx="981" cy="1105"/>
          </a:xfrm>
        </p:grpSpPr>
        <p:pic>
          <p:nvPicPr>
            <p:cNvPr id="84010" name="Picture 78"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4011" name="Freeform 79"/>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11" name="Group 80"/>
          <p:cNvGrpSpPr>
            <a:grpSpLocks/>
          </p:cNvGrpSpPr>
          <p:nvPr/>
        </p:nvGrpSpPr>
        <p:grpSpPr bwMode="auto">
          <a:xfrm>
            <a:off x="8434388" y="1360488"/>
            <a:ext cx="620712" cy="512762"/>
            <a:chOff x="-44" y="1473"/>
            <a:chExt cx="981" cy="1105"/>
          </a:xfrm>
        </p:grpSpPr>
        <p:pic>
          <p:nvPicPr>
            <p:cNvPr id="84008" name="Picture 81"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4009" name="Freeform 82"/>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grpSp>
        <p:nvGrpSpPr>
          <p:cNvPr id="12" name="Group 83"/>
          <p:cNvGrpSpPr>
            <a:grpSpLocks/>
          </p:cNvGrpSpPr>
          <p:nvPr/>
        </p:nvGrpSpPr>
        <p:grpSpPr bwMode="auto">
          <a:xfrm>
            <a:off x="5995988" y="2492376"/>
            <a:ext cx="620712" cy="512763"/>
            <a:chOff x="-44" y="1473"/>
            <a:chExt cx="981" cy="1105"/>
          </a:xfrm>
        </p:grpSpPr>
        <p:pic>
          <p:nvPicPr>
            <p:cNvPr id="84006" name="Picture 84"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84007" name="Freeform 85"/>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headEnd/>
              <a:tailEnd/>
            </a:ln>
          </p:spPr>
          <p:txBody>
            <a:bodyPr wrap="none"/>
            <a:lstStyle/>
            <a:p>
              <a:endParaRPr lang="en-US"/>
            </a:p>
          </p:txBody>
        </p:sp>
      </p:grpSp>
    </p:spTree>
    <p:extLst>
      <p:ext uri="{BB962C8B-B14F-4D97-AF65-F5344CB8AC3E}">
        <p14:creationId xmlns:p14="http://schemas.microsoft.com/office/powerpoint/2010/main" val="1499609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58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3" grpId="0" animBg="1"/>
      <p:bldP spid="245814" grpId="0"/>
      <p:bldP spid="2" grpId="0" animBg="1"/>
      <p:bldP spid="3"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graphicFrame>
        <p:nvGraphicFramePr>
          <p:cNvPr id="1026" name="Object 2"/>
          <p:cNvGraphicFramePr>
            <a:graphicFrameLocks noChangeAspect="1"/>
          </p:cNvGraphicFramePr>
          <p:nvPr/>
        </p:nvGraphicFramePr>
        <p:xfrm>
          <a:off x="2955926" y="1939925"/>
          <a:ext cx="6543675" cy="4457700"/>
        </p:xfrm>
        <a:graphic>
          <a:graphicData uri="http://schemas.openxmlformats.org/presentationml/2006/ole">
            <mc:AlternateContent xmlns:mc="http://schemas.openxmlformats.org/markup-compatibility/2006">
              <mc:Choice xmlns:v="urn:schemas-microsoft-com:vml" Requires="v">
                <p:oleObj spid="_x0000_s1042" name="Chart" r:id="rId4" imgW="7734300" imgH="5295900" progId="Excel.Chart.8">
                  <p:embed/>
                </p:oleObj>
              </mc:Choice>
              <mc:Fallback>
                <p:oleObj name="Chart" r:id="rId4" imgW="7734300" imgH="5295900" progId="Excel.Chart.8">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5926" y="1939925"/>
                        <a:ext cx="654367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29" name="Rectangle 4"/>
          <p:cNvSpPr>
            <a:spLocks noChangeArrowheads="1"/>
          </p:cNvSpPr>
          <p:nvPr/>
        </p:nvSpPr>
        <p:spPr bwMode="auto">
          <a:xfrm>
            <a:off x="1127124" y="636876"/>
            <a:ext cx="9847811" cy="990600"/>
          </a:xfrm>
          <a:prstGeom prst="rect">
            <a:avLst/>
          </a:prstGeom>
          <a:noFill/>
          <a:ln w="9525">
            <a:noFill/>
            <a:miter lim="800000"/>
            <a:headEnd/>
            <a:tailEnd/>
          </a:ln>
        </p:spPr>
        <p:txBody>
          <a:bodyPr anchor="ctr"/>
          <a:lstStyle/>
          <a:p>
            <a:pPr>
              <a:spcBef>
                <a:spcPct val="0"/>
              </a:spcBef>
              <a:buClrTx/>
              <a:buSzTx/>
              <a:buFontTx/>
              <a:buNone/>
            </a:pPr>
            <a:r>
              <a:rPr lang="en-US" sz="2800" dirty="0"/>
              <a:t>Distribution time for P2P and client-server architectures</a:t>
            </a:r>
            <a:endParaRPr lang="en-US" sz="2800" dirty="0">
              <a:solidFill>
                <a:srgbClr val="000099"/>
              </a:solidFill>
              <a:latin typeface="Gill Sans MT" pitchFamily="34" charset="0"/>
            </a:endParaRPr>
          </a:p>
        </p:txBody>
      </p:sp>
      <p:sp>
        <p:nvSpPr>
          <p:cNvPr id="1030" name="Text Box 5"/>
          <p:cNvSpPr txBox="1">
            <a:spLocks noChangeArrowheads="1"/>
          </p:cNvSpPr>
          <p:nvPr/>
        </p:nvSpPr>
        <p:spPr bwMode="auto">
          <a:xfrm>
            <a:off x="1928746" y="1466389"/>
            <a:ext cx="8244565" cy="461665"/>
          </a:xfrm>
          <a:prstGeom prst="rect">
            <a:avLst/>
          </a:prstGeom>
          <a:noFill/>
          <a:ln w="9525">
            <a:noFill/>
            <a:miter lim="800000"/>
            <a:headEnd/>
            <a:tailEnd/>
          </a:ln>
        </p:spPr>
        <p:txBody>
          <a:bodyPr wrap="none">
            <a:spAutoFit/>
          </a:bodyPr>
          <a:lstStyle/>
          <a:p>
            <a:pPr marL="342900" indent="-342900"/>
            <a:r>
              <a:rPr lang="en-US" sz="2400" dirty="0"/>
              <a:t>client upload rate =</a:t>
            </a:r>
            <a:r>
              <a:rPr lang="en-US" sz="2400" i="1" dirty="0"/>
              <a:t> u</a:t>
            </a:r>
            <a:r>
              <a:rPr lang="en-US" sz="2400" dirty="0"/>
              <a:t>,  </a:t>
            </a:r>
            <a:r>
              <a:rPr lang="en-US" sz="2400" i="1" dirty="0"/>
              <a:t>F/u </a:t>
            </a:r>
            <a:r>
              <a:rPr lang="en-US" sz="2400" dirty="0"/>
              <a:t>= 1 hour,  </a:t>
            </a:r>
            <a:r>
              <a:rPr lang="en-US" sz="2400" i="1" dirty="0"/>
              <a:t>u</a:t>
            </a:r>
            <a:r>
              <a:rPr lang="en-US" sz="2400" i="1" baseline="-25000" dirty="0"/>
              <a:t>s</a:t>
            </a:r>
            <a:r>
              <a:rPr lang="en-US" sz="2400" i="1" dirty="0"/>
              <a:t> = 10u,  </a:t>
            </a:r>
            <a:r>
              <a:rPr lang="en-US" sz="2400" i="1" dirty="0" err="1"/>
              <a:t>d</a:t>
            </a:r>
            <a:r>
              <a:rPr lang="en-US" sz="2400" i="1" baseline="-25000" dirty="0" err="1"/>
              <a:t>min</a:t>
            </a:r>
            <a:r>
              <a:rPr lang="en-US" sz="2400" i="1" dirty="0"/>
              <a:t> ≥ u</a:t>
            </a:r>
            <a:r>
              <a:rPr lang="en-US" sz="2400" i="1" baseline="-25000" dirty="0"/>
              <a:t>s</a:t>
            </a:r>
          </a:p>
        </p:txBody>
      </p:sp>
    </p:spTree>
    <p:extLst>
      <p:ext uri="{BB962C8B-B14F-4D97-AF65-F5344CB8AC3E}">
        <p14:creationId xmlns:p14="http://schemas.microsoft.com/office/powerpoint/2010/main" val="2668677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35915"/>
            <a:ext cx="9603275" cy="4530430"/>
          </a:xfrm>
        </p:spPr>
        <p:txBody>
          <a:bodyPr/>
          <a:lstStyle/>
          <a:p>
            <a:pPr marL="0" indent="0">
              <a:buNone/>
            </a:pPr>
            <a:r>
              <a:rPr lang="en-IN" dirty="0" err="1"/>
              <a:t>BitTorrent</a:t>
            </a:r>
            <a:r>
              <a:rPr lang="en-IN" dirty="0"/>
              <a:t> :</a:t>
            </a:r>
          </a:p>
          <a:p>
            <a:r>
              <a:rPr lang="en-US" dirty="0" err="1"/>
              <a:t>BitTorrent</a:t>
            </a:r>
            <a:r>
              <a:rPr lang="en-US" dirty="0"/>
              <a:t> is a popular P2P protocol for file distribution. </a:t>
            </a:r>
          </a:p>
          <a:p>
            <a:r>
              <a:rPr lang="en-US" dirty="0"/>
              <a:t>In </a:t>
            </a:r>
            <a:r>
              <a:rPr lang="en-US" dirty="0" err="1"/>
              <a:t>BitTorrent</a:t>
            </a:r>
            <a:r>
              <a:rPr lang="en-US" dirty="0"/>
              <a:t> lingo, the collection of all peers participating in the distribution of a particular file is called a torrent. </a:t>
            </a:r>
          </a:p>
          <a:p>
            <a:r>
              <a:rPr lang="en-US" dirty="0"/>
              <a:t>Peers in a torrent download equal-size chunks of the file from one another, with a typical chunk size of 256 </a:t>
            </a:r>
            <a:r>
              <a:rPr lang="en-US" dirty="0" err="1"/>
              <a:t>KBytes</a:t>
            </a:r>
            <a:r>
              <a:rPr lang="en-US" dirty="0"/>
              <a:t>.</a:t>
            </a:r>
            <a:endParaRPr lang="en-IN" dirty="0"/>
          </a:p>
        </p:txBody>
      </p:sp>
    </p:spTree>
    <p:extLst>
      <p:ext uri="{BB962C8B-B14F-4D97-AF65-F5344CB8AC3E}">
        <p14:creationId xmlns:p14="http://schemas.microsoft.com/office/powerpoint/2010/main" val="26002615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File distribution with </a:t>
            </a:r>
            <a:r>
              <a:rPr lang="en-IN" dirty="0" err="1"/>
              <a:t>BitTorrent</a:t>
            </a:r>
            <a:endParaRPr lang="en-IN" dirty="0"/>
          </a:p>
        </p:txBody>
      </p:sp>
      <p:pic>
        <p:nvPicPr>
          <p:cNvPr id="8194" name="Picture 2" descr="How BitTorrent Works - Electronics Po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3501" y="1721224"/>
            <a:ext cx="6443831" cy="4389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7"/>
          <p:cNvSpPr txBox="1">
            <a:spLocks noChangeArrowheads="1"/>
          </p:cNvSpPr>
          <p:nvPr/>
        </p:nvSpPr>
        <p:spPr bwMode="auto">
          <a:xfrm>
            <a:off x="1894672" y="1585353"/>
            <a:ext cx="2514600" cy="609600"/>
          </a:xfrm>
          <a:prstGeom prst="rect">
            <a:avLst/>
          </a:prstGeom>
          <a:noFill/>
          <a:ln w="9525">
            <a:noFill/>
            <a:miter lim="800000"/>
            <a:headEnd/>
            <a:tailEnd/>
          </a:ln>
        </p:spPr>
        <p:txBody>
          <a:bodyPr wrap="none">
            <a:spAutoFit/>
          </a:bodyPr>
          <a:lstStyle/>
          <a:p>
            <a:pPr eaLnBrk="1" hangingPunct="1">
              <a:lnSpc>
                <a:spcPct val="85000"/>
              </a:lnSpc>
              <a:spcBef>
                <a:spcPct val="0"/>
              </a:spcBef>
              <a:buClrTx/>
              <a:buSzTx/>
              <a:buFontTx/>
              <a:buNone/>
            </a:pPr>
            <a:r>
              <a:rPr lang="en-US" i="1" dirty="0">
                <a:solidFill>
                  <a:srgbClr val="CC0000"/>
                </a:solidFill>
                <a:latin typeface="Gill Sans MT" pitchFamily="34" charset="0"/>
              </a:rPr>
              <a:t>tracker:</a:t>
            </a:r>
            <a:r>
              <a:rPr lang="en-US" dirty="0">
                <a:latin typeface="Gill Sans MT" pitchFamily="34" charset="0"/>
              </a:rPr>
              <a:t> tracks peers </a:t>
            </a:r>
          </a:p>
          <a:p>
            <a:pPr eaLnBrk="1" hangingPunct="1">
              <a:lnSpc>
                <a:spcPct val="85000"/>
              </a:lnSpc>
              <a:spcBef>
                <a:spcPct val="0"/>
              </a:spcBef>
              <a:buClrTx/>
              <a:buSzTx/>
              <a:buFontTx/>
              <a:buNone/>
            </a:pPr>
            <a:r>
              <a:rPr lang="en-US" dirty="0">
                <a:latin typeface="Gill Sans MT" pitchFamily="34" charset="0"/>
              </a:rPr>
              <a:t>participating in torrent</a:t>
            </a:r>
          </a:p>
        </p:txBody>
      </p:sp>
      <p:sp>
        <p:nvSpPr>
          <p:cNvPr id="6" name="Text Box 35"/>
          <p:cNvSpPr txBox="1">
            <a:spLocks noChangeArrowheads="1"/>
          </p:cNvSpPr>
          <p:nvPr/>
        </p:nvSpPr>
        <p:spPr bwMode="auto">
          <a:xfrm>
            <a:off x="2463501" y="4518231"/>
            <a:ext cx="1784350" cy="366712"/>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sz="1800" dirty="0"/>
              <a:t>Alice arrives  …</a:t>
            </a:r>
          </a:p>
        </p:txBody>
      </p:sp>
      <p:sp>
        <p:nvSpPr>
          <p:cNvPr id="7" name="Text Box 35"/>
          <p:cNvSpPr txBox="1">
            <a:spLocks noChangeArrowheads="1"/>
          </p:cNvSpPr>
          <p:nvPr/>
        </p:nvSpPr>
        <p:spPr bwMode="auto">
          <a:xfrm>
            <a:off x="2431945" y="4856293"/>
            <a:ext cx="2292350" cy="641350"/>
          </a:xfrm>
          <a:prstGeom prst="rect">
            <a:avLst/>
          </a:prstGeom>
          <a:noFill/>
          <a:ln w="9525">
            <a:noFill/>
            <a:miter lim="800000"/>
            <a:headEnd/>
            <a:tailEnd/>
          </a:ln>
        </p:spPr>
        <p:txBody>
          <a:bodyPr wrap="none">
            <a:spAutoFit/>
          </a:bodyPr>
          <a:lstStyle/>
          <a:p>
            <a:pPr eaLnBrk="1" hangingPunct="1">
              <a:spcBef>
                <a:spcPct val="0"/>
              </a:spcBef>
              <a:buClrTx/>
              <a:buSzTx/>
              <a:buFontTx/>
              <a:buNone/>
            </a:pPr>
            <a:r>
              <a:rPr lang="en-US" sz="1800" dirty="0"/>
              <a:t>… obtains list</a:t>
            </a:r>
          </a:p>
          <a:p>
            <a:pPr eaLnBrk="1" hangingPunct="1">
              <a:spcBef>
                <a:spcPct val="0"/>
              </a:spcBef>
              <a:buClrTx/>
              <a:buSzTx/>
              <a:buFontTx/>
              <a:buNone/>
            </a:pPr>
            <a:r>
              <a:rPr lang="en-US" sz="1800" dirty="0"/>
              <a:t>of peers from tracker</a:t>
            </a:r>
          </a:p>
        </p:txBody>
      </p:sp>
      <p:sp>
        <p:nvSpPr>
          <p:cNvPr id="8" name="Text Box 35"/>
          <p:cNvSpPr txBox="1">
            <a:spLocks noChangeArrowheads="1"/>
          </p:cNvSpPr>
          <p:nvPr/>
        </p:nvSpPr>
        <p:spPr bwMode="auto">
          <a:xfrm>
            <a:off x="2463501" y="5480828"/>
            <a:ext cx="3613854" cy="646331"/>
          </a:xfrm>
          <a:prstGeom prst="rect">
            <a:avLst/>
          </a:prstGeom>
          <a:noFill/>
          <a:ln w="9525">
            <a:noFill/>
            <a:miter lim="800000"/>
            <a:headEnd/>
            <a:tailEnd/>
          </a:ln>
        </p:spPr>
        <p:txBody>
          <a:bodyPr wrap="square">
            <a:spAutoFit/>
          </a:bodyPr>
          <a:lstStyle/>
          <a:p>
            <a:pPr eaLnBrk="1" hangingPunct="1">
              <a:spcBef>
                <a:spcPct val="0"/>
              </a:spcBef>
              <a:buClrTx/>
              <a:buSzTx/>
              <a:buFontTx/>
              <a:buNone/>
            </a:pPr>
            <a:r>
              <a:rPr lang="en-US" sz="1800" dirty="0"/>
              <a:t>… and begins exchanging </a:t>
            </a:r>
          </a:p>
          <a:p>
            <a:pPr eaLnBrk="1" hangingPunct="1">
              <a:spcBef>
                <a:spcPct val="0"/>
              </a:spcBef>
              <a:buClrTx/>
              <a:buSzTx/>
              <a:buFontTx/>
              <a:buNone/>
            </a:pPr>
            <a:r>
              <a:rPr lang="en-US" sz="1800" dirty="0"/>
              <a:t>file chunks with peers in torrent</a:t>
            </a:r>
          </a:p>
        </p:txBody>
      </p:sp>
    </p:spTree>
    <p:extLst>
      <p:ext uri="{BB962C8B-B14F-4D97-AF65-F5344CB8AC3E}">
        <p14:creationId xmlns:p14="http://schemas.microsoft.com/office/powerpoint/2010/main" val="7102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043492"/>
            <a:ext cx="9603275" cy="4422853"/>
          </a:xfrm>
        </p:spPr>
        <p:txBody>
          <a:bodyPr>
            <a:normAutofit/>
          </a:bodyPr>
          <a:lstStyle/>
          <a:p>
            <a:r>
              <a:rPr lang="en-US" dirty="0"/>
              <a:t>So at any given instant of time, Alice will have a subset of chunks and will know which chunks her neighbors have. </a:t>
            </a:r>
          </a:p>
          <a:p>
            <a:r>
              <a:rPr lang="en-US" dirty="0"/>
              <a:t>Alice will have two important decisions to make. </a:t>
            </a:r>
          </a:p>
          <a:p>
            <a:r>
              <a:rPr lang="en-US" dirty="0"/>
              <a:t>First, which chunks should she request first from her neighbors? And </a:t>
            </a:r>
          </a:p>
          <a:p>
            <a:r>
              <a:rPr lang="en-US" dirty="0"/>
              <a:t>second, to which of her neighbors should she send requested chunks? </a:t>
            </a:r>
          </a:p>
          <a:p>
            <a:r>
              <a:rPr lang="en-US" dirty="0"/>
              <a:t>Alice uses a technique called </a:t>
            </a:r>
            <a:r>
              <a:rPr lang="en-US" dirty="0">
                <a:solidFill>
                  <a:schemeClr val="accent6">
                    <a:lumMod val="75000"/>
                  </a:schemeClr>
                </a:solidFill>
              </a:rPr>
              <a:t>rarest first</a:t>
            </a:r>
            <a:r>
              <a:rPr lang="en-US" dirty="0"/>
              <a:t>. </a:t>
            </a:r>
          </a:p>
          <a:p>
            <a:pPr lvl="1"/>
            <a:r>
              <a:rPr lang="en-US" dirty="0"/>
              <a:t>The idea is to determine, from among the chunks she does not have, the chunks that are the rarest among her neighbors and then request those rarest chunks first. </a:t>
            </a:r>
            <a:endParaRPr lang="en-IN" dirty="0"/>
          </a:p>
        </p:txBody>
      </p:sp>
    </p:spTree>
    <p:extLst>
      <p:ext uri="{BB962C8B-B14F-4D97-AF65-F5344CB8AC3E}">
        <p14:creationId xmlns:p14="http://schemas.microsoft.com/office/powerpoint/2010/main" val="30731771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89704"/>
            <a:ext cx="9603275" cy="4476641"/>
          </a:xfrm>
        </p:spPr>
        <p:txBody>
          <a:bodyPr/>
          <a:lstStyle/>
          <a:p>
            <a:r>
              <a:rPr lang="en-US" dirty="0"/>
              <a:t>To determine which requests she responds to, </a:t>
            </a:r>
            <a:r>
              <a:rPr lang="en-US" dirty="0" err="1"/>
              <a:t>BitTorrent</a:t>
            </a:r>
            <a:r>
              <a:rPr lang="en-US" dirty="0"/>
              <a:t> uses a clever trading algorithm. </a:t>
            </a:r>
          </a:p>
          <a:p>
            <a:r>
              <a:rPr lang="en-US" dirty="0"/>
              <a:t>The basic idea is that Alice gives priority to the neighbors that are currently supplying her data at the highest rate.</a:t>
            </a:r>
          </a:p>
          <a:p>
            <a:r>
              <a:rPr lang="en-US" dirty="0"/>
              <a:t>Every 10 seconds, she recalculates the rates and possibly modifies the set of four peers. In </a:t>
            </a:r>
            <a:r>
              <a:rPr lang="en-US" dirty="0" err="1"/>
              <a:t>BitTorrent</a:t>
            </a:r>
            <a:r>
              <a:rPr lang="en-US" dirty="0"/>
              <a:t> lingo, these four peers are said to be </a:t>
            </a:r>
            <a:r>
              <a:rPr lang="en-US" b="1" dirty="0" err="1"/>
              <a:t>unchoked</a:t>
            </a:r>
            <a:r>
              <a:rPr lang="en-US" dirty="0"/>
              <a:t>. </a:t>
            </a:r>
          </a:p>
          <a:p>
            <a:r>
              <a:rPr lang="en-US" dirty="0"/>
              <a:t>Importantly, every 30 seconds, she also picks one additional neighbor at random and sends it chunks. In </a:t>
            </a:r>
            <a:r>
              <a:rPr lang="en-US" dirty="0" err="1"/>
              <a:t>BitTorrent</a:t>
            </a:r>
            <a:r>
              <a:rPr lang="en-US" dirty="0"/>
              <a:t> lingo, that neighbor is said to be </a:t>
            </a:r>
            <a:r>
              <a:rPr lang="en-US" b="1" dirty="0"/>
              <a:t>optimistically </a:t>
            </a:r>
            <a:r>
              <a:rPr lang="en-US" b="1" dirty="0" err="1"/>
              <a:t>unchoked</a:t>
            </a:r>
            <a:r>
              <a:rPr lang="en-US" dirty="0"/>
              <a:t>.  </a:t>
            </a:r>
            <a:endParaRPr lang="en-IN" dirty="0"/>
          </a:p>
        </p:txBody>
      </p:sp>
    </p:spTree>
    <p:extLst>
      <p:ext uri="{BB962C8B-B14F-4D97-AF65-F5344CB8AC3E}">
        <p14:creationId xmlns:p14="http://schemas.microsoft.com/office/powerpoint/2010/main" val="3918977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30270" y="989704"/>
            <a:ext cx="9603275" cy="4476641"/>
          </a:xfrm>
        </p:spPr>
        <p:txBody>
          <a:bodyPr/>
          <a:lstStyle/>
          <a:p>
            <a:pPr marL="0" indent="0">
              <a:buNone/>
            </a:pPr>
            <a:r>
              <a:rPr lang="en-IN" dirty="0"/>
              <a:t>Distributed Processing : </a:t>
            </a:r>
            <a:r>
              <a:rPr lang="en-US" dirty="0"/>
              <a:t>A task is divided among multiple computers.</a:t>
            </a:r>
            <a:endParaRPr lang="en-IN" dirty="0"/>
          </a:p>
          <a:p>
            <a:endParaRPr lang="en-US" dirty="0"/>
          </a:p>
          <a:p>
            <a:pPr marL="0" indent="0">
              <a:buNone/>
            </a:pPr>
            <a:r>
              <a:rPr lang="en-IN" dirty="0"/>
              <a:t>Network Criteria : </a:t>
            </a:r>
            <a:r>
              <a:rPr lang="en-US" dirty="0"/>
              <a:t>A network must be able to meet a certain number of criteria. </a:t>
            </a:r>
          </a:p>
          <a:p>
            <a:r>
              <a:rPr lang="en-US" dirty="0"/>
              <a:t>The most important of these are </a:t>
            </a:r>
          </a:p>
          <a:p>
            <a:pPr marL="800100" lvl="1" indent="-342900">
              <a:buFont typeface="+mj-lt"/>
              <a:buAutoNum type="arabicPeriod"/>
            </a:pPr>
            <a:r>
              <a:rPr lang="en-US" dirty="0"/>
              <a:t>Performance</a:t>
            </a:r>
          </a:p>
          <a:p>
            <a:pPr marL="800100" lvl="1" indent="-342900">
              <a:buFont typeface="+mj-lt"/>
              <a:buAutoNum type="arabicPeriod"/>
            </a:pPr>
            <a:r>
              <a:rPr lang="en-US" dirty="0"/>
              <a:t>reliability, and </a:t>
            </a:r>
          </a:p>
          <a:p>
            <a:pPr marL="800100" lvl="1" indent="-342900">
              <a:buFont typeface="+mj-lt"/>
              <a:buAutoNum type="arabicPeriod"/>
            </a:pPr>
            <a:r>
              <a:rPr lang="en-US" dirty="0"/>
              <a:t>security.</a:t>
            </a:r>
            <a:endParaRPr lang="en-IN" dirty="0"/>
          </a:p>
        </p:txBody>
      </p:sp>
    </p:spTree>
    <p:extLst>
      <p:ext uri="{BB962C8B-B14F-4D97-AF65-F5344CB8AC3E}">
        <p14:creationId xmlns:p14="http://schemas.microsoft.com/office/powerpoint/2010/main" val="38219579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882588"/>
            <a:ext cx="9603275" cy="3583757"/>
          </a:xfrm>
        </p:spPr>
        <p:txBody>
          <a:bodyPr/>
          <a:lstStyle/>
          <a:p>
            <a:r>
              <a:rPr lang="en-US" dirty="0"/>
              <a:t>Another application of P2P, namely, Distributed Hast Table (DHT).</a:t>
            </a:r>
          </a:p>
          <a:p>
            <a:r>
              <a:rPr lang="en-US" dirty="0"/>
              <a:t>A distributed hash table is a simple database, with the database records being distributed over the peers in a P2P system.</a:t>
            </a:r>
            <a:endParaRPr lang="en-IN" dirty="0"/>
          </a:p>
        </p:txBody>
      </p:sp>
    </p:spTree>
    <p:extLst>
      <p:ext uri="{BB962C8B-B14F-4D97-AF65-F5344CB8AC3E}">
        <p14:creationId xmlns:p14="http://schemas.microsoft.com/office/powerpoint/2010/main" val="38544839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END</a:t>
            </a:r>
            <a:endParaRPr lang="en-IN" dirty="0"/>
          </a:p>
        </p:txBody>
      </p:sp>
      <p:sp>
        <p:nvSpPr>
          <p:cNvPr id="5" name="Text Placeholder 4"/>
          <p:cNvSpPr>
            <a:spLocks noGrp="1"/>
          </p:cNvSpPr>
          <p:nvPr>
            <p:ph type="body" idx="1"/>
          </p:nvPr>
        </p:nvSpPr>
        <p:spPr/>
        <p:txBody>
          <a:bodyPr/>
          <a:lstStyle/>
          <a:p>
            <a:r>
              <a:rPr lang="en-US" dirty="0"/>
              <a:t>UNIT -1</a:t>
            </a:r>
            <a:endParaRPr lang="en-IN" dirty="0"/>
          </a:p>
        </p:txBody>
      </p:sp>
    </p:spTree>
    <p:extLst>
      <p:ext uri="{BB962C8B-B14F-4D97-AF65-F5344CB8AC3E}">
        <p14:creationId xmlns:p14="http://schemas.microsoft.com/office/powerpoint/2010/main" val="62284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89704"/>
            <a:ext cx="9603275" cy="4476641"/>
          </a:xfrm>
        </p:spPr>
        <p:txBody>
          <a:bodyPr/>
          <a:lstStyle/>
          <a:p>
            <a:pPr marL="0" indent="0">
              <a:buNone/>
            </a:pPr>
            <a:r>
              <a:rPr lang="en-IN" dirty="0"/>
              <a:t>1. Performance:</a:t>
            </a:r>
          </a:p>
          <a:p>
            <a:r>
              <a:rPr lang="en-US" dirty="0"/>
              <a:t>	Performance can be measured in many ways, including transit time and response time.</a:t>
            </a:r>
          </a:p>
          <a:p>
            <a:r>
              <a:rPr lang="en-US" dirty="0"/>
              <a:t>depends on a number of factors</a:t>
            </a:r>
          </a:p>
          <a:p>
            <a:pPr lvl="2"/>
            <a:r>
              <a:rPr lang="en-US" dirty="0"/>
              <a:t>the number of users</a:t>
            </a:r>
          </a:p>
          <a:p>
            <a:pPr lvl="2"/>
            <a:r>
              <a:rPr lang="en-US" dirty="0"/>
              <a:t>the type of transmission medium</a:t>
            </a:r>
          </a:p>
          <a:p>
            <a:pPr lvl="2"/>
            <a:r>
              <a:rPr lang="en-US" dirty="0"/>
              <a:t>the capabilities of the connected hardware</a:t>
            </a:r>
          </a:p>
          <a:p>
            <a:pPr lvl="2"/>
            <a:r>
              <a:rPr lang="en-US" dirty="0"/>
              <a:t>the efficiency of the software</a:t>
            </a:r>
          </a:p>
          <a:p>
            <a:r>
              <a:rPr lang="en-US" dirty="0"/>
              <a:t>Performance is often evaluated by two networking metrics: throughput and delay.</a:t>
            </a:r>
          </a:p>
        </p:txBody>
      </p:sp>
    </p:spTree>
    <p:extLst>
      <p:ext uri="{BB962C8B-B14F-4D97-AF65-F5344CB8AC3E}">
        <p14:creationId xmlns:p14="http://schemas.microsoft.com/office/powerpoint/2010/main" val="3557673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512" y="942566"/>
            <a:ext cx="9603275" cy="1049235"/>
          </a:xfrm>
        </p:spPr>
        <p:txBody>
          <a:bodyPr>
            <a:normAutofit/>
          </a:bodyPr>
          <a:lstStyle/>
          <a:p>
            <a:pPr algn="ctr"/>
            <a:r>
              <a:rPr lang="en-US" sz="3600" b="1" dirty="0"/>
              <a:t>Syllabus</a:t>
            </a:r>
            <a:endParaRPr lang="en-IN" sz="3600"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619" y="1688950"/>
            <a:ext cx="8175812" cy="4303059"/>
          </a:xfrm>
        </p:spPr>
      </p:pic>
    </p:spTree>
    <p:extLst>
      <p:ext uri="{BB962C8B-B14F-4D97-AF65-F5344CB8AC3E}">
        <p14:creationId xmlns:p14="http://schemas.microsoft.com/office/powerpoint/2010/main" val="541164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78946"/>
            <a:ext cx="9603275" cy="4487399"/>
          </a:xfrm>
        </p:spPr>
        <p:txBody>
          <a:bodyPr/>
          <a:lstStyle/>
          <a:p>
            <a:pPr marL="0" indent="0">
              <a:buNone/>
            </a:pPr>
            <a:r>
              <a:rPr lang="en-IN" dirty="0"/>
              <a:t>2. Reliability:</a:t>
            </a:r>
          </a:p>
          <a:p>
            <a:pPr lvl="1"/>
            <a:r>
              <a:rPr lang="en-US" dirty="0"/>
              <a:t>network reliability is measured by the frequency of failure, </a:t>
            </a:r>
          </a:p>
          <a:p>
            <a:pPr lvl="1"/>
            <a:r>
              <a:rPr lang="en-US" dirty="0"/>
              <a:t>the time it takes a link to recover from a failure, and </a:t>
            </a:r>
          </a:p>
          <a:p>
            <a:pPr lvl="1"/>
            <a:r>
              <a:rPr lang="en-US" dirty="0"/>
              <a:t>the network's robustness in a catastrophe</a:t>
            </a:r>
            <a:endParaRPr lang="en-IN" dirty="0"/>
          </a:p>
          <a:p>
            <a:pPr marL="0" indent="0">
              <a:buNone/>
            </a:pPr>
            <a:endParaRPr lang="en-US" dirty="0"/>
          </a:p>
          <a:p>
            <a:pPr marL="0" indent="0">
              <a:buNone/>
            </a:pPr>
            <a:r>
              <a:rPr lang="en-US" dirty="0"/>
              <a:t>3. </a:t>
            </a:r>
            <a:r>
              <a:rPr lang="en-IN" dirty="0"/>
              <a:t>Security :</a:t>
            </a:r>
          </a:p>
          <a:p>
            <a:pPr lvl="1"/>
            <a:r>
              <a:rPr lang="en-US" dirty="0"/>
              <a:t>Network security issues include protecting data from unauthorized access.</a:t>
            </a:r>
          </a:p>
          <a:p>
            <a:pPr lvl="1"/>
            <a:r>
              <a:rPr lang="en-US" dirty="0"/>
              <a:t>protecting data from damage and development, and </a:t>
            </a:r>
          </a:p>
          <a:p>
            <a:pPr lvl="1"/>
            <a:r>
              <a:rPr lang="en-US" dirty="0"/>
              <a:t>Implementing policies and procedures for recovery from breaches and data losses.</a:t>
            </a:r>
            <a:endParaRPr lang="en-IN" dirty="0"/>
          </a:p>
        </p:txBody>
      </p:sp>
    </p:spTree>
    <p:extLst>
      <p:ext uri="{BB962C8B-B14F-4D97-AF65-F5344CB8AC3E}">
        <p14:creationId xmlns:p14="http://schemas.microsoft.com/office/powerpoint/2010/main" val="65476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17581"/>
            <a:ext cx="9603275" cy="4648764"/>
          </a:xfrm>
        </p:spPr>
        <p:txBody>
          <a:bodyPr/>
          <a:lstStyle/>
          <a:p>
            <a:pPr marL="0" indent="0">
              <a:buNone/>
            </a:pPr>
            <a:r>
              <a:rPr lang="en-IN" dirty="0"/>
              <a:t>Physical Structures :</a:t>
            </a:r>
          </a:p>
          <a:p>
            <a:pPr marL="0" indent="0">
              <a:buNone/>
            </a:pPr>
            <a:r>
              <a:rPr lang="en-IN" dirty="0"/>
              <a:t>Type of Connection </a:t>
            </a:r>
          </a:p>
          <a:p>
            <a:r>
              <a:rPr lang="en-US" dirty="0"/>
              <a:t>A network is two or more devices connected through links.</a:t>
            </a:r>
          </a:p>
          <a:p>
            <a:r>
              <a:rPr lang="en-US" dirty="0"/>
              <a:t>There are two possible types of connections: point-to-point and multipoint.</a:t>
            </a:r>
            <a:endParaRPr lang="en-IN" dirty="0"/>
          </a:p>
        </p:txBody>
      </p:sp>
      <p:pic>
        <p:nvPicPr>
          <p:cNvPr id="4" name="Picture 6"/>
          <p:cNvPicPr>
            <a:picLocks noChangeAspect="1" noChangeArrowheads="1"/>
          </p:cNvPicPr>
          <p:nvPr/>
        </p:nvPicPr>
        <p:blipFill>
          <a:blip r:embed="rId2"/>
          <a:srcRect/>
          <a:stretch>
            <a:fillRect/>
          </a:stretch>
        </p:blipFill>
        <p:spPr bwMode="auto">
          <a:xfrm>
            <a:off x="3157369" y="3141963"/>
            <a:ext cx="3941709" cy="2307655"/>
          </a:xfrm>
          <a:prstGeom prst="rect">
            <a:avLst/>
          </a:prstGeom>
          <a:noFill/>
          <a:ln w="9525">
            <a:noFill/>
            <a:miter lim="800000"/>
            <a:headEnd/>
            <a:tailEnd/>
          </a:ln>
          <a:effectLst/>
        </p:spPr>
      </p:pic>
    </p:spTree>
    <p:extLst>
      <p:ext uri="{BB962C8B-B14F-4D97-AF65-F5344CB8AC3E}">
        <p14:creationId xmlns:p14="http://schemas.microsoft.com/office/powerpoint/2010/main" val="1289200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92885"/>
            <a:ext cx="9603275" cy="4573460"/>
          </a:xfrm>
        </p:spPr>
        <p:txBody>
          <a:bodyPr/>
          <a:lstStyle/>
          <a:p>
            <a:pPr marL="0" indent="0">
              <a:buNone/>
            </a:pPr>
            <a:r>
              <a:rPr lang="en-IN" dirty="0"/>
              <a:t>Physical Topology :</a:t>
            </a:r>
          </a:p>
          <a:p>
            <a:r>
              <a:rPr lang="en-IN" dirty="0"/>
              <a:t>The topology </a:t>
            </a:r>
            <a:r>
              <a:rPr lang="en-US" dirty="0"/>
              <a:t>of a network is the geometric representation of the relationship of all the links and linking devices (usually called nodes) to one another.</a:t>
            </a:r>
          </a:p>
          <a:p>
            <a:endParaRPr lang="en-IN" dirty="0"/>
          </a:p>
        </p:txBody>
      </p:sp>
      <p:grpSp>
        <p:nvGrpSpPr>
          <p:cNvPr id="4" name="Group 3"/>
          <p:cNvGrpSpPr/>
          <p:nvPr/>
        </p:nvGrpSpPr>
        <p:grpSpPr>
          <a:xfrm>
            <a:off x="2737063" y="2641002"/>
            <a:ext cx="6389687" cy="2971800"/>
            <a:chOff x="990600" y="3200400"/>
            <a:chExt cx="6389687" cy="2971800"/>
          </a:xfrm>
        </p:grpSpPr>
        <p:pic>
          <p:nvPicPr>
            <p:cNvPr id="5" name="Picture 6"/>
            <p:cNvPicPr>
              <a:picLocks noChangeAspect="1" noChangeArrowheads="1"/>
            </p:cNvPicPr>
            <p:nvPr/>
          </p:nvPicPr>
          <p:blipFill>
            <a:blip r:embed="rId2"/>
            <a:srcRect/>
            <a:stretch>
              <a:fillRect/>
            </a:stretch>
          </p:blipFill>
          <p:spPr bwMode="auto">
            <a:xfrm>
              <a:off x="990600" y="3200400"/>
              <a:ext cx="6389687" cy="2178050"/>
            </a:xfrm>
            <a:prstGeom prst="rect">
              <a:avLst/>
            </a:prstGeom>
            <a:noFill/>
            <a:ln w="9525">
              <a:noFill/>
              <a:miter lim="800000"/>
              <a:headEnd/>
              <a:tailEnd/>
            </a:ln>
            <a:effectLst/>
          </p:spPr>
        </p:pic>
        <p:grpSp>
          <p:nvGrpSpPr>
            <p:cNvPr id="6" name="Group 5">
              <a:extLst>
                <a:ext uri="{FF2B5EF4-FFF2-40B4-BE49-F238E27FC236}">
                  <a16:creationId xmlns:a16="http://schemas.microsoft.com/office/drawing/2014/main" id="{5AE48557-81AC-442D-B1E3-6CFC94E51E91}"/>
                </a:ext>
              </a:extLst>
            </p:cNvPr>
            <p:cNvGrpSpPr/>
            <p:nvPr/>
          </p:nvGrpSpPr>
          <p:grpSpPr>
            <a:xfrm>
              <a:off x="4419600" y="5715000"/>
              <a:ext cx="1275366" cy="381000"/>
              <a:chOff x="6528631" y="2204115"/>
              <a:chExt cx="1275366" cy="381000"/>
            </a:xfrm>
          </p:grpSpPr>
          <p:sp>
            <p:nvSpPr>
              <p:cNvPr id="34" name="Rectangle 33">
                <a:extLst>
                  <a:ext uri="{FF2B5EF4-FFF2-40B4-BE49-F238E27FC236}">
                    <a16:creationId xmlns:a16="http://schemas.microsoft.com/office/drawing/2014/main" id="{72EC14C9-50D9-49DA-8213-AABA7CFF03E0}"/>
                  </a:ext>
                </a:extLst>
              </p:cNvPr>
              <p:cNvSpPr/>
              <p:nvPr/>
            </p:nvSpPr>
            <p:spPr>
              <a:xfrm>
                <a:off x="6528631" y="2356515"/>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63051D7-826D-47BD-90FF-C188859944AA}"/>
                  </a:ext>
                </a:extLst>
              </p:cNvPr>
              <p:cNvSpPr/>
              <p:nvPr/>
            </p:nvSpPr>
            <p:spPr>
              <a:xfrm>
                <a:off x="6877553" y="2356515"/>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6EBE26E-8353-4695-9CC3-B62D8A56CC72}"/>
                  </a:ext>
                </a:extLst>
              </p:cNvPr>
              <p:cNvSpPr/>
              <p:nvPr/>
            </p:nvSpPr>
            <p:spPr>
              <a:xfrm>
                <a:off x="7226475" y="2356515"/>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16B280E-03B3-4302-8205-3603654D8561}"/>
                  </a:ext>
                </a:extLst>
              </p:cNvPr>
              <p:cNvSpPr/>
              <p:nvPr/>
            </p:nvSpPr>
            <p:spPr>
              <a:xfrm>
                <a:off x="7575397" y="2356515"/>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ED1E513D-8B05-44BA-842B-60ADF80F708D}"/>
                  </a:ext>
                </a:extLst>
              </p:cNvPr>
              <p:cNvCxnSpPr>
                <a:cxnSpLocks/>
              </p:cNvCxnSpPr>
              <p:nvPr/>
            </p:nvCxnSpPr>
            <p:spPr>
              <a:xfrm>
                <a:off x="6528631" y="2204115"/>
                <a:ext cx="127536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D285D33-611F-406E-B95E-0BB18C45FF8D}"/>
                  </a:ext>
                </a:extLst>
              </p:cNvPr>
              <p:cNvCxnSpPr>
                <a:stCxn id="34" idx="0"/>
              </p:cNvCxnSpPr>
              <p:nvPr/>
            </p:nvCxnSpPr>
            <p:spPr>
              <a:xfrm flipV="1">
                <a:off x="6642931" y="2204115"/>
                <a:ext cx="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6851A55-D020-457E-9189-CB56C1470382}"/>
                  </a:ext>
                </a:extLst>
              </p:cNvPr>
              <p:cNvCxnSpPr>
                <a:cxnSpLocks/>
                <a:stCxn id="35" idx="0"/>
              </p:cNvCxnSpPr>
              <p:nvPr/>
            </p:nvCxnSpPr>
            <p:spPr>
              <a:xfrm flipV="1">
                <a:off x="6991853" y="2204115"/>
                <a:ext cx="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5A08D2B-BD9C-4EA1-BDB9-6ECDCCC3F111}"/>
                  </a:ext>
                </a:extLst>
              </p:cNvPr>
              <p:cNvCxnSpPr>
                <a:cxnSpLocks/>
                <a:stCxn id="36" idx="0"/>
              </p:cNvCxnSpPr>
              <p:nvPr/>
            </p:nvCxnSpPr>
            <p:spPr>
              <a:xfrm flipV="1">
                <a:off x="7340775" y="2204115"/>
                <a:ext cx="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1F7775C-928C-4FD0-80AE-AAFA298A1FC6}"/>
                  </a:ext>
                </a:extLst>
              </p:cNvPr>
              <p:cNvCxnSpPr>
                <a:cxnSpLocks/>
                <a:stCxn id="37" idx="0"/>
              </p:cNvCxnSpPr>
              <p:nvPr/>
            </p:nvCxnSpPr>
            <p:spPr>
              <a:xfrm flipV="1">
                <a:off x="7689697" y="2204115"/>
                <a:ext cx="0" cy="1524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8FBB0653-0986-4862-A8AE-471B8CC9165C}"/>
                </a:ext>
              </a:extLst>
            </p:cNvPr>
            <p:cNvGrpSpPr/>
            <p:nvPr/>
          </p:nvGrpSpPr>
          <p:grpSpPr>
            <a:xfrm>
              <a:off x="6477000" y="5486400"/>
              <a:ext cx="685800" cy="685800"/>
              <a:chOff x="6597678" y="2975092"/>
              <a:chExt cx="1136420" cy="1139708"/>
            </a:xfrm>
          </p:grpSpPr>
          <p:sp>
            <p:nvSpPr>
              <p:cNvPr id="29" name="Oval 28">
                <a:extLst>
                  <a:ext uri="{FF2B5EF4-FFF2-40B4-BE49-F238E27FC236}">
                    <a16:creationId xmlns:a16="http://schemas.microsoft.com/office/drawing/2014/main" id="{9F52B6E8-AEFC-4F4D-A050-2F1945429F4D}"/>
                  </a:ext>
                </a:extLst>
              </p:cNvPr>
              <p:cNvSpPr/>
              <p:nvPr/>
            </p:nvSpPr>
            <p:spPr>
              <a:xfrm>
                <a:off x="6702666" y="3074056"/>
                <a:ext cx="926444" cy="926444"/>
              </a:xfrm>
              <a:prstGeom prst="ellips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3E5CC781-6085-4F67-AC95-1949E79B0963}"/>
                  </a:ext>
                </a:extLst>
              </p:cNvPr>
              <p:cNvSpPr/>
              <p:nvPr/>
            </p:nvSpPr>
            <p:spPr>
              <a:xfrm>
                <a:off x="6597678" y="3403841"/>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622B870-A619-4075-8D2E-712366810DEA}"/>
                  </a:ext>
                </a:extLst>
              </p:cNvPr>
              <p:cNvSpPr/>
              <p:nvPr/>
            </p:nvSpPr>
            <p:spPr>
              <a:xfrm>
                <a:off x="7051588" y="388620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46452B-FC62-4075-9F02-8F9EE823B4B2}"/>
                  </a:ext>
                </a:extLst>
              </p:cNvPr>
              <p:cNvSpPr/>
              <p:nvPr/>
            </p:nvSpPr>
            <p:spPr>
              <a:xfrm>
                <a:off x="7051588" y="2975092"/>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755476-4709-47DE-A665-52DCD43D50FA}"/>
                  </a:ext>
                </a:extLst>
              </p:cNvPr>
              <p:cNvSpPr/>
              <p:nvPr/>
            </p:nvSpPr>
            <p:spPr>
              <a:xfrm>
                <a:off x="7505498" y="3403841"/>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D66492F-D402-4518-850A-755E6BCA5FA0}"/>
                </a:ext>
              </a:extLst>
            </p:cNvPr>
            <p:cNvGrpSpPr/>
            <p:nvPr/>
          </p:nvGrpSpPr>
          <p:grpSpPr>
            <a:xfrm>
              <a:off x="2819400" y="5486280"/>
              <a:ext cx="762000" cy="685920"/>
              <a:chOff x="7542005" y="4060692"/>
              <a:chExt cx="1136420" cy="1139708"/>
            </a:xfrm>
          </p:grpSpPr>
          <p:sp>
            <p:nvSpPr>
              <p:cNvPr id="20" name="Rectangle 19">
                <a:extLst>
                  <a:ext uri="{FF2B5EF4-FFF2-40B4-BE49-F238E27FC236}">
                    <a16:creationId xmlns:a16="http://schemas.microsoft.com/office/drawing/2014/main" id="{A68DEACB-0A3C-4CBC-B2A0-6DA96F70D2DE}"/>
                  </a:ext>
                </a:extLst>
              </p:cNvPr>
              <p:cNvSpPr/>
              <p:nvPr/>
            </p:nvSpPr>
            <p:spPr>
              <a:xfrm>
                <a:off x="7542005" y="4489441"/>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C8CB94-6576-4B63-87DC-A8FCFD9B67CA}"/>
                  </a:ext>
                </a:extLst>
              </p:cNvPr>
              <p:cNvSpPr/>
              <p:nvPr/>
            </p:nvSpPr>
            <p:spPr>
              <a:xfrm>
                <a:off x="7995915" y="497180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466CA13-00A1-4639-A543-814AAF8A6786}"/>
                  </a:ext>
                </a:extLst>
              </p:cNvPr>
              <p:cNvSpPr/>
              <p:nvPr/>
            </p:nvSpPr>
            <p:spPr>
              <a:xfrm>
                <a:off x="7995915" y="4060692"/>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52FC971-E222-477A-BD8E-53C90804EDF8}"/>
                  </a:ext>
                </a:extLst>
              </p:cNvPr>
              <p:cNvSpPr/>
              <p:nvPr/>
            </p:nvSpPr>
            <p:spPr>
              <a:xfrm>
                <a:off x="8449825" y="4489441"/>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5CFDDA-9EC1-4985-9A23-47ECAF229F35}"/>
                  </a:ext>
                </a:extLst>
              </p:cNvPr>
              <p:cNvSpPr/>
              <p:nvPr/>
            </p:nvSpPr>
            <p:spPr>
              <a:xfrm>
                <a:off x="8036558" y="4530721"/>
                <a:ext cx="147315" cy="1460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98D3911C-3D7E-4C30-97B7-18BA0C6A8E3C}"/>
                  </a:ext>
                </a:extLst>
              </p:cNvPr>
              <p:cNvCxnSpPr>
                <a:cxnSpLocks/>
                <a:stCxn id="22" idx="2"/>
                <a:endCxn id="24" idx="0"/>
              </p:cNvCxnSpPr>
              <p:nvPr/>
            </p:nvCxnSpPr>
            <p:spPr>
              <a:xfrm>
                <a:off x="8110215" y="4289292"/>
                <a:ext cx="1" cy="2414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9FC7E9-2AF5-4342-8A59-ADB6E69F88CD}"/>
                  </a:ext>
                </a:extLst>
              </p:cNvPr>
              <p:cNvCxnSpPr>
                <a:cxnSpLocks/>
                <a:stCxn id="24" idx="1"/>
                <a:endCxn id="20" idx="3"/>
              </p:cNvCxnSpPr>
              <p:nvPr/>
            </p:nvCxnSpPr>
            <p:spPr>
              <a:xfrm flipH="1" flipV="1">
                <a:off x="7770605" y="4603741"/>
                <a:ext cx="265953"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BAE23CB-E513-4DEB-B22C-43AB6F7B6F3B}"/>
                  </a:ext>
                </a:extLst>
              </p:cNvPr>
              <p:cNvCxnSpPr>
                <a:cxnSpLocks/>
                <a:stCxn id="24" idx="2"/>
                <a:endCxn id="21" idx="0"/>
              </p:cNvCxnSpPr>
              <p:nvPr/>
            </p:nvCxnSpPr>
            <p:spPr>
              <a:xfrm flipH="1">
                <a:off x="8110215" y="4676762"/>
                <a:ext cx="1" cy="2950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C2D56-378F-4377-9A88-AFD473DAD84C}"/>
                  </a:ext>
                </a:extLst>
              </p:cNvPr>
              <p:cNvCxnSpPr>
                <a:cxnSpLocks/>
                <a:stCxn id="24" idx="3"/>
                <a:endCxn id="23" idx="1"/>
              </p:cNvCxnSpPr>
              <p:nvPr/>
            </p:nvCxnSpPr>
            <p:spPr>
              <a:xfrm flipV="1">
                <a:off x="8183873" y="4603741"/>
                <a:ext cx="265952" cy="1"/>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4B0857F-7B8D-40C9-93B5-D316DDC4F55A}"/>
                </a:ext>
              </a:extLst>
            </p:cNvPr>
            <p:cNvGrpSpPr/>
            <p:nvPr/>
          </p:nvGrpSpPr>
          <p:grpSpPr>
            <a:xfrm>
              <a:off x="1219200" y="5562600"/>
              <a:ext cx="685800" cy="609600"/>
              <a:chOff x="6500046" y="5118548"/>
              <a:chExt cx="1156259" cy="1185516"/>
            </a:xfrm>
          </p:grpSpPr>
          <p:sp>
            <p:nvSpPr>
              <p:cNvPr id="13" name="Diamond 12">
                <a:extLst>
                  <a:ext uri="{FF2B5EF4-FFF2-40B4-BE49-F238E27FC236}">
                    <a16:creationId xmlns:a16="http://schemas.microsoft.com/office/drawing/2014/main" id="{8130CF7C-6146-4A0A-8109-11AD2461D32C}"/>
                  </a:ext>
                </a:extLst>
              </p:cNvPr>
              <p:cNvSpPr/>
              <p:nvPr/>
            </p:nvSpPr>
            <p:spPr>
              <a:xfrm>
                <a:off x="6597678" y="5232848"/>
                <a:ext cx="966031" cy="966031"/>
              </a:xfrm>
              <a:prstGeom prst="diamond">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Rectangle 13">
                <a:extLst>
                  <a:ext uri="{FF2B5EF4-FFF2-40B4-BE49-F238E27FC236}">
                    <a16:creationId xmlns:a16="http://schemas.microsoft.com/office/drawing/2014/main" id="{EE57A49D-2651-4F57-ABDC-18A5A269508C}"/>
                  </a:ext>
                </a:extLst>
              </p:cNvPr>
              <p:cNvSpPr/>
              <p:nvPr/>
            </p:nvSpPr>
            <p:spPr>
              <a:xfrm>
                <a:off x="6500046" y="5601563"/>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AF019F-BACD-42FE-9DAA-2C78344C09E7}"/>
                  </a:ext>
                </a:extLst>
              </p:cNvPr>
              <p:cNvSpPr/>
              <p:nvPr/>
            </p:nvSpPr>
            <p:spPr>
              <a:xfrm>
                <a:off x="6966393" y="6075464"/>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1C2021-B685-4C1B-9719-DF715CBC4D66}"/>
                  </a:ext>
                </a:extLst>
              </p:cNvPr>
              <p:cNvSpPr/>
              <p:nvPr/>
            </p:nvSpPr>
            <p:spPr>
              <a:xfrm>
                <a:off x="6956586" y="5118548"/>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8E7524-678A-4CCE-94BF-00F07C2FBCA6}"/>
                  </a:ext>
                </a:extLst>
              </p:cNvPr>
              <p:cNvSpPr/>
              <p:nvPr/>
            </p:nvSpPr>
            <p:spPr>
              <a:xfrm>
                <a:off x="7427705" y="5601563"/>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44D28A9-53EF-4F38-A36C-2613C8A6727F}"/>
                  </a:ext>
                </a:extLst>
              </p:cNvPr>
              <p:cNvCxnSpPr>
                <a:stCxn id="16" idx="2"/>
                <a:endCxn id="15" idx="0"/>
              </p:cNvCxnSpPr>
              <p:nvPr/>
            </p:nvCxnSpPr>
            <p:spPr>
              <a:xfrm>
                <a:off x="7070886" y="5347148"/>
                <a:ext cx="9807" cy="7283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10740C-8CAA-4FCA-B62D-66617575F9CF}"/>
                  </a:ext>
                </a:extLst>
              </p:cNvPr>
              <p:cNvCxnSpPr>
                <a:stCxn id="14" idx="3"/>
                <a:endCxn id="17" idx="1"/>
              </p:cNvCxnSpPr>
              <p:nvPr/>
            </p:nvCxnSpPr>
            <p:spPr>
              <a:xfrm>
                <a:off x="6728646" y="5715863"/>
                <a:ext cx="699059"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743200" y="3200400"/>
              <a:ext cx="2895600" cy="838200"/>
              <a:chOff x="252703" y="1650879"/>
              <a:chExt cx="2625435" cy="762241"/>
            </a:xfrm>
          </p:grpSpPr>
          <p:sp>
            <p:nvSpPr>
              <p:cNvPr id="11" name="Rectangle 10"/>
              <p:cNvSpPr/>
              <p:nvPr/>
            </p:nvSpPr>
            <p:spPr>
              <a:xfrm>
                <a:off x="252703" y="1650879"/>
                <a:ext cx="2625435" cy="762241"/>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style>
              <a:lnRef idx="2">
                <a:scrgbClr r="0" g="0" b="0"/>
              </a:lnRef>
              <a:fillRef idx="1">
                <a:scrgbClr r="0" g="0" b="0"/>
              </a:fillRef>
              <a:effectRef idx="0">
                <a:scrgbClr r="0" g="0" b="0"/>
              </a:effectRef>
              <a:fontRef idx="minor">
                <a:schemeClr val="lt1"/>
              </a:fontRef>
            </p:style>
          </p:sp>
          <p:sp>
            <p:nvSpPr>
              <p:cNvPr id="12" name="Rectangle 11"/>
              <p:cNvSpPr/>
              <p:nvPr/>
            </p:nvSpPr>
            <p:spPr>
              <a:xfrm>
                <a:off x="252703" y="1650879"/>
                <a:ext cx="2625435" cy="7622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algn="ctr" defTabSz="762000" rtl="0" eaLnBrk="1" latinLnBrk="0" hangingPunct="1">
                  <a:spcBef>
                    <a:spcPct val="0"/>
                  </a:spcBef>
                  <a:spcAft>
                    <a:spcPct val="35000"/>
                  </a:spcAft>
                  <a:defRPr/>
                </a:pPr>
                <a:r>
                  <a:rPr lang="en-US" sz="2000" b="1" kern="1200" dirty="0">
                    <a:solidFill>
                      <a:schemeClr val="tx1"/>
                    </a:solidFill>
                    <a:latin typeface="Arial" charset="0"/>
                    <a:ea typeface="+mn-ea"/>
                    <a:cs typeface="Arial" charset="0"/>
                  </a:rPr>
                  <a:t>Common Network </a:t>
                </a:r>
              </a:p>
              <a:p>
                <a:pPr marL="0" lvl="0" algn="ctr" defTabSz="762000" rtl="0" eaLnBrk="1" latinLnBrk="0" hangingPunct="1">
                  <a:lnSpc>
                    <a:spcPct val="90000"/>
                  </a:lnSpc>
                  <a:spcBef>
                    <a:spcPct val="0"/>
                  </a:spcBef>
                  <a:spcAft>
                    <a:spcPct val="35000"/>
                  </a:spcAft>
                  <a:defRPr/>
                </a:pPr>
                <a:r>
                  <a:rPr lang="en-US" sz="2000" b="1" kern="1200" dirty="0">
                    <a:solidFill>
                      <a:schemeClr val="tx1"/>
                    </a:solidFill>
                    <a:latin typeface="Arial" charset="0"/>
                    <a:ea typeface="+mn-ea"/>
                    <a:cs typeface="Arial" charset="0"/>
                  </a:rPr>
                  <a:t>Topologies</a:t>
                </a:r>
              </a:p>
            </p:txBody>
          </p:sp>
        </p:grpSp>
      </p:grpSp>
    </p:spTree>
    <p:extLst>
      <p:ext uri="{BB962C8B-B14F-4D97-AF65-F5344CB8AC3E}">
        <p14:creationId xmlns:p14="http://schemas.microsoft.com/office/powerpoint/2010/main" val="864249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03642"/>
            <a:ext cx="9603275" cy="4562703"/>
          </a:xfrm>
        </p:spPr>
        <p:txBody>
          <a:bodyPr/>
          <a:lstStyle/>
          <a:p>
            <a:pPr marL="0" indent="0">
              <a:buNone/>
            </a:pPr>
            <a:r>
              <a:rPr lang="en-US" dirty="0"/>
              <a:t>Mesh Topology : </a:t>
            </a:r>
          </a:p>
          <a:p>
            <a:r>
              <a:rPr lang="en-US" dirty="0"/>
              <a:t>Every device has a dedicated point-to-point link to every other device.</a:t>
            </a:r>
          </a:p>
          <a:p>
            <a:r>
              <a:rPr lang="en-US" dirty="0"/>
              <a:t>Number of physical links in a fully connected mesh network with </a:t>
            </a:r>
            <a:r>
              <a:rPr lang="en-US" i="1" dirty="0"/>
              <a:t>n nodes : n (n – 1) physical </a:t>
            </a:r>
            <a:r>
              <a:rPr lang="en-US" dirty="0"/>
              <a:t>links or </a:t>
            </a:r>
            <a:r>
              <a:rPr lang="en-US" b="1" i="1" dirty="0"/>
              <a:t>n (n – 1) / 2 duplex-mode links.</a:t>
            </a:r>
          </a:p>
          <a:p>
            <a:endParaRPr lang="en-US" dirty="0"/>
          </a:p>
          <a:p>
            <a:endParaRPr lang="en-IN" dirty="0"/>
          </a:p>
        </p:txBody>
      </p:sp>
      <p:pic>
        <p:nvPicPr>
          <p:cNvPr id="4" name="Picture 6"/>
          <p:cNvPicPr>
            <a:picLocks noChangeAspect="1" noChangeArrowheads="1"/>
          </p:cNvPicPr>
          <p:nvPr/>
        </p:nvPicPr>
        <p:blipFill>
          <a:blip r:embed="rId2"/>
          <a:srcRect/>
          <a:stretch>
            <a:fillRect/>
          </a:stretch>
        </p:blipFill>
        <p:spPr bwMode="auto">
          <a:xfrm>
            <a:off x="3883512" y="2926809"/>
            <a:ext cx="2667896" cy="2281352"/>
          </a:xfrm>
          <a:prstGeom prst="rect">
            <a:avLst/>
          </a:prstGeom>
          <a:noFill/>
          <a:ln w="9525">
            <a:noFill/>
            <a:miter lim="800000"/>
            <a:headEnd/>
            <a:tailEnd/>
          </a:ln>
          <a:effectLst/>
        </p:spPr>
      </p:pic>
    </p:spTree>
    <p:extLst>
      <p:ext uri="{BB962C8B-B14F-4D97-AF65-F5344CB8AC3E}">
        <p14:creationId xmlns:p14="http://schemas.microsoft.com/office/powerpoint/2010/main" val="290804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29166" y="957431"/>
            <a:ext cx="4645152" cy="4502042"/>
          </a:xfrm>
          <a:ln>
            <a:solidFill>
              <a:schemeClr val="accent1">
                <a:lumMod val="60000"/>
                <a:lumOff val="40000"/>
              </a:schemeClr>
            </a:solidFill>
          </a:ln>
        </p:spPr>
        <p:txBody>
          <a:bodyPr>
            <a:normAutofit/>
          </a:bodyPr>
          <a:lstStyle/>
          <a:p>
            <a:r>
              <a:rPr lang="en-US" dirty="0"/>
              <a:t>Advantages</a:t>
            </a:r>
          </a:p>
          <a:p>
            <a:pPr lvl="1"/>
            <a:r>
              <a:rPr lang="en-US" dirty="0"/>
              <a:t>They use the dedicated links so each link can only carry its own data load – traffic problem can be avoided</a:t>
            </a:r>
          </a:p>
          <a:p>
            <a:pPr lvl="1"/>
            <a:r>
              <a:rPr lang="en-US" dirty="0"/>
              <a:t>It is robust – if one link get damaged, it cannot affect others</a:t>
            </a:r>
          </a:p>
          <a:p>
            <a:pPr lvl="1"/>
            <a:r>
              <a:rPr lang="en-US" dirty="0"/>
              <a:t>It gives privacy and security (message travels along a dedicated link) </a:t>
            </a:r>
          </a:p>
          <a:p>
            <a:pPr lvl="1"/>
            <a:r>
              <a:rPr lang="en-US" dirty="0"/>
              <a:t>Fault identification and fault isolation are easy </a:t>
            </a:r>
          </a:p>
          <a:p>
            <a:endParaRPr lang="en-IN" dirty="0"/>
          </a:p>
        </p:txBody>
      </p:sp>
      <p:sp>
        <p:nvSpPr>
          <p:cNvPr id="5" name="Content Placeholder 4"/>
          <p:cNvSpPr>
            <a:spLocks noGrp="1"/>
          </p:cNvSpPr>
          <p:nvPr>
            <p:ph sz="half" idx="2"/>
          </p:nvPr>
        </p:nvSpPr>
        <p:spPr>
          <a:xfrm>
            <a:off x="6095606" y="957431"/>
            <a:ext cx="4645152" cy="4501432"/>
          </a:xfrm>
          <a:ln>
            <a:solidFill>
              <a:schemeClr val="accent1">
                <a:lumMod val="60000"/>
                <a:lumOff val="40000"/>
              </a:schemeClr>
            </a:solidFill>
          </a:ln>
        </p:spPr>
        <p:txBody>
          <a:bodyPr>
            <a:normAutofit/>
          </a:bodyPr>
          <a:lstStyle/>
          <a:p>
            <a:r>
              <a:rPr lang="en-US" dirty="0"/>
              <a:t>Disadvantages</a:t>
            </a:r>
          </a:p>
          <a:p>
            <a:pPr lvl="1"/>
            <a:r>
              <a:rPr lang="en-US" dirty="0"/>
              <a:t>The amount of cabling and the number of I/O ports required are very large. </a:t>
            </a:r>
          </a:p>
          <a:p>
            <a:pPr lvl="1"/>
            <a:r>
              <a:rPr lang="en-US" dirty="0"/>
              <a:t>because every device must be connected to every other device, installation and reconnection are difficult</a:t>
            </a:r>
          </a:p>
          <a:p>
            <a:pPr lvl="1"/>
            <a:r>
              <a:rPr lang="en-US" dirty="0"/>
              <a:t>The sheer bulk of wiring is larger than the available space</a:t>
            </a:r>
          </a:p>
          <a:p>
            <a:pPr lvl="1"/>
            <a:r>
              <a:rPr lang="en-US" dirty="0"/>
              <a:t>Hardware required to connect each device is highly expensive.</a:t>
            </a:r>
          </a:p>
          <a:p>
            <a:endParaRPr lang="en-IN" dirty="0"/>
          </a:p>
        </p:txBody>
      </p:sp>
    </p:spTree>
    <p:extLst>
      <p:ext uri="{BB962C8B-B14F-4D97-AF65-F5344CB8AC3E}">
        <p14:creationId xmlns:p14="http://schemas.microsoft.com/office/powerpoint/2010/main" val="334822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30270" y="1333948"/>
            <a:ext cx="9603275" cy="4132397"/>
          </a:xfrm>
        </p:spPr>
        <p:txBody>
          <a:bodyPr/>
          <a:lstStyle/>
          <a:p>
            <a:r>
              <a:rPr lang="en-US" dirty="0"/>
              <a:t>Applications</a:t>
            </a:r>
          </a:p>
          <a:p>
            <a:pPr lvl="1"/>
            <a:r>
              <a:rPr lang="en-US" dirty="0"/>
              <a:t>connection of telephone regional offices - each regional office needs to be connected to every other regional office</a:t>
            </a:r>
          </a:p>
          <a:p>
            <a:pPr lvl="1"/>
            <a:r>
              <a:rPr lang="en-US" dirty="0"/>
              <a:t>WAN – wide area network</a:t>
            </a:r>
          </a:p>
          <a:p>
            <a:endParaRPr lang="en-IN" dirty="0"/>
          </a:p>
        </p:txBody>
      </p:sp>
    </p:spTree>
    <p:extLst>
      <p:ext uri="{BB962C8B-B14F-4D97-AF65-F5344CB8AC3E}">
        <p14:creationId xmlns:p14="http://schemas.microsoft.com/office/powerpoint/2010/main" val="869739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25158"/>
            <a:ext cx="9603275" cy="4541187"/>
          </a:xfrm>
        </p:spPr>
        <p:txBody>
          <a:bodyPr/>
          <a:lstStyle/>
          <a:p>
            <a:pPr marL="0" indent="0">
              <a:buNone/>
            </a:pPr>
            <a:r>
              <a:rPr lang="en-US" dirty="0"/>
              <a:t>Star Topology : </a:t>
            </a:r>
          </a:p>
          <a:p>
            <a:r>
              <a:rPr lang="en-US" dirty="0"/>
              <a:t>Each device has a dedicated point to point link to the central controller called “Hub” – act as a exchange</a:t>
            </a:r>
          </a:p>
          <a:p>
            <a:endParaRPr lang="en-IN" dirty="0"/>
          </a:p>
        </p:txBody>
      </p:sp>
      <p:pic>
        <p:nvPicPr>
          <p:cNvPr id="4" name="Picture 6"/>
          <p:cNvPicPr>
            <a:picLocks noChangeAspect="1" noChangeArrowheads="1"/>
          </p:cNvPicPr>
          <p:nvPr/>
        </p:nvPicPr>
        <p:blipFill>
          <a:blip r:embed="rId2"/>
          <a:srcRect/>
          <a:stretch>
            <a:fillRect/>
          </a:stretch>
        </p:blipFill>
        <p:spPr bwMode="auto">
          <a:xfrm>
            <a:off x="3291840" y="2583629"/>
            <a:ext cx="3958814" cy="1988371"/>
          </a:xfrm>
          <a:prstGeom prst="rect">
            <a:avLst/>
          </a:prstGeom>
          <a:noFill/>
          <a:ln w="9525">
            <a:noFill/>
            <a:miter lim="800000"/>
            <a:headEnd/>
            <a:tailEnd/>
          </a:ln>
          <a:effectLst/>
        </p:spPr>
      </p:pic>
    </p:spTree>
    <p:extLst>
      <p:ext uri="{BB962C8B-B14F-4D97-AF65-F5344CB8AC3E}">
        <p14:creationId xmlns:p14="http://schemas.microsoft.com/office/powerpoint/2010/main" val="166017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25158"/>
            <a:ext cx="9603275" cy="4541187"/>
          </a:xfrm>
        </p:spPr>
        <p:txBody>
          <a:bodyPr>
            <a:normAutofit fontScale="92500" lnSpcReduction="10000"/>
          </a:bodyPr>
          <a:lstStyle/>
          <a:p>
            <a:pPr marL="0" indent="0">
              <a:buNone/>
            </a:pPr>
            <a:r>
              <a:rPr lang="en-US" dirty="0"/>
              <a:t>Advantages</a:t>
            </a:r>
          </a:p>
          <a:p>
            <a:pPr lvl="1"/>
            <a:r>
              <a:rPr lang="en-US" dirty="0"/>
              <a:t>Less expensive than mesh since each device is connected only to the hub.</a:t>
            </a:r>
          </a:p>
          <a:p>
            <a:pPr lvl="1"/>
            <a:r>
              <a:rPr lang="en-US" dirty="0"/>
              <a:t>Robustness  - if one link fails only that link is affected – all other links remain active</a:t>
            </a:r>
          </a:p>
          <a:p>
            <a:pPr lvl="1"/>
            <a:r>
              <a:rPr lang="en-US" dirty="0"/>
              <a:t>No disruptions to the network when connecting or removing the devices</a:t>
            </a:r>
          </a:p>
          <a:p>
            <a:pPr marL="0" indent="0">
              <a:buNone/>
            </a:pPr>
            <a:r>
              <a:rPr lang="en-US" dirty="0"/>
              <a:t>Disadvantage </a:t>
            </a:r>
          </a:p>
          <a:p>
            <a:pPr lvl="1"/>
            <a:r>
              <a:rPr lang="en-US" dirty="0"/>
              <a:t>dependency of the whole topology on one single point, the hub. If the hub goes down, the whole system is dead</a:t>
            </a:r>
          </a:p>
          <a:p>
            <a:pPr lvl="1"/>
            <a:r>
              <a:rPr lang="en-US" dirty="0"/>
              <a:t>often more cabling is required in a star than in some other topologies (such as ring or bus).</a:t>
            </a:r>
          </a:p>
          <a:p>
            <a:pPr marL="0" indent="0">
              <a:buNone/>
            </a:pPr>
            <a:r>
              <a:rPr lang="en-US" dirty="0"/>
              <a:t>Applications</a:t>
            </a:r>
          </a:p>
          <a:p>
            <a:pPr lvl="1"/>
            <a:r>
              <a:rPr lang="en-US" dirty="0"/>
              <a:t>local-area networks (LANs)</a:t>
            </a:r>
          </a:p>
          <a:p>
            <a:pPr lvl="1"/>
            <a:r>
              <a:rPr lang="en-US" dirty="0"/>
              <a:t>High-speed LANs</a:t>
            </a:r>
          </a:p>
          <a:p>
            <a:endParaRPr lang="en-IN" dirty="0"/>
          </a:p>
        </p:txBody>
      </p:sp>
    </p:spTree>
    <p:extLst>
      <p:ext uri="{BB962C8B-B14F-4D97-AF65-F5344CB8AC3E}">
        <p14:creationId xmlns:p14="http://schemas.microsoft.com/office/powerpoint/2010/main" val="3380920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46673"/>
            <a:ext cx="9603275" cy="4519672"/>
          </a:xfrm>
        </p:spPr>
        <p:txBody>
          <a:bodyPr/>
          <a:lstStyle/>
          <a:p>
            <a:pPr marL="0" indent="0">
              <a:buNone/>
            </a:pPr>
            <a:r>
              <a:rPr lang="en-US" dirty="0"/>
              <a:t>Bus Topology – multipoint</a:t>
            </a:r>
          </a:p>
          <a:p>
            <a:r>
              <a:rPr lang="en-US" dirty="0"/>
              <a:t>One long cable acts as a </a:t>
            </a:r>
            <a:r>
              <a:rPr lang="en-US" b="1" dirty="0"/>
              <a:t>backbone to link all the devices in a </a:t>
            </a:r>
            <a:r>
              <a:rPr lang="en-US" dirty="0"/>
              <a:t>network</a:t>
            </a:r>
          </a:p>
          <a:p>
            <a:r>
              <a:rPr lang="en-US" dirty="0"/>
              <a:t>Nodes are connected to the bus cable by drop lines and taps</a:t>
            </a:r>
          </a:p>
          <a:p>
            <a:pPr lvl="1"/>
            <a:r>
              <a:rPr lang="en-US" dirty="0"/>
              <a:t>drop line - a connection running between the device and the main cable</a:t>
            </a:r>
          </a:p>
          <a:p>
            <a:pPr lvl="1"/>
            <a:r>
              <a:rPr lang="en-US" dirty="0"/>
              <a:t>tap – splitter that cut the main link to create a contact with the metallic core</a:t>
            </a:r>
          </a:p>
          <a:p>
            <a:r>
              <a:rPr lang="en-US" dirty="0"/>
              <a:t>Allows only one device to transmit at a time</a:t>
            </a:r>
          </a:p>
          <a:p>
            <a:endParaRPr lang="en-IN" dirty="0"/>
          </a:p>
        </p:txBody>
      </p:sp>
      <p:pic>
        <p:nvPicPr>
          <p:cNvPr id="4" name="Picture 6"/>
          <p:cNvPicPr>
            <a:picLocks noChangeAspect="1" noChangeArrowheads="1"/>
          </p:cNvPicPr>
          <p:nvPr/>
        </p:nvPicPr>
        <p:blipFill>
          <a:blip r:embed="rId2"/>
          <a:srcRect/>
          <a:stretch>
            <a:fillRect/>
          </a:stretch>
        </p:blipFill>
        <p:spPr bwMode="auto">
          <a:xfrm>
            <a:off x="3150607" y="3941397"/>
            <a:ext cx="5562600" cy="1176554"/>
          </a:xfrm>
          <a:prstGeom prst="rect">
            <a:avLst/>
          </a:prstGeom>
          <a:noFill/>
          <a:ln w="9525">
            <a:noFill/>
            <a:miter lim="800000"/>
            <a:headEnd/>
            <a:tailEnd/>
          </a:ln>
          <a:effectLst/>
        </p:spPr>
      </p:pic>
    </p:spTree>
    <p:extLst>
      <p:ext uri="{BB962C8B-B14F-4D97-AF65-F5344CB8AC3E}">
        <p14:creationId xmlns:p14="http://schemas.microsoft.com/office/powerpoint/2010/main" val="2511036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17581"/>
            <a:ext cx="9603275" cy="4648764"/>
          </a:xfrm>
        </p:spPr>
        <p:txBody>
          <a:bodyPr>
            <a:normAutofit lnSpcReduction="10000"/>
          </a:bodyPr>
          <a:lstStyle/>
          <a:p>
            <a:pPr marL="0" indent="0">
              <a:buNone/>
            </a:pPr>
            <a:r>
              <a:rPr lang="en-US" dirty="0"/>
              <a:t>Advantages</a:t>
            </a:r>
          </a:p>
          <a:p>
            <a:pPr lvl="1"/>
            <a:r>
              <a:rPr lang="en-US" dirty="0"/>
              <a:t>ease of installation</a:t>
            </a:r>
          </a:p>
          <a:p>
            <a:pPr lvl="1"/>
            <a:r>
              <a:rPr lang="en-US" dirty="0"/>
              <a:t>less cabling than mesh or star topologies </a:t>
            </a:r>
          </a:p>
          <a:p>
            <a:pPr marL="0" indent="0">
              <a:buNone/>
            </a:pPr>
            <a:r>
              <a:rPr lang="en-US" dirty="0"/>
              <a:t>Disadvantages</a:t>
            </a:r>
          </a:p>
          <a:p>
            <a:pPr lvl="1"/>
            <a:r>
              <a:rPr lang="en-US" dirty="0"/>
              <a:t>difficult reconnection and fault isolation</a:t>
            </a:r>
          </a:p>
          <a:p>
            <a:pPr lvl="1"/>
            <a:r>
              <a:rPr lang="en-US" dirty="0"/>
              <a:t>A bus is usually designed to be optimally efficient at installation - difficult to add new devices</a:t>
            </a:r>
          </a:p>
          <a:p>
            <a:pPr lvl="1"/>
            <a:r>
              <a:rPr lang="en-US" dirty="0"/>
              <a:t>a fault or break in the bus cable stops all transmission -The damaged area reflects signals back in the direction of origin, creating noise in both directions</a:t>
            </a:r>
          </a:p>
          <a:p>
            <a:pPr marL="0" indent="0">
              <a:buNone/>
            </a:pPr>
            <a:r>
              <a:rPr lang="en-US" dirty="0"/>
              <a:t>Applications</a:t>
            </a:r>
          </a:p>
          <a:p>
            <a:pPr lvl="1"/>
            <a:r>
              <a:rPr lang="en-US" dirty="0"/>
              <a:t>design of early local area networks</a:t>
            </a:r>
          </a:p>
          <a:p>
            <a:pPr lvl="1"/>
            <a:r>
              <a:rPr lang="en-US" dirty="0"/>
              <a:t>Most of computer motherboards </a:t>
            </a:r>
          </a:p>
          <a:p>
            <a:endParaRPr lang="en-IN" dirty="0"/>
          </a:p>
        </p:txBody>
      </p:sp>
    </p:spTree>
    <p:extLst>
      <p:ext uri="{BB962C8B-B14F-4D97-AF65-F5344CB8AC3E}">
        <p14:creationId xmlns:p14="http://schemas.microsoft.com/office/powerpoint/2010/main" val="89731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0014" y="1065008"/>
            <a:ext cx="7358231" cy="4389120"/>
          </a:xfrm>
        </p:spPr>
      </p:pic>
    </p:spTree>
    <p:extLst>
      <p:ext uri="{BB962C8B-B14F-4D97-AF65-F5344CB8AC3E}">
        <p14:creationId xmlns:p14="http://schemas.microsoft.com/office/powerpoint/2010/main" val="2974461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06824"/>
            <a:ext cx="9603275" cy="4659521"/>
          </a:xfrm>
        </p:spPr>
        <p:txBody>
          <a:bodyPr/>
          <a:lstStyle/>
          <a:p>
            <a:pPr marL="0" indent="0">
              <a:buNone/>
            </a:pPr>
            <a:r>
              <a:rPr lang="en-US" dirty="0"/>
              <a:t>Ring Topology – point-to-point</a:t>
            </a:r>
          </a:p>
          <a:p>
            <a:r>
              <a:rPr lang="en-US" dirty="0"/>
              <a:t>Each device has a dedicated point-to-point connection with only the two devices on either side of it.</a:t>
            </a:r>
          </a:p>
          <a:p>
            <a:r>
              <a:rPr lang="en-US" dirty="0"/>
              <a:t>A signal is passed along the ring in one direction, from device to device, until it reaches its destination.</a:t>
            </a:r>
          </a:p>
          <a:p>
            <a:r>
              <a:rPr lang="en-US" dirty="0"/>
              <a:t>Each device in the ring incorporates a repeater.</a:t>
            </a:r>
          </a:p>
          <a:p>
            <a:r>
              <a:rPr lang="en-US" dirty="0"/>
              <a:t>When a device receives a signal intended for another device, its repeater regenerates the bits and passes them along.</a:t>
            </a:r>
          </a:p>
          <a:p>
            <a:endParaRPr lang="en-IN" dirty="0"/>
          </a:p>
        </p:txBody>
      </p:sp>
      <p:pic>
        <p:nvPicPr>
          <p:cNvPr id="4" name="Picture 7"/>
          <p:cNvPicPr>
            <a:picLocks noChangeAspect="1" noChangeArrowheads="1"/>
          </p:cNvPicPr>
          <p:nvPr/>
        </p:nvPicPr>
        <p:blipFill>
          <a:blip r:embed="rId2"/>
          <a:srcRect/>
          <a:stretch>
            <a:fillRect/>
          </a:stretch>
        </p:blipFill>
        <p:spPr bwMode="auto">
          <a:xfrm>
            <a:off x="4808669" y="4330439"/>
            <a:ext cx="4724400" cy="1702808"/>
          </a:xfrm>
          <a:prstGeom prst="rect">
            <a:avLst/>
          </a:prstGeom>
          <a:noFill/>
          <a:ln w="9525">
            <a:noFill/>
            <a:miter lim="800000"/>
            <a:headEnd/>
            <a:tailEnd/>
          </a:ln>
          <a:effectLst/>
        </p:spPr>
      </p:pic>
    </p:spTree>
    <p:extLst>
      <p:ext uri="{BB962C8B-B14F-4D97-AF65-F5344CB8AC3E}">
        <p14:creationId xmlns:p14="http://schemas.microsoft.com/office/powerpoint/2010/main" val="1651657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82127"/>
            <a:ext cx="9603275" cy="4584218"/>
          </a:xfrm>
        </p:spPr>
        <p:txBody>
          <a:bodyPr>
            <a:normAutofit fontScale="92500" lnSpcReduction="20000"/>
          </a:bodyPr>
          <a:lstStyle/>
          <a:p>
            <a:r>
              <a:rPr lang="en-US" dirty="0"/>
              <a:t>Advantages </a:t>
            </a:r>
          </a:p>
          <a:p>
            <a:pPr lvl="1"/>
            <a:r>
              <a:rPr lang="en-US" dirty="0"/>
              <a:t>relatively easy to install and reconfigure.</a:t>
            </a:r>
          </a:p>
          <a:p>
            <a:pPr lvl="1"/>
            <a:r>
              <a:rPr lang="en-US" dirty="0"/>
              <a:t>To add or delete a device requires changing only two connections - only constraints are media and traffic considerations (maximum ring length and number of devices.</a:t>
            </a:r>
          </a:p>
          <a:p>
            <a:pPr lvl="1"/>
            <a:r>
              <a:rPr lang="en-US" dirty="0"/>
              <a:t>fault isolation is simplified.</a:t>
            </a:r>
          </a:p>
          <a:p>
            <a:r>
              <a:rPr lang="en-US" dirty="0"/>
              <a:t>Disadvantage</a:t>
            </a:r>
          </a:p>
          <a:p>
            <a:pPr lvl="1"/>
            <a:r>
              <a:rPr lang="en-US" dirty="0"/>
              <a:t>unidirectional traffic.</a:t>
            </a:r>
          </a:p>
          <a:p>
            <a:pPr lvl="1"/>
            <a:r>
              <a:rPr lang="en-US" dirty="0"/>
              <a:t>a break in the ring (such as a disabled station) can disable the entire network - solved by using a dual ring or a switch capable of closing off the break.</a:t>
            </a:r>
          </a:p>
          <a:p>
            <a:r>
              <a:rPr lang="en-US" dirty="0"/>
              <a:t>Applications</a:t>
            </a:r>
          </a:p>
          <a:p>
            <a:pPr lvl="1"/>
            <a:r>
              <a:rPr lang="en-US" dirty="0"/>
              <a:t>prevalent when IBM introduced its local-area network, Token Ring.</a:t>
            </a:r>
          </a:p>
          <a:p>
            <a:pPr lvl="1"/>
            <a:r>
              <a:rPr lang="en-US" dirty="0"/>
              <a:t>Some office buildings and School premises.</a:t>
            </a:r>
          </a:p>
          <a:p>
            <a:pPr lvl="1"/>
            <a:r>
              <a:rPr lang="en-US" dirty="0"/>
              <a:t>higher-speed LANs has made this topology less popular.</a:t>
            </a:r>
          </a:p>
          <a:p>
            <a:pPr marL="457200" lvl="1" indent="0">
              <a:buNone/>
            </a:pPr>
            <a:endParaRPr lang="en-US" dirty="0"/>
          </a:p>
          <a:p>
            <a:endParaRPr lang="en-IN" dirty="0"/>
          </a:p>
        </p:txBody>
      </p:sp>
    </p:spTree>
    <p:extLst>
      <p:ext uri="{BB962C8B-B14F-4D97-AF65-F5344CB8AC3E}">
        <p14:creationId xmlns:p14="http://schemas.microsoft.com/office/powerpoint/2010/main" val="2460566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89704"/>
            <a:ext cx="9603275" cy="4476641"/>
          </a:xfrm>
        </p:spPr>
        <p:txBody>
          <a:bodyPr/>
          <a:lstStyle/>
          <a:p>
            <a:pPr marL="0" indent="0">
              <a:buNone/>
            </a:pPr>
            <a:r>
              <a:rPr lang="en-US" dirty="0"/>
              <a:t>Hybrid Topology :</a:t>
            </a:r>
          </a:p>
          <a:p>
            <a:r>
              <a:rPr lang="en-US" dirty="0"/>
              <a:t>A type of network topology in which two or more different topologies are integrated or combined to lay out a network</a:t>
            </a:r>
          </a:p>
        </p:txBody>
      </p:sp>
      <p:pic>
        <p:nvPicPr>
          <p:cNvPr id="5" name="Picture 2" descr="Hybrid Topology | What Is Hybrid Topology? | THE INSTRUMENT GUR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995" y="2526702"/>
            <a:ext cx="4325824" cy="329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962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270" y="817582"/>
            <a:ext cx="8780443" cy="1143753"/>
          </a:xfrm>
        </p:spPr>
        <p:txBody>
          <a:bodyPr>
            <a:normAutofit/>
          </a:bodyPr>
          <a:lstStyle/>
          <a:p>
            <a:r>
              <a:rPr lang="en-US" b="0" dirty="0"/>
              <a:t>Consideration for choosing the topology</a:t>
            </a:r>
          </a:p>
        </p:txBody>
      </p:sp>
      <p:sp>
        <p:nvSpPr>
          <p:cNvPr id="3" name="Content Placeholder 2"/>
          <p:cNvSpPr>
            <a:spLocks noGrp="1"/>
          </p:cNvSpPr>
          <p:nvPr>
            <p:ph idx="1"/>
          </p:nvPr>
        </p:nvSpPr>
        <p:spPr>
          <a:xfrm>
            <a:off x="1130270" y="1785769"/>
            <a:ext cx="9603275" cy="3680576"/>
          </a:xfrm>
        </p:spPr>
        <p:txBody>
          <a:bodyPr/>
          <a:lstStyle/>
          <a:p>
            <a:r>
              <a:rPr lang="en-US" dirty="0"/>
              <a:t>Money: bus network is the least expensive way to install network</a:t>
            </a:r>
          </a:p>
          <a:p>
            <a:r>
              <a:rPr lang="en-US" dirty="0"/>
              <a:t>Length: length of cable needed the linear bus network uses shorter length of cable</a:t>
            </a:r>
          </a:p>
          <a:p>
            <a:r>
              <a:rPr lang="en-US" dirty="0"/>
              <a:t>Future growth: with start topology expending a network is easily done by adding another devices</a:t>
            </a:r>
          </a:p>
          <a:p>
            <a:r>
              <a:rPr lang="en-US" dirty="0"/>
              <a:t>Cable type: most common used cable in commercial organization is twisted pair  which often used with star topologies</a:t>
            </a:r>
          </a:p>
        </p:txBody>
      </p:sp>
    </p:spTree>
    <p:extLst>
      <p:ext uri="{BB962C8B-B14F-4D97-AF65-F5344CB8AC3E}">
        <p14:creationId xmlns:p14="http://schemas.microsoft.com/office/powerpoint/2010/main" val="3088317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Network Types</a:t>
            </a:r>
            <a:endParaRPr lang="en-IN" b="1" dirty="0"/>
          </a:p>
        </p:txBody>
      </p:sp>
      <p:sp>
        <p:nvSpPr>
          <p:cNvPr id="4" name="Content Placeholder 3"/>
          <p:cNvSpPr>
            <a:spLocks noGrp="1"/>
          </p:cNvSpPr>
          <p:nvPr>
            <p:ph idx="1"/>
          </p:nvPr>
        </p:nvSpPr>
        <p:spPr>
          <a:xfrm>
            <a:off x="1130270" y="1613647"/>
            <a:ext cx="9603275" cy="3852698"/>
          </a:xfrm>
        </p:spPr>
        <p:txBody>
          <a:bodyPr/>
          <a:lstStyle/>
          <a:p>
            <a:r>
              <a:rPr lang="en-US" dirty="0"/>
              <a:t>We are generally referring to two primary categories: </a:t>
            </a:r>
          </a:p>
          <a:p>
            <a:pPr lvl="1"/>
            <a:r>
              <a:rPr lang="en-US" dirty="0"/>
              <a:t>Local-Area Networks(LAN) and </a:t>
            </a:r>
          </a:p>
          <a:p>
            <a:pPr lvl="1"/>
            <a:r>
              <a:rPr lang="en-US" dirty="0"/>
              <a:t>Wide-Area Networks(WAN)</a:t>
            </a:r>
            <a:endParaRPr lang="en-IN" dirty="0"/>
          </a:p>
        </p:txBody>
      </p:sp>
      <p:pic>
        <p:nvPicPr>
          <p:cNvPr id="3" name="Picture 2">
            <a:extLst>
              <a:ext uri="{FF2B5EF4-FFF2-40B4-BE49-F238E27FC236}">
                <a16:creationId xmlns:a16="http://schemas.microsoft.com/office/drawing/2014/main" id="{8CCF752C-1B79-D51F-010B-94753651E1CD}"/>
              </a:ext>
            </a:extLst>
          </p:cNvPr>
          <p:cNvPicPr>
            <a:picLocks noChangeAspect="1"/>
          </p:cNvPicPr>
          <p:nvPr/>
        </p:nvPicPr>
        <p:blipFill>
          <a:blip r:embed="rId2"/>
          <a:stretch>
            <a:fillRect/>
          </a:stretch>
        </p:blipFill>
        <p:spPr>
          <a:xfrm>
            <a:off x="2914854" y="2896528"/>
            <a:ext cx="6288157" cy="3144079"/>
          </a:xfrm>
          <a:prstGeom prst="rect">
            <a:avLst/>
          </a:prstGeom>
        </p:spPr>
      </p:pic>
    </p:spTree>
    <p:extLst>
      <p:ext uri="{BB962C8B-B14F-4D97-AF65-F5344CB8AC3E}">
        <p14:creationId xmlns:p14="http://schemas.microsoft.com/office/powerpoint/2010/main" val="1904501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87896"/>
            <a:ext cx="9603275" cy="4578449"/>
          </a:xfrm>
        </p:spPr>
        <p:txBody>
          <a:bodyPr/>
          <a:lstStyle/>
          <a:p>
            <a:pPr marL="0" indent="0">
              <a:buNone/>
            </a:pPr>
            <a:r>
              <a:rPr lang="en-US" dirty="0"/>
              <a:t>Local Area Network :</a:t>
            </a:r>
          </a:p>
          <a:p>
            <a:r>
              <a:rPr lang="en-US" dirty="0"/>
              <a:t>Privately owned and links the devices in a single office, building, or campus.</a:t>
            </a:r>
          </a:p>
          <a:p>
            <a:r>
              <a:rPr lang="en-US" dirty="0"/>
              <a:t>LANs are designed to allow resources to be shared between personal computers or workstations.</a:t>
            </a:r>
          </a:p>
        </p:txBody>
      </p:sp>
      <p:pic>
        <p:nvPicPr>
          <p:cNvPr id="2" name="Picture 1">
            <a:extLst>
              <a:ext uri="{FF2B5EF4-FFF2-40B4-BE49-F238E27FC236}">
                <a16:creationId xmlns:a16="http://schemas.microsoft.com/office/drawing/2014/main" id="{ABF41169-D3F3-A148-47A5-5E6FDD6D1ABF}"/>
              </a:ext>
            </a:extLst>
          </p:cNvPr>
          <p:cNvPicPr>
            <a:picLocks noChangeAspect="1"/>
          </p:cNvPicPr>
          <p:nvPr/>
        </p:nvPicPr>
        <p:blipFill>
          <a:blip r:embed="rId2"/>
          <a:stretch>
            <a:fillRect/>
          </a:stretch>
        </p:blipFill>
        <p:spPr>
          <a:xfrm>
            <a:off x="6732104" y="3155378"/>
            <a:ext cx="3154017" cy="2881726"/>
          </a:xfrm>
          <a:prstGeom prst="rect">
            <a:avLst/>
          </a:prstGeom>
        </p:spPr>
      </p:pic>
      <p:pic>
        <p:nvPicPr>
          <p:cNvPr id="4" name="Picture 3">
            <a:extLst>
              <a:ext uri="{FF2B5EF4-FFF2-40B4-BE49-F238E27FC236}">
                <a16:creationId xmlns:a16="http://schemas.microsoft.com/office/drawing/2014/main" id="{B8E512AC-A51E-FF9D-5A80-75174AA9F4FE}"/>
              </a:ext>
            </a:extLst>
          </p:cNvPr>
          <p:cNvPicPr>
            <a:picLocks noChangeAspect="1"/>
          </p:cNvPicPr>
          <p:nvPr/>
        </p:nvPicPr>
        <p:blipFill>
          <a:blip r:embed="rId3"/>
          <a:stretch>
            <a:fillRect/>
          </a:stretch>
        </p:blipFill>
        <p:spPr>
          <a:xfrm>
            <a:off x="1775791" y="3155378"/>
            <a:ext cx="3842301" cy="2881726"/>
          </a:xfrm>
          <a:prstGeom prst="rect">
            <a:avLst/>
          </a:prstGeom>
        </p:spPr>
      </p:pic>
    </p:spTree>
    <p:extLst>
      <p:ext uri="{BB962C8B-B14F-4D97-AF65-F5344CB8AC3E}">
        <p14:creationId xmlns:p14="http://schemas.microsoft.com/office/powerpoint/2010/main" val="985473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1C4642-3649-4342-37C3-82CF4BC7E2CB}"/>
              </a:ext>
            </a:extLst>
          </p:cNvPr>
          <p:cNvSpPr>
            <a:spLocks noGrp="1"/>
          </p:cNvSpPr>
          <p:nvPr>
            <p:ph idx="1"/>
          </p:nvPr>
        </p:nvSpPr>
        <p:spPr>
          <a:xfrm>
            <a:off x="1130270" y="1073426"/>
            <a:ext cx="9603275" cy="4392919"/>
          </a:xfrm>
        </p:spPr>
        <p:txBody>
          <a:bodyPr/>
          <a:lstStyle/>
          <a:p>
            <a:r>
              <a:rPr lang="en-US" dirty="0"/>
              <a:t>Point to point LAN</a:t>
            </a:r>
          </a:p>
          <a:p>
            <a:endParaRPr lang="en-US" dirty="0"/>
          </a:p>
          <a:p>
            <a:endParaRPr lang="en-US" dirty="0"/>
          </a:p>
          <a:p>
            <a:endParaRPr lang="en-US" dirty="0"/>
          </a:p>
          <a:p>
            <a:endParaRPr lang="en-IN" dirty="0"/>
          </a:p>
          <a:p>
            <a:r>
              <a:rPr lang="en-IN" dirty="0"/>
              <a:t>Multipoint LAN</a:t>
            </a:r>
            <a:endParaRPr lang="en-US" dirty="0"/>
          </a:p>
        </p:txBody>
      </p:sp>
      <p:pic>
        <p:nvPicPr>
          <p:cNvPr id="5" name="Picture 2"/>
          <p:cNvPicPr>
            <a:picLocks noChangeAspect="1" noChangeArrowheads="1"/>
          </p:cNvPicPr>
          <p:nvPr/>
        </p:nvPicPr>
        <p:blipFill>
          <a:blip r:embed="rId2"/>
          <a:srcRect/>
          <a:stretch>
            <a:fillRect/>
          </a:stretch>
        </p:blipFill>
        <p:spPr bwMode="auto">
          <a:xfrm>
            <a:off x="2782955" y="1559458"/>
            <a:ext cx="6072147" cy="1480343"/>
          </a:xfrm>
          <a:prstGeom prst="rect">
            <a:avLst/>
          </a:prstGeom>
          <a:noFill/>
          <a:ln w="9525">
            <a:noFill/>
            <a:miter lim="800000"/>
            <a:headEnd/>
            <a:tailEnd/>
          </a:ln>
          <a:effectLst/>
        </p:spPr>
      </p:pic>
      <p:pic>
        <p:nvPicPr>
          <p:cNvPr id="8194" name="Picture 2" descr="Network Topologies Explained with Examples">
            <a:extLst>
              <a:ext uri="{FF2B5EF4-FFF2-40B4-BE49-F238E27FC236}">
                <a16:creationId xmlns:a16="http://schemas.microsoft.com/office/drawing/2014/main" id="{AAF135E1-AADC-2D9C-5EEF-47BC24A50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348" y="3525833"/>
            <a:ext cx="3040753" cy="2452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338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30270" y="968188"/>
            <a:ext cx="9603275" cy="4498157"/>
          </a:xfrm>
        </p:spPr>
        <p:txBody>
          <a:bodyPr/>
          <a:lstStyle/>
          <a:p>
            <a:r>
              <a:rPr lang="en-US" dirty="0"/>
              <a:t>All hosts in a network were connected through a common cable.</a:t>
            </a:r>
          </a:p>
          <a:p>
            <a:r>
              <a:rPr lang="en-US" dirty="0"/>
              <a:t>In addition to size, LANs are distinguished from other types of networks by their transmission media and topology.</a:t>
            </a:r>
          </a:p>
          <a:p>
            <a:r>
              <a:rPr lang="en-US" dirty="0"/>
              <a:t>LAN does not define the minimum or maximum number of hosts in it.</a:t>
            </a:r>
          </a:p>
          <a:p>
            <a:endParaRPr lang="en-US" dirty="0"/>
          </a:p>
          <a:p>
            <a:endParaRPr lang="en-IN" dirty="0"/>
          </a:p>
        </p:txBody>
      </p:sp>
    </p:spTree>
    <p:extLst>
      <p:ext uri="{BB962C8B-B14F-4D97-AF65-F5344CB8AC3E}">
        <p14:creationId xmlns:p14="http://schemas.microsoft.com/office/powerpoint/2010/main" val="2040657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25158"/>
            <a:ext cx="9603275" cy="4541187"/>
          </a:xfrm>
        </p:spPr>
        <p:txBody>
          <a:bodyPr/>
          <a:lstStyle/>
          <a:p>
            <a:pPr marL="0" indent="0">
              <a:buNone/>
            </a:pPr>
            <a:r>
              <a:rPr lang="en-IN" dirty="0"/>
              <a:t>Wide Area Network :</a:t>
            </a:r>
          </a:p>
          <a:p>
            <a:r>
              <a:rPr lang="en-US" dirty="0"/>
              <a:t>A wide area network (WAN) is also interconnection of devices capable of communication.</a:t>
            </a:r>
          </a:p>
          <a:p>
            <a:r>
              <a:rPr lang="en-US" dirty="0"/>
              <a:t>A WAN has a wider geographical span, spanning a town, a state, a country or even the world.</a:t>
            </a:r>
          </a:p>
          <a:p>
            <a:r>
              <a:rPr lang="en-US" dirty="0"/>
              <a:t>WAN interconnects connecting devices such as switches, routers or modem.</a:t>
            </a:r>
          </a:p>
          <a:p>
            <a:endParaRPr lang="en-US" dirty="0"/>
          </a:p>
        </p:txBody>
      </p:sp>
      <p:pic>
        <p:nvPicPr>
          <p:cNvPr id="2" name="Picture 1">
            <a:extLst>
              <a:ext uri="{FF2B5EF4-FFF2-40B4-BE49-F238E27FC236}">
                <a16:creationId xmlns:a16="http://schemas.microsoft.com/office/drawing/2014/main" id="{08EB5BD5-AA9F-9EB0-965A-3A2298380699}"/>
              </a:ext>
            </a:extLst>
          </p:cNvPr>
          <p:cNvPicPr>
            <a:picLocks noChangeAspect="1"/>
          </p:cNvPicPr>
          <p:nvPr/>
        </p:nvPicPr>
        <p:blipFill>
          <a:blip r:embed="rId2"/>
          <a:stretch>
            <a:fillRect/>
          </a:stretch>
        </p:blipFill>
        <p:spPr>
          <a:xfrm>
            <a:off x="3760718" y="3700254"/>
            <a:ext cx="3965299" cy="2379179"/>
          </a:xfrm>
          <a:prstGeom prst="rect">
            <a:avLst/>
          </a:prstGeom>
        </p:spPr>
      </p:pic>
    </p:spTree>
    <p:extLst>
      <p:ext uri="{BB962C8B-B14F-4D97-AF65-F5344CB8AC3E}">
        <p14:creationId xmlns:p14="http://schemas.microsoft.com/office/powerpoint/2010/main" val="1077026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8CAFC-66B3-33D3-9BC6-360430F07DDD}"/>
              </a:ext>
            </a:extLst>
          </p:cNvPr>
          <p:cNvSpPr>
            <a:spLocks noGrp="1"/>
          </p:cNvSpPr>
          <p:nvPr>
            <p:ph idx="1"/>
          </p:nvPr>
        </p:nvSpPr>
        <p:spPr>
          <a:xfrm>
            <a:off x="1130270" y="1073426"/>
            <a:ext cx="9603275" cy="4392919"/>
          </a:xfrm>
        </p:spPr>
        <p:txBody>
          <a:bodyPr/>
          <a:lstStyle/>
          <a:p>
            <a:r>
              <a:rPr lang="en-US" dirty="0"/>
              <a:t>Two examples of WAN are:</a:t>
            </a:r>
          </a:p>
          <a:p>
            <a:pPr lvl="1"/>
            <a:r>
              <a:rPr lang="en-US" dirty="0"/>
              <a:t>Point to point WAN</a:t>
            </a:r>
          </a:p>
          <a:p>
            <a:pPr lvl="1"/>
            <a:r>
              <a:rPr lang="en-US" dirty="0"/>
              <a:t>Switched WANs</a:t>
            </a:r>
            <a:endParaRPr lang="en-IN" dirty="0"/>
          </a:p>
        </p:txBody>
      </p:sp>
      <p:pic>
        <p:nvPicPr>
          <p:cNvPr id="4" name="Picture 3">
            <a:extLst>
              <a:ext uri="{FF2B5EF4-FFF2-40B4-BE49-F238E27FC236}">
                <a16:creationId xmlns:a16="http://schemas.microsoft.com/office/drawing/2014/main" id="{56B3EDE3-CA67-CA6A-A135-AADD6103ADB0}"/>
              </a:ext>
            </a:extLst>
          </p:cNvPr>
          <p:cNvPicPr>
            <a:picLocks noChangeAspect="1"/>
          </p:cNvPicPr>
          <p:nvPr/>
        </p:nvPicPr>
        <p:blipFill>
          <a:blip r:embed="rId2"/>
          <a:stretch>
            <a:fillRect/>
          </a:stretch>
        </p:blipFill>
        <p:spPr>
          <a:xfrm>
            <a:off x="4862832" y="2055091"/>
            <a:ext cx="5870713" cy="4022529"/>
          </a:xfrm>
          <a:prstGeom prst="rect">
            <a:avLst/>
          </a:prstGeom>
        </p:spPr>
      </p:pic>
    </p:spTree>
    <p:extLst>
      <p:ext uri="{BB962C8B-B14F-4D97-AF65-F5344CB8AC3E}">
        <p14:creationId xmlns:p14="http://schemas.microsoft.com/office/powerpoint/2010/main" val="3318738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Content Placeholder 2"/>
          <p:cNvSpPr>
            <a:spLocks noGrp="1"/>
          </p:cNvSpPr>
          <p:nvPr>
            <p:ph idx="1"/>
          </p:nvPr>
        </p:nvSpPr>
        <p:spPr>
          <a:xfrm>
            <a:off x="1130270" y="1635162"/>
            <a:ext cx="9831772" cy="2753958"/>
          </a:xfrm>
        </p:spPr>
        <p:txBody>
          <a:bodyPr>
            <a:noAutofit/>
          </a:bodyPr>
          <a:lstStyle/>
          <a:p>
            <a:pPr marL="0" indent="0">
              <a:lnSpc>
                <a:spcPct val="100000"/>
              </a:lnSpc>
              <a:spcBef>
                <a:spcPts val="0"/>
              </a:spcBef>
              <a:buNone/>
            </a:pPr>
            <a:r>
              <a:rPr lang="en-US" b="1" dirty="0"/>
              <a:t>Text Books:</a:t>
            </a:r>
          </a:p>
          <a:p>
            <a:r>
              <a:rPr lang="en-US" dirty="0"/>
              <a:t>Data Communications and Networking with TCP/IP Protocol Suite, Behrouz A. Forouzan, McGraw Hill, 6th Edition, 2021. : A Top-Down Approach, 8th edition, Addison-Wesley, 2021. </a:t>
            </a:r>
          </a:p>
          <a:p>
            <a:r>
              <a:rPr lang="en-US" dirty="0"/>
              <a:t>James F. Kurose and Keith W. Ross: Computer Networking</a:t>
            </a:r>
          </a:p>
        </p:txBody>
      </p:sp>
    </p:spTree>
    <p:extLst>
      <p:ext uri="{BB962C8B-B14F-4D97-AF65-F5344CB8AC3E}">
        <p14:creationId xmlns:p14="http://schemas.microsoft.com/office/powerpoint/2010/main" val="3111110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Point-to-Point WAN</a:t>
            </a:r>
          </a:p>
        </p:txBody>
      </p:sp>
      <p:sp>
        <p:nvSpPr>
          <p:cNvPr id="3" name="Content Placeholder 2"/>
          <p:cNvSpPr>
            <a:spLocks noGrp="1"/>
          </p:cNvSpPr>
          <p:nvPr>
            <p:ph idx="1"/>
          </p:nvPr>
        </p:nvSpPr>
        <p:spPr>
          <a:xfrm>
            <a:off x="1227089" y="1431235"/>
            <a:ext cx="9603275" cy="3572531"/>
          </a:xfrm>
        </p:spPr>
        <p:txBody>
          <a:bodyPr/>
          <a:lstStyle/>
          <a:p>
            <a:r>
              <a:rPr lang="en-US" dirty="0"/>
              <a:t>Connects two communicating devices through a transmission media (cable or air)</a:t>
            </a:r>
          </a:p>
        </p:txBody>
      </p:sp>
      <p:pic>
        <p:nvPicPr>
          <p:cNvPr id="3075" name="Picture 3"/>
          <p:cNvPicPr>
            <a:picLocks noChangeAspect="1" noChangeArrowheads="1"/>
          </p:cNvPicPr>
          <p:nvPr/>
        </p:nvPicPr>
        <p:blipFill>
          <a:blip r:embed="rId2"/>
          <a:srcRect/>
          <a:stretch>
            <a:fillRect/>
          </a:stretch>
        </p:blipFill>
        <p:spPr bwMode="auto">
          <a:xfrm>
            <a:off x="2214013" y="2363993"/>
            <a:ext cx="7435788" cy="1447800"/>
          </a:xfrm>
          <a:prstGeom prst="rect">
            <a:avLst/>
          </a:prstGeom>
          <a:noFill/>
          <a:ln w="9525">
            <a:noFill/>
            <a:miter lim="800000"/>
            <a:headEnd/>
            <a:tailEnd/>
          </a:ln>
          <a:effectLst/>
        </p:spPr>
      </p:pic>
    </p:spTree>
    <p:extLst>
      <p:ext uri="{BB962C8B-B14F-4D97-AF65-F5344CB8AC3E}">
        <p14:creationId xmlns:p14="http://schemas.microsoft.com/office/powerpoint/2010/main" val="1590545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Switched WAN</a:t>
            </a:r>
          </a:p>
        </p:txBody>
      </p:sp>
      <p:sp>
        <p:nvSpPr>
          <p:cNvPr id="3" name="Content Placeholder 2"/>
          <p:cNvSpPr>
            <a:spLocks noGrp="1"/>
          </p:cNvSpPr>
          <p:nvPr>
            <p:ph idx="1"/>
          </p:nvPr>
        </p:nvSpPr>
        <p:spPr>
          <a:xfrm>
            <a:off x="1130270" y="1497496"/>
            <a:ext cx="9603275" cy="3409451"/>
          </a:xfrm>
        </p:spPr>
        <p:txBody>
          <a:bodyPr/>
          <a:lstStyle/>
          <a:p>
            <a:r>
              <a:rPr lang="en-US" dirty="0"/>
              <a:t>A network with more than two ends.</a:t>
            </a:r>
          </a:p>
          <a:p>
            <a:r>
              <a:rPr lang="en-US" dirty="0"/>
              <a:t>Used in the backbone of global communication today.</a:t>
            </a:r>
          </a:p>
          <a:p>
            <a:r>
              <a:rPr lang="en-US" dirty="0"/>
              <a:t>A combination of several point-to-point WANs that are connected by switches</a:t>
            </a:r>
          </a:p>
        </p:txBody>
      </p:sp>
      <p:pic>
        <p:nvPicPr>
          <p:cNvPr id="4098" name="Picture 2"/>
          <p:cNvPicPr>
            <a:picLocks noChangeAspect="1" noChangeArrowheads="1"/>
          </p:cNvPicPr>
          <p:nvPr/>
        </p:nvPicPr>
        <p:blipFill>
          <a:blip r:embed="rId2"/>
          <a:srcRect/>
          <a:stretch>
            <a:fillRect/>
          </a:stretch>
        </p:blipFill>
        <p:spPr bwMode="auto">
          <a:xfrm>
            <a:off x="2703443" y="3429000"/>
            <a:ext cx="6116707" cy="2076450"/>
          </a:xfrm>
          <a:prstGeom prst="rect">
            <a:avLst/>
          </a:prstGeom>
          <a:noFill/>
          <a:ln w="9525">
            <a:noFill/>
            <a:miter lim="800000"/>
            <a:headEnd/>
            <a:tailEnd/>
          </a:ln>
          <a:effectLst/>
        </p:spPr>
      </p:pic>
    </p:spTree>
    <p:extLst>
      <p:ext uri="{BB962C8B-B14F-4D97-AF65-F5344CB8AC3E}">
        <p14:creationId xmlns:p14="http://schemas.microsoft.com/office/powerpoint/2010/main" val="3652935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D2F5588-9A8A-4909-B48C-5ED02BA67318}"/>
              </a:ext>
            </a:extLst>
          </p:cNvPr>
          <p:cNvSpPr>
            <a:spLocks noGrp="1" noChangeArrowheads="1"/>
          </p:cNvSpPr>
          <p:nvPr>
            <p:ph type="title"/>
          </p:nvPr>
        </p:nvSpPr>
        <p:spPr/>
        <p:txBody>
          <a:bodyPr/>
          <a:lstStyle/>
          <a:p>
            <a:pPr algn="ctr" eaLnBrk="1" hangingPunct="1"/>
            <a:r>
              <a:rPr lang="en-US" altLang="en-US" dirty="0"/>
              <a:t/>
            </a:r>
            <a:br>
              <a:rPr lang="en-US" altLang="en-US" dirty="0"/>
            </a:br>
            <a:r>
              <a:rPr lang="en-US" altLang="en-US" dirty="0"/>
              <a:t>WAN</a:t>
            </a:r>
            <a:endParaRPr lang="en-US" altLang="en-US" sz="2800" dirty="0"/>
          </a:p>
        </p:txBody>
      </p:sp>
      <p:sp>
        <p:nvSpPr>
          <p:cNvPr id="2" name="Content Placeholder 1">
            <a:extLst>
              <a:ext uri="{FF2B5EF4-FFF2-40B4-BE49-F238E27FC236}">
                <a16:creationId xmlns:a16="http://schemas.microsoft.com/office/drawing/2014/main" id="{D683F9AA-15CA-4E8D-B5F0-DAAD81496FDA}"/>
              </a:ext>
            </a:extLst>
          </p:cNvPr>
          <p:cNvSpPr>
            <a:spLocks noGrp="1"/>
          </p:cNvSpPr>
          <p:nvPr>
            <p:ph idx="1"/>
          </p:nvPr>
        </p:nvSpPr>
        <p:spPr/>
        <p:txBody>
          <a:bodyPr/>
          <a:lstStyle/>
          <a:p>
            <a:pPr marL="0" indent="0">
              <a:buNone/>
            </a:pPr>
            <a:r>
              <a:rPr lang="en-US" dirty="0"/>
              <a:t> </a:t>
            </a:r>
          </a:p>
        </p:txBody>
      </p:sp>
      <p:grpSp>
        <p:nvGrpSpPr>
          <p:cNvPr id="3" name="Group 142">
            <a:extLst>
              <a:ext uri="{FF2B5EF4-FFF2-40B4-BE49-F238E27FC236}">
                <a16:creationId xmlns:a16="http://schemas.microsoft.com/office/drawing/2014/main" id="{F4E78293-E1CD-4B66-99CF-99A645186439}"/>
              </a:ext>
            </a:extLst>
          </p:cNvPr>
          <p:cNvGrpSpPr>
            <a:grpSpLocks/>
          </p:cNvGrpSpPr>
          <p:nvPr/>
        </p:nvGrpSpPr>
        <p:grpSpPr bwMode="auto">
          <a:xfrm>
            <a:off x="2460625" y="3097214"/>
            <a:ext cx="7297738" cy="2998787"/>
            <a:chOff x="888" y="1422"/>
            <a:chExt cx="3891" cy="1817"/>
          </a:xfrm>
        </p:grpSpPr>
        <p:sp>
          <p:nvSpPr>
            <p:cNvPr id="55394" name="Freeform 98">
              <a:extLst>
                <a:ext uri="{FF2B5EF4-FFF2-40B4-BE49-F238E27FC236}">
                  <a16:creationId xmlns:a16="http://schemas.microsoft.com/office/drawing/2014/main" id="{7D3BE309-DFDE-4615-8170-EA9DF0AA8579}"/>
                </a:ext>
              </a:extLst>
            </p:cNvPr>
            <p:cNvSpPr>
              <a:spLocks/>
            </p:cNvSpPr>
            <p:nvPr/>
          </p:nvSpPr>
          <p:spPr bwMode="auto">
            <a:xfrm>
              <a:off x="3051" y="1642"/>
              <a:ext cx="32" cy="43"/>
            </a:xfrm>
            <a:custGeom>
              <a:avLst/>
              <a:gdLst>
                <a:gd name="T0" fmla="*/ 31 w 32"/>
                <a:gd name="T1" fmla="*/ 0 h 44"/>
                <a:gd name="T2" fmla="*/ 31 w 32"/>
                <a:gd name="T3" fmla="*/ 42 h 44"/>
                <a:gd name="T4" fmla="*/ 21 w 32"/>
                <a:gd name="T5" fmla="*/ 42 h 44"/>
                <a:gd name="T6" fmla="*/ 0 w 32"/>
                <a:gd name="T7" fmla="*/ 5 h 44"/>
                <a:gd name="T8" fmla="*/ 12 w 32"/>
                <a:gd name="T9" fmla="*/ 0 h 44"/>
                <a:gd name="T10" fmla="*/ 31 w 3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44">
                  <a:moveTo>
                    <a:pt x="31" y="0"/>
                  </a:moveTo>
                  <a:lnTo>
                    <a:pt x="31" y="43"/>
                  </a:lnTo>
                  <a:lnTo>
                    <a:pt x="21" y="43"/>
                  </a:lnTo>
                  <a:lnTo>
                    <a:pt x="0" y="5"/>
                  </a:lnTo>
                  <a:lnTo>
                    <a:pt x="12" y="0"/>
                  </a:lnTo>
                  <a:lnTo>
                    <a:pt x="31"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395" name="Freeform 99">
              <a:extLst>
                <a:ext uri="{FF2B5EF4-FFF2-40B4-BE49-F238E27FC236}">
                  <a16:creationId xmlns:a16="http://schemas.microsoft.com/office/drawing/2014/main" id="{01270654-3ECB-42F8-BB8D-217907275F5E}"/>
                </a:ext>
              </a:extLst>
            </p:cNvPr>
            <p:cNvSpPr>
              <a:spLocks/>
            </p:cNvSpPr>
            <p:nvPr/>
          </p:nvSpPr>
          <p:spPr bwMode="auto">
            <a:xfrm>
              <a:off x="3013" y="1602"/>
              <a:ext cx="31" cy="45"/>
            </a:xfrm>
            <a:custGeom>
              <a:avLst/>
              <a:gdLst>
                <a:gd name="T0" fmla="*/ 30 w 32"/>
                <a:gd name="T1" fmla="*/ 0 h 45"/>
                <a:gd name="T2" fmla="*/ 0 w 32"/>
                <a:gd name="T3" fmla="*/ 7 h 45"/>
                <a:gd name="T4" fmla="*/ 3 w 32"/>
                <a:gd name="T5" fmla="*/ 44 h 45"/>
                <a:gd name="T6" fmla="*/ 23 w 32"/>
                <a:gd name="T7" fmla="*/ 40 h 45"/>
                <a:gd name="T8" fmla="*/ 30 w 32"/>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5">
                  <a:moveTo>
                    <a:pt x="31" y="0"/>
                  </a:moveTo>
                  <a:lnTo>
                    <a:pt x="0" y="7"/>
                  </a:lnTo>
                  <a:lnTo>
                    <a:pt x="3" y="44"/>
                  </a:lnTo>
                  <a:lnTo>
                    <a:pt x="24" y="40"/>
                  </a:lnTo>
                  <a:lnTo>
                    <a:pt x="31"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4" name="Group 104">
              <a:extLst>
                <a:ext uri="{FF2B5EF4-FFF2-40B4-BE49-F238E27FC236}">
                  <a16:creationId xmlns:a16="http://schemas.microsoft.com/office/drawing/2014/main" id="{39D068E6-7E59-4B56-94B9-348EA0ACCC4C}"/>
                </a:ext>
              </a:extLst>
            </p:cNvPr>
            <p:cNvGrpSpPr>
              <a:grpSpLocks/>
            </p:cNvGrpSpPr>
            <p:nvPr/>
          </p:nvGrpSpPr>
          <p:grpSpPr bwMode="auto">
            <a:xfrm>
              <a:off x="4432" y="2931"/>
              <a:ext cx="347" cy="185"/>
              <a:chOff x="4680" y="3112"/>
              <a:chExt cx="347" cy="185"/>
            </a:xfrm>
          </p:grpSpPr>
          <p:sp>
            <p:nvSpPr>
              <p:cNvPr id="55401" name="Freeform 105">
                <a:extLst>
                  <a:ext uri="{FF2B5EF4-FFF2-40B4-BE49-F238E27FC236}">
                    <a16:creationId xmlns:a16="http://schemas.microsoft.com/office/drawing/2014/main" id="{5A746AB9-7353-45FF-88EC-9B76F364B642}"/>
                  </a:ext>
                </a:extLst>
              </p:cNvPr>
              <p:cNvSpPr>
                <a:spLocks/>
              </p:cNvSpPr>
              <p:nvPr/>
            </p:nvSpPr>
            <p:spPr bwMode="auto">
              <a:xfrm>
                <a:off x="4971" y="3112"/>
                <a:ext cx="56" cy="114"/>
              </a:xfrm>
              <a:custGeom>
                <a:avLst/>
                <a:gdLst>
                  <a:gd name="T0" fmla="*/ 17 w 56"/>
                  <a:gd name="T1" fmla="*/ 2 h 114"/>
                  <a:gd name="T2" fmla="*/ 23 w 56"/>
                  <a:gd name="T3" fmla="*/ 0 h 114"/>
                  <a:gd name="T4" fmla="*/ 33 w 56"/>
                  <a:gd name="T5" fmla="*/ 13 h 114"/>
                  <a:gd name="T6" fmla="*/ 31 w 56"/>
                  <a:gd name="T7" fmla="*/ 47 h 114"/>
                  <a:gd name="T8" fmla="*/ 37 w 56"/>
                  <a:gd name="T9" fmla="*/ 47 h 114"/>
                  <a:gd name="T10" fmla="*/ 39 w 56"/>
                  <a:gd name="T11" fmla="*/ 52 h 114"/>
                  <a:gd name="T12" fmla="*/ 41 w 56"/>
                  <a:gd name="T13" fmla="*/ 57 h 114"/>
                  <a:gd name="T14" fmla="*/ 43 w 56"/>
                  <a:gd name="T15" fmla="*/ 63 h 114"/>
                  <a:gd name="T16" fmla="*/ 49 w 56"/>
                  <a:gd name="T17" fmla="*/ 63 h 114"/>
                  <a:gd name="T18" fmla="*/ 53 w 56"/>
                  <a:gd name="T19" fmla="*/ 55 h 114"/>
                  <a:gd name="T20" fmla="*/ 55 w 56"/>
                  <a:gd name="T21" fmla="*/ 57 h 114"/>
                  <a:gd name="T22" fmla="*/ 51 w 56"/>
                  <a:gd name="T23" fmla="*/ 65 h 114"/>
                  <a:gd name="T24" fmla="*/ 49 w 56"/>
                  <a:gd name="T25" fmla="*/ 68 h 114"/>
                  <a:gd name="T26" fmla="*/ 47 w 56"/>
                  <a:gd name="T27" fmla="*/ 78 h 114"/>
                  <a:gd name="T28" fmla="*/ 41 w 56"/>
                  <a:gd name="T29" fmla="*/ 84 h 114"/>
                  <a:gd name="T30" fmla="*/ 37 w 56"/>
                  <a:gd name="T31" fmla="*/ 84 h 114"/>
                  <a:gd name="T32" fmla="*/ 31 w 56"/>
                  <a:gd name="T33" fmla="*/ 89 h 114"/>
                  <a:gd name="T34" fmla="*/ 29 w 56"/>
                  <a:gd name="T35" fmla="*/ 94 h 114"/>
                  <a:gd name="T36" fmla="*/ 31 w 56"/>
                  <a:gd name="T37" fmla="*/ 97 h 114"/>
                  <a:gd name="T38" fmla="*/ 33 w 56"/>
                  <a:gd name="T39" fmla="*/ 105 h 114"/>
                  <a:gd name="T40" fmla="*/ 25 w 56"/>
                  <a:gd name="T41" fmla="*/ 107 h 114"/>
                  <a:gd name="T42" fmla="*/ 21 w 56"/>
                  <a:gd name="T43" fmla="*/ 110 h 114"/>
                  <a:gd name="T44" fmla="*/ 17 w 56"/>
                  <a:gd name="T45" fmla="*/ 113 h 114"/>
                  <a:gd name="T46" fmla="*/ 15 w 56"/>
                  <a:gd name="T47" fmla="*/ 110 h 114"/>
                  <a:gd name="T48" fmla="*/ 7 w 56"/>
                  <a:gd name="T49" fmla="*/ 107 h 114"/>
                  <a:gd name="T50" fmla="*/ 5 w 56"/>
                  <a:gd name="T51" fmla="*/ 105 h 114"/>
                  <a:gd name="T52" fmla="*/ 7 w 56"/>
                  <a:gd name="T53" fmla="*/ 99 h 114"/>
                  <a:gd name="T54" fmla="*/ 13 w 56"/>
                  <a:gd name="T55" fmla="*/ 97 h 114"/>
                  <a:gd name="T56" fmla="*/ 17 w 56"/>
                  <a:gd name="T57" fmla="*/ 91 h 114"/>
                  <a:gd name="T58" fmla="*/ 17 w 56"/>
                  <a:gd name="T59" fmla="*/ 86 h 114"/>
                  <a:gd name="T60" fmla="*/ 13 w 56"/>
                  <a:gd name="T61" fmla="*/ 84 h 114"/>
                  <a:gd name="T62" fmla="*/ 7 w 56"/>
                  <a:gd name="T63" fmla="*/ 81 h 114"/>
                  <a:gd name="T64" fmla="*/ 3 w 56"/>
                  <a:gd name="T65" fmla="*/ 81 h 114"/>
                  <a:gd name="T66" fmla="*/ 1 w 56"/>
                  <a:gd name="T67" fmla="*/ 78 h 114"/>
                  <a:gd name="T68" fmla="*/ 0 w 56"/>
                  <a:gd name="T69" fmla="*/ 73 h 114"/>
                  <a:gd name="T70" fmla="*/ 1 w 56"/>
                  <a:gd name="T71" fmla="*/ 70 h 114"/>
                  <a:gd name="T72" fmla="*/ 3 w 56"/>
                  <a:gd name="T73" fmla="*/ 70 h 114"/>
                  <a:gd name="T74" fmla="*/ 7 w 56"/>
                  <a:gd name="T75" fmla="*/ 68 h 114"/>
                  <a:gd name="T76" fmla="*/ 13 w 56"/>
                  <a:gd name="T77" fmla="*/ 65 h 114"/>
                  <a:gd name="T78" fmla="*/ 15 w 56"/>
                  <a:gd name="T79" fmla="*/ 63 h 114"/>
                  <a:gd name="T80" fmla="*/ 19 w 56"/>
                  <a:gd name="T81" fmla="*/ 47 h 114"/>
                  <a:gd name="T82" fmla="*/ 15 w 56"/>
                  <a:gd name="T83" fmla="*/ 42 h 114"/>
                  <a:gd name="T84" fmla="*/ 11 w 56"/>
                  <a:gd name="T85" fmla="*/ 39 h 114"/>
                  <a:gd name="T86" fmla="*/ 9 w 56"/>
                  <a:gd name="T87" fmla="*/ 28 h 114"/>
                  <a:gd name="T88" fmla="*/ 11 w 56"/>
                  <a:gd name="T89" fmla="*/ 21 h 114"/>
                  <a:gd name="T90" fmla="*/ 13 w 56"/>
                  <a:gd name="T91" fmla="*/ 15 h 114"/>
                  <a:gd name="T92" fmla="*/ 17 w 56"/>
                  <a:gd name="T93" fmla="*/ 2 h 1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6" h="114">
                    <a:moveTo>
                      <a:pt x="17" y="2"/>
                    </a:moveTo>
                    <a:lnTo>
                      <a:pt x="23" y="0"/>
                    </a:lnTo>
                    <a:lnTo>
                      <a:pt x="33" y="13"/>
                    </a:lnTo>
                    <a:lnTo>
                      <a:pt x="31" y="47"/>
                    </a:lnTo>
                    <a:lnTo>
                      <a:pt x="37" y="47"/>
                    </a:lnTo>
                    <a:lnTo>
                      <a:pt x="39" y="52"/>
                    </a:lnTo>
                    <a:lnTo>
                      <a:pt x="41" y="57"/>
                    </a:lnTo>
                    <a:lnTo>
                      <a:pt x="43" y="63"/>
                    </a:lnTo>
                    <a:lnTo>
                      <a:pt x="49" y="63"/>
                    </a:lnTo>
                    <a:lnTo>
                      <a:pt x="53" y="55"/>
                    </a:lnTo>
                    <a:lnTo>
                      <a:pt x="55" y="57"/>
                    </a:lnTo>
                    <a:lnTo>
                      <a:pt x="51" y="65"/>
                    </a:lnTo>
                    <a:lnTo>
                      <a:pt x="49" y="68"/>
                    </a:lnTo>
                    <a:lnTo>
                      <a:pt x="47" y="78"/>
                    </a:lnTo>
                    <a:lnTo>
                      <a:pt x="41" y="84"/>
                    </a:lnTo>
                    <a:lnTo>
                      <a:pt x="37" y="84"/>
                    </a:lnTo>
                    <a:lnTo>
                      <a:pt x="31" y="89"/>
                    </a:lnTo>
                    <a:lnTo>
                      <a:pt x="29" y="94"/>
                    </a:lnTo>
                    <a:lnTo>
                      <a:pt x="31" y="97"/>
                    </a:lnTo>
                    <a:lnTo>
                      <a:pt x="33" y="105"/>
                    </a:lnTo>
                    <a:lnTo>
                      <a:pt x="25" y="107"/>
                    </a:lnTo>
                    <a:lnTo>
                      <a:pt x="21" y="110"/>
                    </a:lnTo>
                    <a:lnTo>
                      <a:pt x="17" y="113"/>
                    </a:lnTo>
                    <a:lnTo>
                      <a:pt x="15" y="110"/>
                    </a:lnTo>
                    <a:lnTo>
                      <a:pt x="7" y="107"/>
                    </a:lnTo>
                    <a:lnTo>
                      <a:pt x="5" y="105"/>
                    </a:lnTo>
                    <a:lnTo>
                      <a:pt x="7" y="99"/>
                    </a:lnTo>
                    <a:lnTo>
                      <a:pt x="13" y="97"/>
                    </a:lnTo>
                    <a:lnTo>
                      <a:pt x="17" y="91"/>
                    </a:lnTo>
                    <a:lnTo>
                      <a:pt x="17" y="86"/>
                    </a:lnTo>
                    <a:lnTo>
                      <a:pt x="13" y="84"/>
                    </a:lnTo>
                    <a:lnTo>
                      <a:pt x="7" y="81"/>
                    </a:lnTo>
                    <a:lnTo>
                      <a:pt x="3" y="81"/>
                    </a:lnTo>
                    <a:lnTo>
                      <a:pt x="1" y="78"/>
                    </a:lnTo>
                    <a:lnTo>
                      <a:pt x="0" y="73"/>
                    </a:lnTo>
                    <a:lnTo>
                      <a:pt x="1" y="70"/>
                    </a:lnTo>
                    <a:lnTo>
                      <a:pt x="3" y="70"/>
                    </a:lnTo>
                    <a:lnTo>
                      <a:pt x="7" y="68"/>
                    </a:lnTo>
                    <a:lnTo>
                      <a:pt x="13" y="65"/>
                    </a:lnTo>
                    <a:lnTo>
                      <a:pt x="15" y="63"/>
                    </a:lnTo>
                    <a:lnTo>
                      <a:pt x="19" y="47"/>
                    </a:lnTo>
                    <a:lnTo>
                      <a:pt x="15" y="42"/>
                    </a:lnTo>
                    <a:lnTo>
                      <a:pt x="11" y="39"/>
                    </a:lnTo>
                    <a:lnTo>
                      <a:pt x="9" y="28"/>
                    </a:lnTo>
                    <a:lnTo>
                      <a:pt x="11" y="21"/>
                    </a:lnTo>
                    <a:lnTo>
                      <a:pt x="13" y="15"/>
                    </a:lnTo>
                    <a:lnTo>
                      <a:pt x="17" y="2"/>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02" name="Freeform 106">
                <a:extLst>
                  <a:ext uri="{FF2B5EF4-FFF2-40B4-BE49-F238E27FC236}">
                    <a16:creationId xmlns:a16="http://schemas.microsoft.com/office/drawing/2014/main" id="{C6AFE1B9-57CC-4181-8268-C59E61ACF13A}"/>
                  </a:ext>
                </a:extLst>
              </p:cNvPr>
              <p:cNvSpPr>
                <a:spLocks/>
              </p:cNvSpPr>
              <p:nvPr/>
            </p:nvSpPr>
            <p:spPr bwMode="auto">
              <a:xfrm>
                <a:off x="4866" y="3198"/>
                <a:ext cx="101" cy="99"/>
              </a:xfrm>
              <a:custGeom>
                <a:avLst/>
                <a:gdLst>
                  <a:gd name="T0" fmla="*/ 70 w 101"/>
                  <a:gd name="T1" fmla="*/ 0 h 99"/>
                  <a:gd name="T2" fmla="*/ 82 w 101"/>
                  <a:gd name="T3" fmla="*/ 0 h 99"/>
                  <a:gd name="T4" fmla="*/ 100 w 101"/>
                  <a:gd name="T5" fmla="*/ 29 h 99"/>
                  <a:gd name="T6" fmla="*/ 80 w 101"/>
                  <a:gd name="T7" fmla="*/ 50 h 99"/>
                  <a:gd name="T8" fmla="*/ 80 w 101"/>
                  <a:gd name="T9" fmla="*/ 58 h 99"/>
                  <a:gd name="T10" fmla="*/ 76 w 101"/>
                  <a:gd name="T11" fmla="*/ 60 h 99"/>
                  <a:gd name="T12" fmla="*/ 66 w 101"/>
                  <a:gd name="T13" fmla="*/ 60 h 99"/>
                  <a:gd name="T14" fmla="*/ 52 w 101"/>
                  <a:gd name="T15" fmla="*/ 74 h 99"/>
                  <a:gd name="T16" fmla="*/ 41 w 101"/>
                  <a:gd name="T17" fmla="*/ 87 h 99"/>
                  <a:gd name="T18" fmla="*/ 31 w 101"/>
                  <a:gd name="T19" fmla="*/ 98 h 99"/>
                  <a:gd name="T20" fmla="*/ 31 w 101"/>
                  <a:gd name="T21" fmla="*/ 87 h 99"/>
                  <a:gd name="T22" fmla="*/ 17 w 101"/>
                  <a:gd name="T23" fmla="*/ 90 h 99"/>
                  <a:gd name="T24" fmla="*/ 9 w 101"/>
                  <a:gd name="T25" fmla="*/ 90 h 99"/>
                  <a:gd name="T26" fmla="*/ 0 w 101"/>
                  <a:gd name="T27" fmla="*/ 90 h 99"/>
                  <a:gd name="T28" fmla="*/ 15 w 101"/>
                  <a:gd name="T29" fmla="*/ 74 h 99"/>
                  <a:gd name="T30" fmla="*/ 19 w 101"/>
                  <a:gd name="T31" fmla="*/ 66 h 99"/>
                  <a:gd name="T32" fmla="*/ 25 w 101"/>
                  <a:gd name="T33" fmla="*/ 66 h 99"/>
                  <a:gd name="T34" fmla="*/ 37 w 101"/>
                  <a:gd name="T35" fmla="*/ 55 h 99"/>
                  <a:gd name="T36" fmla="*/ 41 w 101"/>
                  <a:gd name="T37" fmla="*/ 55 h 99"/>
                  <a:gd name="T38" fmla="*/ 41 w 101"/>
                  <a:gd name="T39" fmla="*/ 52 h 99"/>
                  <a:gd name="T40" fmla="*/ 45 w 101"/>
                  <a:gd name="T41" fmla="*/ 47 h 99"/>
                  <a:gd name="T42" fmla="*/ 52 w 101"/>
                  <a:gd name="T43" fmla="*/ 47 h 99"/>
                  <a:gd name="T44" fmla="*/ 49 w 101"/>
                  <a:gd name="T45" fmla="*/ 34 h 99"/>
                  <a:gd name="T46" fmla="*/ 50 w 101"/>
                  <a:gd name="T47" fmla="*/ 34 h 99"/>
                  <a:gd name="T48" fmla="*/ 58 w 101"/>
                  <a:gd name="T49" fmla="*/ 26 h 99"/>
                  <a:gd name="T50" fmla="*/ 60 w 101"/>
                  <a:gd name="T51" fmla="*/ 34 h 99"/>
                  <a:gd name="T52" fmla="*/ 70 w 101"/>
                  <a:gd name="T53" fmla="*/ 21 h 99"/>
                  <a:gd name="T54" fmla="*/ 70 w 101"/>
                  <a:gd name="T55" fmla="*/ 0 h 9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1" h="99">
                    <a:moveTo>
                      <a:pt x="70" y="0"/>
                    </a:moveTo>
                    <a:lnTo>
                      <a:pt x="82" y="0"/>
                    </a:lnTo>
                    <a:lnTo>
                      <a:pt x="100" y="29"/>
                    </a:lnTo>
                    <a:lnTo>
                      <a:pt x="80" y="50"/>
                    </a:lnTo>
                    <a:lnTo>
                      <a:pt x="80" y="58"/>
                    </a:lnTo>
                    <a:lnTo>
                      <a:pt x="76" y="60"/>
                    </a:lnTo>
                    <a:lnTo>
                      <a:pt x="66" y="60"/>
                    </a:lnTo>
                    <a:lnTo>
                      <a:pt x="52" y="74"/>
                    </a:lnTo>
                    <a:lnTo>
                      <a:pt x="41" y="87"/>
                    </a:lnTo>
                    <a:lnTo>
                      <a:pt x="31" y="98"/>
                    </a:lnTo>
                    <a:lnTo>
                      <a:pt x="31" y="87"/>
                    </a:lnTo>
                    <a:lnTo>
                      <a:pt x="17" y="90"/>
                    </a:lnTo>
                    <a:lnTo>
                      <a:pt x="9" y="90"/>
                    </a:lnTo>
                    <a:lnTo>
                      <a:pt x="0" y="90"/>
                    </a:lnTo>
                    <a:lnTo>
                      <a:pt x="15" y="74"/>
                    </a:lnTo>
                    <a:lnTo>
                      <a:pt x="19" y="66"/>
                    </a:lnTo>
                    <a:lnTo>
                      <a:pt x="25" y="66"/>
                    </a:lnTo>
                    <a:lnTo>
                      <a:pt x="37" y="55"/>
                    </a:lnTo>
                    <a:lnTo>
                      <a:pt x="41" y="55"/>
                    </a:lnTo>
                    <a:lnTo>
                      <a:pt x="41" y="52"/>
                    </a:lnTo>
                    <a:lnTo>
                      <a:pt x="45" y="47"/>
                    </a:lnTo>
                    <a:lnTo>
                      <a:pt x="52" y="47"/>
                    </a:lnTo>
                    <a:lnTo>
                      <a:pt x="49" y="34"/>
                    </a:lnTo>
                    <a:lnTo>
                      <a:pt x="50" y="34"/>
                    </a:lnTo>
                    <a:lnTo>
                      <a:pt x="58" y="26"/>
                    </a:lnTo>
                    <a:lnTo>
                      <a:pt x="60" y="34"/>
                    </a:lnTo>
                    <a:lnTo>
                      <a:pt x="70" y="21"/>
                    </a:lnTo>
                    <a:lnTo>
                      <a:pt x="7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03" name="Freeform 107">
                <a:extLst>
                  <a:ext uri="{FF2B5EF4-FFF2-40B4-BE49-F238E27FC236}">
                    <a16:creationId xmlns:a16="http://schemas.microsoft.com/office/drawing/2014/main" id="{57798B03-36C9-4419-9642-018DFE330EF9}"/>
                  </a:ext>
                </a:extLst>
              </p:cNvPr>
              <p:cNvSpPr>
                <a:spLocks/>
              </p:cNvSpPr>
              <p:nvPr/>
            </p:nvSpPr>
            <p:spPr bwMode="auto">
              <a:xfrm>
                <a:off x="4680" y="3206"/>
                <a:ext cx="41" cy="51"/>
              </a:xfrm>
              <a:custGeom>
                <a:avLst/>
                <a:gdLst>
                  <a:gd name="T0" fmla="*/ 0 w 41"/>
                  <a:gd name="T1" fmla="*/ 0 h 52"/>
                  <a:gd name="T2" fmla="*/ 8 w 41"/>
                  <a:gd name="T3" fmla="*/ 0 h 52"/>
                  <a:gd name="T4" fmla="*/ 18 w 41"/>
                  <a:gd name="T5" fmla="*/ 5 h 52"/>
                  <a:gd name="T6" fmla="*/ 40 w 41"/>
                  <a:gd name="T7" fmla="*/ 5 h 52"/>
                  <a:gd name="T8" fmla="*/ 36 w 41"/>
                  <a:gd name="T9" fmla="*/ 16 h 52"/>
                  <a:gd name="T10" fmla="*/ 40 w 41"/>
                  <a:gd name="T11" fmla="*/ 26 h 52"/>
                  <a:gd name="T12" fmla="*/ 32 w 41"/>
                  <a:gd name="T13" fmla="*/ 26 h 52"/>
                  <a:gd name="T14" fmla="*/ 30 w 41"/>
                  <a:gd name="T15" fmla="*/ 26 h 52"/>
                  <a:gd name="T16" fmla="*/ 26 w 41"/>
                  <a:gd name="T17" fmla="*/ 28 h 52"/>
                  <a:gd name="T18" fmla="*/ 30 w 41"/>
                  <a:gd name="T19" fmla="*/ 50 h 52"/>
                  <a:gd name="T20" fmla="*/ 18 w 41"/>
                  <a:gd name="T21" fmla="*/ 50 h 52"/>
                  <a:gd name="T22" fmla="*/ 8 w 41"/>
                  <a:gd name="T23" fmla="*/ 41 h 52"/>
                  <a:gd name="T24" fmla="*/ 8 w 41"/>
                  <a:gd name="T25" fmla="*/ 26 h 52"/>
                  <a:gd name="T26" fmla="*/ 8 w 41"/>
                  <a:gd name="T27" fmla="*/ 21 h 52"/>
                  <a:gd name="T28" fmla="*/ 0 w 41"/>
                  <a:gd name="T29" fmla="*/ 16 h 52"/>
                  <a:gd name="T30" fmla="*/ 0 w 41"/>
                  <a:gd name="T31" fmla="*/ 0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1" h="52">
                    <a:moveTo>
                      <a:pt x="0" y="0"/>
                    </a:moveTo>
                    <a:lnTo>
                      <a:pt x="8" y="0"/>
                    </a:lnTo>
                    <a:lnTo>
                      <a:pt x="18" y="5"/>
                    </a:lnTo>
                    <a:lnTo>
                      <a:pt x="40" y="5"/>
                    </a:lnTo>
                    <a:lnTo>
                      <a:pt x="36" y="16"/>
                    </a:lnTo>
                    <a:lnTo>
                      <a:pt x="40" y="26"/>
                    </a:lnTo>
                    <a:lnTo>
                      <a:pt x="32" y="26"/>
                    </a:lnTo>
                    <a:lnTo>
                      <a:pt x="30" y="26"/>
                    </a:lnTo>
                    <a:lnTo>
                      <a:pt x="26" y="29"/>
                    </a:lnTo>
                    <a:lnTo>
                      <a:pt x="30" y="51"/>
                    </a:lnTo>
                    <a:lnTo>
                      <a:pt x="18" y="51"/>
                    </a:lnTo>
                    <a:lnTo>
                      <a:pt x="8" y="42"/>
                    </a:lnTo>
                    <a:lnTo>
                      <a:pt x="8" y="26"/>
                    </a:lnTo>
                    <a:lnTo>
                      <a:pt x="8" y="21"/>
                    </a:lnTo>
                    <a:lnTo>
                      <a:pt x="0" y="16"/>
                    </a:lnTo>
                    <a:lnTo>
                      <a:pt x="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04" name="Freeform 108">
              <a:extLst>
                <a:ext uri="{FF2B5EF4-FFF2-40B4-BE49-F238E27FC236}">
                  <a16:creationId xmlns:a16="http://schemas.microsoft.com/office/drawing/2014/main" id="{20BA1DB1-1C33-4AC8-95BE-1A48E209393E}"/>
                </a:ext>
              </a:extLst>
            </p:cNvPr>
            <p:cNvSpPr>
              <a:spLocks/>
            </p:cNvSpPr>
            <p:nvPr/>
          </p:nvSpPr>
          <p:spPr bwMode="auto">
            <a:xfrm>
              <a:off x="4502" y="2498"/>
              <a:ext cx="65" cy="54"/>
            </a:xfrm>
            <a:custGeom>
              <a:avLst/>
              <a:gdLst>
                <a:gd name="T0" fmla="*/ 12 w 65"/>
                <a:gd name="T1" fmla="*/ 21 h 54"/>
                <a:gd name="T2" fmla="*/ 0 w 65"/>
                <a:gd name="T3" fmla="*/ 42 h 54"/>
                <a:gd name="T4" fmla="*/ 4 w 65"/>
                <a:gd name="T5" fmla="*/ 53 h 54"/>
                <a:gd name="T6" fmla="*/ 22 w 65"/>
                <a:gd name="T7" fmla="*/ 53 h 54"/>
                <a:gd name="T8" fmla="*/ 38 w 65"/>
                <a:gd name="T9" fmla="*/ 53 h 54"/>
                <a:gd name="T10" fmla="*/ 44 w 65"/>
                <a:gd name="T11" fmla="*/ 45 h 54"/>
                <a:gd name="T12" fmla="*/ 48 w 65"/>
                <a:gd name="T13" fmla="*/ 34 h 54"/>
                <a:gd name="T14" fmla="*/ 64 w 65"/>
                <a:gd name="T15" fmla="*/ 34 h 54"/>
                <a:gd name="T16" fmla="*/ 62 w 65"/>
                <a:gd name="T17" fmla="*/ 21 h 54"/>
                <a:gd name="T18" fmla="*/ 62 w 65"/>
                <a:gd name="T19" fmla="*/ 7 h 54"/>
                <a:gd name="T20" fmla="*/ 44 w 65"/>
                <a:gd name="T21" fmla="*/ 0 h 54"/>
                <a:gd name="T22" fmla="*/ 42 w 65"/>
                <a:gd name="T23" fmla="*/ 15 h 54"/>
                <a:gd name="T24" fmla="*/ 54 w 65"/>
                <a:gd name="T25" fmla="*/ 23 h 54"/>
                <a:gd name="T26" fmla="*/ 36 w 65"/>
                <a:gd name="T27" fmla="*/ 23 h 54"/>
                <a:gd name="T28" fmla="*/ 32 w 65"/>
                <a:gd name="T29" fmla="*/ 31 h 54"/>
                <a:gd name="T30" fmla="*/ 12 w 65"/>
                <a:gd name="T31" fmla="*/ 21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 h="54">
                  <a:moveTo>
                    <a:pt x="12" y="21"/>
                  </a:moveTo>
                  <a:lnTo>
                    <a:pt x="0" y="42"/>
                  </a:lnTo>
                  <a:lnTo>
                    <a:pt x="4" y="53"/>
                  </a:lnTo>
                  <a:lnTo>
                    <a:pt x="22" y="53"/>
                  </a:lnTo>
                  <a:lnTo>
                    <a:pt x="38" y="53"/>
                  </a:lnTo>
                  <a:lnTo>
                    <a:pt x="44" y="45"/>
                  </a:lnTo>
                  <a:lnTo>
                    <a:pt x="48" y="34"/>
                  </a:lnTo>
                  <a:lnTo>
                    <a:pt x="64" y="34"/>
                  </a:lnTo>
                  <a:lnTo>
                    <a:pt x="62" y="21"/>
                  </a:lnTo>
                  <a:lnTo>
                    <a:pt x="62" y="7"/>
                  </a:lnTo>
                  <a:lnTo>
                    <a:pt x="44" y="0"/>
                  </a:lnTo>
                  <a:lnTo>
                    <a:pt x="42" y="15"/>
                  </a:lnTo>
                  <a:lnTo>
                    <a:pt x="54" y="23"/>
                  </a:lnTo>
                  <a:lnTo>
                    <a:pt x="36" y="23"/>
                  </a:lnTo>
                  <a:lnTo>
                    <a:pt x="32" y="31"/>
                  </a:lnTo>
                  <a:lnTo>
                    <a:pt x="12" y="21"/>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5" name="Group 109">
              <a:extLst>
                <a:ext uri="{FF2B5EF4-FFF2-40B4-BE49-F238E27FC236}">
                  <a16:creationId xmlns:a16="http://schemas.microsoft.com/office/drawing/2014/main" id="{D8AFCCE8-3E03-4F42-B923-B8B60734749D}"/>
                </a:ext>
              </a:extLst>
            </p:cNvPr>
            <p:cNvGrpSpPr>
              <a:grpSpLocks/>
            </p:cNvGrpSpPr>
            <p:nvPr/>
          </p:nvGrpSpPr>
          <p:grpSpPr bwMode="auto">
            <a:xfrm>
              <a:off x="3824" y="1691"/>
              <a:ext cx="727" cy="1311"/>
              <a:chOff x="4072" y="1872"/>
              <a:chExt cx="727" cy="1311"/>
            </a:xfrm>
          </p:grpSpPr>
          <p:grpSp>
            <p:nvGrpSpPr>
              <p:cNvPr id="6" name="Group 110">
                <a:extLst>
                  <a:ext uri="{FF2B5EF4-FFF2-40B4-BE49-F238E27FC236}">
                    <a16:creationId xmlns:a16="http://schemas.microsoft.com/office/drawing/2014/main" id="{8A6CE162-7A28-47D8-9C69-CBF5BE76AA79}"/>
                  </a:ext>
                </a:extLst>
              </p:cNvPr>
              <p:cNvGrpSpPr>
                <a:grpSpLocks/>
              </p:cNvGrpSpPr>
              <p:nvPr/>
            </p:nvGrpSpPr>
            <p:grpSpPr bwMode="auto">
              <a:xfrm>
                <a:off x="4188" y="2006"/>
                <a:ext cx="162" cy="396"/>
                <a:chOff x="4188" y="2006"/>
                <a:chExt cx="162" cy="396"/>
              </a:xfrm>
            </p:grpSpPr>
            <p:sp>
              <p:nvSpPr>
                <p:cNvPr id="55407" name="Freeform 111">
                  <a:extLst>
                    <a:ext uri="{FF2B5EF4-FFF2-40B4-BE49-F238E27FC236}">
                      <a16:creationId xmlns:a16="http://schemas.microsoft.com/office/drawing/2014/main" id="{82AADCE2-D820-4073-891E-644D9FC2E8C1}"/>
                    </a:ext>
                  </a:extLst>
                </p:cNvPr>
                <p:cNvSpPr>
                  <a:spLocks/>
                </p:cNvSpPr>
                <p:nvPr/>
              </p:nvSpPr>
              <p:spPr bwMode="auto">
                <a:xfrm>
                  <a:off x="4188" y="2361"/>
                  <a:ext cx="42" cy="41"/>
                </a:xfrm>
                <a:custGeom>
                  <a:avLst/>
                  <a:gdLst>
                    <a:gd name="T0" fmla="*/ 0 w 42"/>
                    <a:gd name="T1" fmla="*/ 32 h 41"/>
                    <a:gd name="T2" fmla="*/ 8 w 42"/>
                    <a:gd name="T3" fmla="*/ 37 h 41"/>
                    <a:gd name="T4" fmla="*/ 16 w 42"/>
                    <a:gd name="T5" fmla="*/ 37 h 41"/>
                    <a:gd name="T6" fmla="*/ 28 w 42"/>
                    <a:gd name="T7" fmla="*/ 40 h 41"/>
                    <a:gd name="T8" fmla="*/ 38 w 42"/>
                    <a:gd name="T9" fmla="*/ 40 h 41"/>
                    <a:gd name="T10" fmla="*/ 41 w 42"/>
                    <a:gd name="T11" fmla="*/ 26 h 41"/>
                    <a:gd name="T12" fmla="*/ 36 w 42"/>
                    <a:gd name="T13" fmla="*/ 16 h 41"/>
                    <a:gd name="T14" fmla="*/ 30 w 42"/>
                    <a:gd name="T15" fmla="*/ 5 h 41"/>
                    <a:gd name="T16" fmla="*/ 24 w 42"/>
                    <a:gd name="T17" fmla="*/ 5 h 41"/>
                    <a:gd name="T18" fmla="*/ 20 w 42"/>
                    <a:gd name="T19" fmla="*/ 0 h 41"/>
                    <a:gd name="T20" fmla="*/ 10 w 42"/>
                    <a:gd name="T21" fmla="*/ 0 h 41"/>
                    <a:gd name="T22" fmla="*/ 10 w 42"/>
                    <a:gd name="T23" fmla="*/ 13 h 41"/>
                    <a:gd name="T24" fmla="*/ 0 w 42"/>
                    <a:gd name="T25" fmla="*/ 32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41">
                      <a:moveTo>
                        <a:pt x="0" y="32"/>
                      </a:moveTo>
                      <a:lnTo>
                        <a:pt x="8" y="37"/>
                      </a:lnTo>
                      <a:lnTo>
                        <a:pt x="16" y="37"/>
                      </a:lnTo>
                      <a:lnTo>
                        <a:pt x="28" y="40"/>
                      </a:lnTo>
                      <a:lnTo>
                        <a:pt x="38" y="40"/>
                      </a:lnTo>
                      <a:lnTo>
                        <a:pt x="41" y="26"/>
                      </a:lnTo>
                      <a:lnTo>
                        <a:pt x="36" y="16"/>
                      </a:lnTo>
                      <a:lnTo>
                        <a:pt x="30" y="5"/>
                      </a:lnTo>
                      <a:lnTo>
                        <a:pt x="24" y="5"/>
                      </a:lnTo>
                      <a:lnTo>
                        <a:pt x="20" y="0"/>
                      </a:lnTo>
                      <a:lnTo>
                        <a:pt x="10" y="0"/>
                      </a:lnTo>
                      <a:lnTo>
                        <a:pt x="10" y="13"/>
                      </a:lnTo>
                      <a:lnTo>
                        <a:pt x="0" y="32"/>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08" name="Freeform 112">
                  <a:extLst>
                    <a:ext uri="{FF2B5EF4-FFF2-40B4-BE49-F238E27FC236}">
                      <a16:creationId xmlns:a16="http://schemas.microsoft.com/office/drawing/2014/main" id="{964987B6-D6E7-47C3-BC9A-F51DB2D47E25}"/>
                    </a:ext>
                  </a:extLst>
                </p:cNvPr>
                <p:cNvSpPr>
                  <a:spLocks/>
                </p:cNvSpPr>
                <p:nvPr/>
              </p:nvSpPr>
              <p:spPr bwMode="auto">
                <a:xfrm>
                  <a:off x="4292" y="2293"/>
                  <a:ext cx="37" cy="49"/>
                </a:xfrm>
                <a:custGeom>
                  <a:avLst/>
                  <a:gdLst>
                    <a:gd name="T0" fmla="*/ 8 w 38"/>
                    <a:gd name="T1" fmla="*/ 0 h 49"/>
                    <a:gd name="T2" fmla="*/ 23 w 38"/>
                    <a:gd name="T3" fmla="*/ 0 h 49"/>
                    <a:gd name="T4" fmla="*/ 29 w 38"/>
                    <a:gd name="T5" fmla="*/ 12 h 49"/>
                    <a:gd name="T6" fmla="*/ 36 w 38"/>
                    <a:gd name="T7" fmla="*/ 20 h 49"/>
                    <a:gd name="T8" fmla="*/ 31 w 38"/>
                    <a:gd name="T9" fmla="*/ 25 h 49"/>
                    <a:gd name="T10" fmla="*/ 36 w 38"/>
                    <a:gd name="T11" fmla="*/ 32 h 49"/>
                    <a:gd name="T12" fmla="*/ 33 w 38"/>
                    <a:gd name="T13" fmla="*/ 42 h 49"/>
                    <a:gd name="T14" fmla="*/ 27 w 38"/>
                    <a:gd name="T15" fmla="*/ 48 h 49"/>
                    <a:gd name="T16" fmla="*/ 18 w 38"/>
                    <a:gd name="T17" fmla="*/ 45 h 49"/>
                    <a:gd name="T18" fmla="*/ 10 w 38"/>
                    <a:gd name="T19" fmla="*/ 45 h 49"/>
                    <a:gd name="T20" fmla="*/ 6 w 38"/>
                    <a:gd name="T21" fmla="*/ 40 h 49"/>
                    <a:gd name="T22" fmla="*/ 2 w 38"/>
                    <a:gd name="T23" fmla="*/ 32 h 49"/>
                    <a:gd name="T24" fmla="*/ 2 w 38"/>
                    <a:gd name="T25" fmla="*/ 25 h 49"/>
                    <a:gd name="T26" fmla="*/ 0 w 38"/>
                    <a:gd name="T27" fmla="*/ 15 h 49"/>
                    <a:gd name="T28" fmla="*/ 8 w 38"/>
                    <a:gd name="T29" fmla="*/ 0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8" h="49">
                      <a:moveTo>
                        <a:pt x="8" y="0"/>
                      </a:moveTo>
                      <a:lnTo>
                        <a:pt x="24" y="0"/>
                      </a:lnTo>
                      <a:lnTo>
                        <a:pt x="30" y="12"/>
                      </a:lnTo>
                      <a:lnTo>
                        <a:pt x="37" y="20"/>
                      </a:lnTo>
                      <a:lnTo>
                        <a:pt x="32" y="25"/>
                      </a:lnTo>
                      <a:lnTo>
                        <a:pt x="37" y="32"/>
                      </a:lnTo>
                      <a:lnTo>
                        <a:pt x="34" y="42"/>
                      </a:lnTo>
                      <a:lnTo>
                        <a:pt x="28" y="48"/>
                      </a:lnTo>
                      <a:lnTo>
                        <a:pt x="18" y="45"/>
                      </a:lnTo>
                      <a:lnTo>
                        <a:pt x="10" y="45"/>
                      </a:lnTo>
                      <a:lnTo>
                        <a:pt x="6" y="40"/>
                      </a:lnTo>
                      <a:lnTo>
                        <a:pt x="2" y="32"/>
                      </a:lnTo>
                      <a:lnTo>
                        <a:pt x="2" y="25"/>
                      </a:lnTo>
                      <a:lnTo>
                        <a:pt x="0" y="15"/>
                      </a:lnTo>
                      <a:lnTo>
                        <a:pt x="8"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09" name="Freeform 113">
                  <a:extLst>
                    <a:ext uri="{FF2B5EF4-FFF2-40B4-BE49-F238E27FC236}">
                      <a16:creationId xmlns:a16="http://schemas.microsoft.com/office/drawing/2014/main" id="{F319DBAD-1A4E-4720-A3A4-9E962D25CF2A}"/>
                    </a:ext>
                  </a:extLst>
                </p:cNvPr>
                <p:cNvSpPr>
                  <a:spLocks/>
                </p:cNvSpPr>
                <p:nvPr/>
              </p:nvSpPr>
              <p:spPr bwMode="auto">
                <a:xfrm>
                  <a:off x="4284" y="2006"/>
                  <a:ext cx="66" cy="48"/>
                </a:xfrm>
                <a:custGeom>
                  <a:avLst/>
                  <a:gdLst>
                    <a:gd name="T0" fmla="*/ 9 w 66"/>
                    <a:gd name="T1" fmla="*/ 0 h 48"/>
                    <a:gd name="T2" fmla="*/ 17 w 66"/>
                    <a:gd name="T3" fmla="*/ 7 h 48"/>
                    <a:gd name="T4" fmla="*/ 25 w 66"/>
                    <a:gd name="T5" fmla="*/ 5 h 48"/>
                    <a:gd name="T6" fmla="*/ 39 w 66"/>
                    <a:gd name="T7" fmla="*/ 7 h 48"/>
                    <a:gd name="T8" fmla="*/ 49 w 66"/>
                    <a:gd name="T9" fmla="*/ 7 h 48"/>
                    <a:gd name="T10" fmla="*/ 55 w 66"/>
                    <a:gd name="T11" fmla="*/ 10 h 48"/>
                    <a:gd name="T12" fmla="*/ 61 w 66"/>
                    <a:gd name="T13" fmla="*/ 20 h 48"/>
                    <a:gd name="T14" fmla="*/ 65 w 66"/>
                    <a:gd name="T15" fmla="*/ 26 h 48"/>
                    <a:gd name="T16" fmla="*/ 51 w 66"/>
                    <a:gd name="T17" fmla="*/ 28 h 48"/>
                    <a:gd name="T18" fmla="*/ 47 w 66"/>
                    <a:gd name="T19" fmla="*/ 31 h 48"/>
                    <a:gd name="T20" fmla="*/ 51 w 66"/>
                    <a:gd name="T21" fmla="*/ 39 h 48"/>
                    <a:gd name="T22" fmla="*/ 51 w 66"/>
                    <a:gd name="T23" fmla="*/ 44 h 48"/>
                    <a:gd name="T24" fmla="*/ 35 w 66"/>
                    <a:gd name="T25" fmla="*/ 39 h 48"/>
                    <a:gd name="T26" fmla="*/ 23 w 66"/>
                    <a:gd name="T27" fmla="*/ 33 h 48"/>
                    <a:gd name="T28" fmla="*/ 17 w 66"/>
                    <a:gd name="T29" fmla="*/ 36 h 48"/>
                    <a:gd name="T30" fmla="*/ 17 w 66"/>
                    <a:gd name="T31" fmla="*/ 44 h 48"/>
                    <a:gd name="T32" fmla="*/ 9 w 66"/>
                    <a:gd name="T33" fmla="*/ 47 h 48"/>
                    <a:gd name="T34" fmla="*/ 5 w 66"/>
                    <a:gd name="T35" fmla="*/ 39 h 48"/>
                    <a:gd name="T36" fmla="*/ 3 w 66"/>
                    <a:gd name="T37" fmla="*/ 28 h 48"/>
                    <a:gd name="T38" fmla="*/ 0 w 66"/>
                    <a:gd name="T39" fmla="*/ 28 h 48"/>
                    <a:gd name="T40" fmla="*/ 3 w 66"/>
                    <a:gd name="T41" fmla="*/ 18 h 48"/>
                    <a:gd name="T42" fmla="*/ 11 w 66"/>
                    <a:gd name="T43" fmla="*/ 15 h 48"/>
                    <a:gd name="T44" fmla="*/ 9 w 66"/>
                    <a:gd name="T45" fmla="*/ 0 h 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8">
                      <a:moveTo>
                        <a:pt x="9" y="0"/>
                      </a:moveTo>
                      <a:lnTo>
                        <a:pt x="17" y="7"/>
                      </a:lnTo>
                      <a:lnTo>
                        <a:pt x="25" y="5"/>
                      </a:lnTo>
                      <a:lnTo>
                        <a:pt x="39" y="7"/>
                      </a:lnTo>
                      <a:lnTo>
                        <a:pt x="49" y="7"/>
                      </a:lnTo>
                      <a:lnTo>
                        <a:pt x="55" y="10"/>
                      </a:lnTo>
                      <a:lnTo>
                        <a:pt x="61" y="20"/>
                      </a:lnTo>
                      <a:lnTo>
                        <a:pt x="65" y="26"/>
                      </a:lnTo>
                      <a:lnTo>
                        <a:pt x="51" y="28"/>
                      </a:lnTo>
                      <a:lnTo>
                        <a:pt x="47" y="31"/>
                      </a:lnTo>
                      <a:lnTo>
                        <a:pt x="51" y="39"/>
                      </a:lnTo>
                      <a:lnTo>
                        <a:pt x="51" y="44"/>
                      </a:lnTo>
                      <a:lnTo>
                        <a:pt x="35" y="39"/>
                      </a:lnTo>
                      <a:lnTo>
                        <a:pt x="23" y="33"/>
                      </a:lnTo>
                      <a:lnTo>
                        <a:pt x="17" y="36"/>
                      </a:lnTo>
                      <a:lnTo>
                        <a:pt x="17" y="44"/>
                      </a:lnTo>
                      <a:lnTo>
                        <a:pt x="9" y="47"/>
                      </a:lnTo>
                      <a:lnTo>
                        <a:pt x="5" y="39"/>
                      </a:lnTo>
                      <a:lnTo>
                        <a:pt x="3" y="28"/>
                      </a:lnTo>
                      <a:lnTo>
                        <a:pt x="0" y="28"/>
                      </a:lnTo>
                      <a:lnTo>
                        <a:pt x="3" y="18"/>
                      </a:lnTo>
                      <a:lnTo>
                        <a:pt x="11" y="15"/>
                      </a:lnTo>
                      <a:lnTo>
                        <a:pt x="9"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10" name="Freeform 114">
                <a:extLst>
                  <a:ext uri="{FF2B5EF4-FFF2-40B4-BE49-F238E27FC236}">
                    <a16:creationId xmlns:a16="http://schemas.microsoft.com/office/drawing/2014/main" id="{DFF9DDBF-57E8-4F1C-80A0-9337F80AAA70}"/>
                  </a:ext>
                </a:extLst>
              </p:cNvPr>
              <p:cNvSpPr>
                <a:spLocks/>
              </p:cNvSpPr>
              <p:nvPr/>
            </p:nvSpPr>
            <p:spPr bwMode="auto">
              <a:xfrm>
                <a:off x="4341" y="2803"/>
                <a:ext cx="458" cy="380"/>
              </a:xfrm>
              <a:custGeom>
                <a:avLst/>
                <a:gdLst>
                  <a:gd name="T0" fmla="*/ 352 w 458"/>
                  <a:gd name="T1" fmla="*/ 28 h 380"/>
                  <a:gd name="T2" fmla="*/ 370 w 458"/>
                  <a:gd name="T3" fmla="*/ 44 h 380"/>
                  <a:gd name="T4" fmla="*/ 388 w 458"/>
                  <a:gd name="T5" fmla="*/ 100 h 380"/>
                  <a:gd name="T6" fmla="*/ 431 w 458"/>
                  <a:gd name="T7" fmla="*/ 157 h 380"/>
                  <a:gd name="T8" fmla="*/ 457 w 458"/>
                  <a:gd name="T9" fmla="*/ 215 h 380"/>
                  <a:gd name="T10" fmla="*/ 437 w 458"/>
                  <a:gd name="T11" fmla="*/ 271 h 380"/>
                  <a:gd name="T12" fmla="*/ 419 w 458"/>
                  <a:gd name="T13" fmla="*/ 305 h 380"/>
                  <a:gd name="T14" fmla="*/ 409 w 458"/>
                  <a:gd name="T15" fmla="*/ 339 h 380"/>
                  <a:gd name="T16" fmla="*/ 397 w 458"/>
                  <a:gd name="T17" fmla="*/ 360 h 380"/>
                  <a:gd name="T18" fmla="*/ 376 w 458"/>
                  <a:gd name="T19" fmla="*/ 373 h 380"/>
                  <a:gd name="T20" fmla="*/ 340 w 458"/>
                  <a:gd name="T21" fmla="*/ 368 h 380"/>
                  <a:gd name="T22" fmla="*/ 305 w 458"/>
                  <a:gd name="T23" fmla="*/ 360 h 380"/>
                  <a:gd name="T24" fmla="*/ 287 w 458"/>
                  <a:gd name="T25" fmla="*/ 336 h 380"/>
                  <a:gd name="T26" fmla="*/ 281 w 458"/>
                  <a:gd name="T27" fmla="*/ 310 h 380"/>
                  <a:gd name="T28" fmla="*/ 269 w 458"/>
                  <a:gd name="T29" fmla="*/ 297 h 380"/>
                  <a:gd name="T30" fmla="*/ 250 w 458"/>
                  <a:gd name="T31" fmla="*/ 300 h 380"/>
                  <a:gd name="T32" fmla="*/ 232 w 458"/>
                  <a:gd name="T33" fmla="*/ 278 h 380"/>
                  <a:gd name="T34" fmla="*/ 218 w 458"/>
                  <a:gd name="T35" fmla="*/ 276 h 380"/>
                  <a:gd name="T36" fmla="*/ 193 w 458"/>
                  <a:gd name="T37" fmla="*/ 278 h 380"/>
                  <a:gd name="T38" fmla="*/ 173 w 458"/>
                  <a:gd name="T39" fmla="*/ 281 h 380"/>
                  <a:gd name="T40" fmla="*/ 155 w 458"/>
                  <a:gd name="T41" fmla="*/ 294 h 380"/>
                  <a:gd name="T42" fmla="*/ 130 w 458"/>
                  <a:gd name="T43" fmla="*/ 302 h 380"/>
                  <a:gd name="T44" fmla="*/ 104 w 458"/>
                  <a:gd name="T45" fmla="*/ 315 h 380"/>
                  <a:gd name="T46" fmla="*/ 90 w 458"/>
                  <a:gd name="T47" fmla="*/ 323 h 380"/>
                  <a:gd name="T48" fmla="*/ 53 w 458"/>
                  <a:gd name="T49" fmla="*/ 321 h 380"/>
                  <a:gd name="T50" fmla="*/ 43 w 458"/>
                  <a:gd name="T51" fmla="*/ 313 h 380"/>
                  <a:gd name="T52" fmla="*/ 43 w 458"/>
                  <a:gd name="T53" fmla="*/ 271 h 380"/>
                  <a:gd name="T54" fmla="*/ 31 w 458"/>
                  <a:gd name="T55" fmla="*/ 247 h 380"/>
                  <a:gd name="T56" fmla="*/ 19 w 458"/>
                  <a:gd name="T57" fmla="*/ 226 h 380"/>
                  <a:gd name="T58" fmla="*/ 3 w 458"/>
                  <a:gd name="T59" fmla="*/ 157 h 380"/>
                  <a:gd name="T60" fmla="*/ 3 w 458"/>
                  <a:gd name="T61" fmla="*/ 134 h 380"/>
                  <a:gd name="T62" fmla="*/ 37 w 458"/>
                  <a:gd name="T63" fmla="*/ 123 h 380"/>
                  <a:gd name="T64" fmla="*/ 61 w 458"/>
                  <a:gd name="T65" fmla="*/ 118 h 380"/>
                  <a:gd name="T66" fmla="*/ 74 w 458"/>
                  <a:gd name="T67" fmla="*/ 113 h 380"/>
                  <a:gd name="T68" fmla="*/ 82 w 458"/>
                  <a:gd name="T69" fmla="*/ 94 h 380"/>
                  <a:gd name="T70" fmla="*/ 80 w 458"/>
                  <a:gd name="T71" fmla="*/ 84 h 380"/>
                  <a:gd name="T72" fmla="*/ 114 w 458"/>
                  <a:gd name="T73" fmla="*/ 55 h 380"/>
                  <a:gd name="T74" fmla="*/ 139 w 458"/>
                  <a:gd name="T75" fmla="*/ 34 h 380"/>
                  <a:gd name="T76" fmla="*/ 161 w 458"/>
                  <a:gd name="T77" fmla="*/ 50 h 380"/>
                  <a:gd name="T78" fmla="*/ 179 w 458"/>
                  <a:gd name="T79" fmla="*/ 34 h 380"/>
                  <a:gd name="T80" fmla="*/ 196 w 458"/>
                  <a:gd name="T81" fmla="*/ 15 h 380"/>
                  <a:gd name="T82" fmla="*/ 216 w 458"/>
                  <a:gd name="T83" fmla="*/ 5 h 380"/>
                  <a:gd name="T84" fmla="*/ 246 w 458"/>
                  <a:gd name="T85" fmla="*/ 7 h 380"/>
                  <a:gd name="T86" fmla="*/ 258 w 458"/>
                  <a:gd name="T87" fmla="*/ 21 h 380"/>
                  <a:gd name="T88" fmla="*/ 258 w 458"/>
                  <a:gd name="T89" fmla="*/ 39 h 380"/>
                  <a:gd name="T90" fmla="*/ 283 w 458"/>
                  <a:gd name="T91" fmla="*/ 68 h 380"/>
                  <a:gd name="T92" fmla="*/ 305 w 458"/>
                  <a:gd name="T93" fmla="*/ 78 h 380"/>
                  <a:gd name="T94" fmla="*/ 323 w 458"/>
                  <a:gd name="T95" fmla="*/ 50 h 380"/>
                  <a:gd name="T96" fmla="*/ 326 w 458"/>
                  <a:gd name="T97" fmla="*/ 0 h 3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8" h="380">
                    <a:moveTo>
                      <a:pt x="326" y="0"/>
                    </a:moveTo>
                    <a:lnTo>
                      <a:pt x="352" y="0"/>
                    </a:lnTo>
                    <a:lnTo>
                      <a:pt x="352" y="28"/>
                    </a:lnTo>
                    <a:lnTo>
                      <a:pt x="362" y="39"/>
                    </a:lnTo>
                    <a:lnTo>
                      <a:pt x="364" y="44"/>
                    </a:lnTo>
                    <a:lnTo>
                      <a:pt x="370" y="44"/>
                    </a:lnTo>
                    <a:lnTo>
                      <a:pt x="372" y="50"/>
                    </a:lnTo>
                    <a:lnTo>
                      <a:pt x="374" y="78"/>
                    </a:lnTo>
                    <a:lnTo>
                      <a:pt x="388" y="100"/>
                    </a:lnTo>
                    <a:lnTo>
                      <a:pt x="409" y="128"/>
                    </a:lnTo>
                    <a:lnTo>
                      <a:pt x="409" y="134"/>
                    </a:lnTo>
                    <a:lnTo>
                      <a:pt x="431" y="157"/>
                    </a:lnTo>
                    <a:lnTo>
                      <a:pt x="431" y="163"/>
                    </a:lnTo>
                    <a:lnTo>
                      <a:pt x="453" y="181"/>
                    </a:lnTo>
                    <a:lnTo>
                      <a:pt x="457" y="215"/>
                    </a:lnTo>
                    <a:lnTo>
                      <a:pt x="453" y="247"/>
                    </a:lnTo>
                    <a:lnTo>
                      <a:pt x="445" y="263"/>
                    </a:lnTo>
                    <a:lnTo>
                      <a:pt x="437" y="271"/>
                    </a:lnTo>
                    <a:lnTo>
                      <a:pt x="435" y="286"/>
                    </a:lnTo>
                    <a:lnTo>
                      <a:pt x="427" y="300"/>
                    </a:lnTo>
                    <a:lnTo>
                      <a:pt x="419" y="305"/>
                    </a:lnTo>
                    <a:lnTo>
                      <a:pt x="421" y="310"/>
                    </a:lnTo>
                    <a:lnTo>
                      <a:pt x="413" y="321"/>
                    </a:lnTo>
                    <a:lnTo>
                      <a:pt x="409" y="339"/>
                    </a:lnTo>
                    <a:lnTo>
                      <a:pt x="407" y="350"/>
                    </a:lnTo>
                    <a:lnTo>
                      <a:pt x="399" y="355"/>
                    </a:lnTo>
                    <a:lnTo>
                      <a:pt x="397" y="360"/>
                    </a:lnTo>
                    <a:lnTo>
                      <a:pt x="391" y="368"/>
                    </a:lnTo>
                    <a:lnTo>
                      <a:pt x="384" y="371"/>
                    </a:lnTo>
                    <a:lnTo>
                      <a:pt x="376" y="373"/>
                    </a:lnTo>
                    <a:lnTo>
                      <a:pt x="366" y="379"/>
                    </a:lnTo>
                    <a:lnTo>
                      <a:pt x="354" y="365"/>
                    </a:lnTo>
                    <a:lnTo>
                      <a:pt x="340" y="368"/>
                    </a:lnTo>
                    <a:lnTo>
                      <a:pt x="336" y="368"/>
                    </a:lnTo>
                    <a:lnTo>
                      <a:pt x="319" y="371"/>
                    </a:lnTo>
                    <a:lnTo>
                      <a:pt x="305" y="360"/>
                    </a:lnTo>
                    <a:lnTo>
                      <a:pt x="297" y="347"/>
                    </a:lnTo>
                    <a:lnTo>
                      <a:pt x="291" y="350"/>
                    </a:lnTo>
                    <a:lnTo>
                      <a:pt x="287" y="336"/>
                    </a:lnTo>
                    <a:lnTo>
                      <a:pt x="283" y="328"/>
                    </a:lnTo>
                    <a:lnTo>
                      <a:pt x="281" y="326"/>
                    </a:lnTo>
                    <a:lnTo>
                      <a:pt x="281" y="310"/>
                    </a:lnTo>
                    <a:lnTo>
                      <a:pt x="283" y="302"/>
                    </a:lnTo>
                    <a:lnTo>
                      <a:pt x="279" y="294"/>
                    </a:lnTo>
                    <a:lnTo>
                      <a:pt x="269" y="297"/>
                    </a:lnTo>
                    <a:lnTo>
                      <a:pt x="263" y="300"/>
                    </a:lnTo>
                    <a:lnTo>
                      <a:pt x="254" y="300"/>
                    </a:lnTo>
                    <a:lnTo>
                      <a:pt x="250" y="300"/>
                    </a:lnTo>
                    <a:lnTo>
                      <a:pt x="246" y="300"/>
                    </a:lnTo>
                    <a:lnTo>
                      <a:pt x="240" y="292"/>
                    </a:lnTo>
                    <a:lnTo>
                      <a:pt x="232" y="278"/>
                    </a:lnTo>
                    <a:lnTo>
                      <a:pt x="230" y="281"/>
                    </a:lnTo>
                    <a:lnTo>
                      <a:pt x="218" y="281"/>
                    </a:lnTo>
                    <a:lnTo>
                      <a:pt x="218" y="276"/>
                    </a:lnTo>
                    <a:lnTo>
                      <a:pt x="210" y="281"/>
                    </a:lnTo>
                    <a:lnTo>
                      <a:pt x="204" y="278"/>
                    </a:lnTo>
                    <a:lnTo>
                      <a:pt x="193" y="278"/>
                    </a:lnTo>
                    <a:lnTo>
                      <a:pt x="187" y="276"/>
                    </a:lnTo>
                    <a:lnTo>
                      <a:pt x="183" y="281"/>
                    </a:lnTo>
                    <a:lnTo>
                      <a:pt x="173" y="281"/>
                    </a:lnTo>
                    <a:lnTo>
                      <a:pt x="169" y="278"/>
                    </a:lnTo>
                    <a:lnTo>
                      <a:pt x="163" y="286"/>
                    </a:lnTo>
                    <a:lnTo>
                      <a:pt x="155" y="294"/>
                    </a:lnTo>
                    <a:lnTo>
                      <a:pt x="149" y="294"/>
                    </a:lnTo>
                    <a:lnTo>
                      <a:pt x="141" y="302"/>
                    </a:lnTo>
                    <a:lnTo>
                      <a:pt x="130" y="302"/>
                    </a:lnTo>
                    <a:lnTo>
                      <a:pt x="120" y="305"/>
                    </a:lnTo>
                    <a:lnTo>
                      <a:pt x="108" y="310"/>
                    </a:lnTo>
                    <a:lnTo>
                      <a:pt x="104" y="315"/>
                    </a:lnTo>
                    <a:lnTo>
                      <a:pt x="100" y="315"/>
                    </a:lnTo>
                    <a:lnTo>
                      <a:pt x="96" y="321"/>
                    </a:lnTo>
                    <a:lnTo>
                      <a:pt x="90" y="323"/>
                    </a:lnTo>
                    <a:lnTo>
                      <a:pt x="82" y="331"/>
                    </a:lnTo>
                    <a:lnTo>
                      <a:pt x="61" y="331"/>
                    </a:lnTo>
                    <a:lnTo>
                      <a:pt x="53" y="321"/>
                    </a:lnTo>
                    <a:lnTo>
                      <a:pt x="51" y="315"/>
                    </a:lnTo>
                    <a:lnTo>
                      <a:pt x="47" y="321"/>
                    </a:lnTo>
                    <a:lnTo>
                      <a:pt x="43" y="313"/>
                    </a:lnTo>
                    <a:lnTo>
                      <a:pt x="45" y="292"/>
                    </a:lnTo>
                    <a:lnTo>
                      <a:pt x="47" y="281"/>
                    </a:lnTo>
                    <a:lnTo>
                      <a:pt x="43" y="271"/>
                    </a:lnTo>
                    <a:lnTo>
                      <a:pt x="39" y="263"/>
                    </a:lnTo>
                    <a:lnTo>
                      <a:pt x="39" y="252"/>
                    </a:lnTo>
                    <a:lnTo>
                      <a:pt x="31" y="247"/>
                    </a:lnTo>
                    <a:lnTo>
                      <a:pt x="29" y="244"/>
                    </a:lnTo>
                    <a:lnTo>
                      <a:pt x="29" y="242"/>
                    </a:lnTo>
                    <a:lnTo>
                      <a:pt x="19" y="226"/>
                    </a:lnTo>
                    <a:lnTo>
                      <a:pt x="7" y="194"/>
                    </a:lnTo>
                    <a:lnTo>
                      <a:pt x="3" y="171"/>
                    </a:lnTo>
                    <a:lnTo>
                      <a:pt x="3" y="157"/>
                    </a:lnTo>
                    <a:lnTo>
                      <a:pt x="0" y="152"/>
                    </a:lnTo>
                    <a:lnTo>
                      <a:pt x="0" y="142"/>
                    </a:lnTo>
                    <a:lnTo>
                      <a:pt x="3" y="134"/>
                    </a:lnTo>
                    <a:lnTo>
                      <a:pt x="19" y="118"/>
                    </a:lnTo>
                    <a:lnTo>
                      <a:pt x="35" y="118"/>
                    </a:lnTo>
                    <a:lnTo>
                      <a:pt x="37" y="123"/>
                    </a:lnTo>
                    <a:lnTo>
                      <a:pt x="57" y="123"/>
                    </a:lnTo>
                    <a:lnTo>
                      <a:pt x="57" y="118"/>
                    </a:lnTo>
                    <a:lnTo>
                      <a:pt x="61" y="118"/>
                    </a:lnTo>
                    <a:lnTo>
                      <a:pt x="66" y="115"/>
                    </a:lnTo>
                    <a:lnTo>
                      <a:pt x="70" y="115"/>
                    </a:lnTo>
                    <a:lnTo>
                      <a:pt x="74" y="113"/>
                    </a:lnTo>
                    <a:lnTo>
                      <a:pt x="74" y="107"/>
                    </a:lnTo>
                    <a:lnTo>
                      <a:pt x="78" y="97"/>
                    </a:lnTo>
                    <a:lnTo>
                      <a:pt x="82" y="94"/>
                    </a:lnTo>
                    <a:lnTo>
                      <a:pt x="80" y="89"/>
                    </a:lnTo>
                    <a:lnTo>
                      <a:pt x="82" y="86"/>
                    </a:lnTo>
                    <a:lnTo>
                      <a:pt x="80" y="84"/>
                    </a:lnTo>
                    <a:lnTo>
                      <a:pt x="88" y="76"/>
                    </a:lnTo>
                    <a:lnTo>
                      <a:pt x="100" y="73"/>
                    </a:lnTo>
                    <a:lnTo>
                      <a:pt x="114" y="55"/>
                    </a:lnTo>
                    <a:lnTo>
                      <a:pt x="128" y="39"/>
                    </a:lnTo>
                    <a:lnTo>
                      <a:pt x="135" y="39"/>
                    </a:lnTo>
                    <a:lnTo>
                      <a:pt x="139" y="34"/>
                    </a:lnTo>
                    <a:lnTo>
                      <a:pt x="145" y="34"/>
                    </a:lnTo>
                    <a:lnTo>
                      <a:pt x="157" y="47"/>
                    </a:lnTo>
                    <a:lnTo>
                      <a:pt x="161" y="50"/>
                    </a:lnTo>
                    <a:lnTo>
                      <a:pt x="165" y="44"/>
                    </a:lnTo>
                    <a:lnTo>
                      <a:pt x="175" y="34"/>
                    </a:lnTo>
                    <a:lnTo>
                      <a:pt x="179" y="34"/>
                    </a:lnTo>
                    <a:lnTo>
                      <a:pt x="185" y="21"/>
                    </a:lnTo>
                    <a:lnTo>
                      <a:pt x="191" y="18"/>
                    </a:lnTo>
                    <a:lnTo>
                      <a:pt x="196" y="15"/>
                    </a:lnTo>
                    <a:lnTo>
                      <a:pt x="204" y="10"/>
                    </a:lnTo>
                    <a:lnTo>
                      <a:pt x="210" y="10"/>
                    </a:lnTo>
                    <a:lnTo>
                      <a:pt x="216" y="5"/>
                    </a:lnTo>
                    <a:lnTo>
                      <a:pt x="224" y="5"/>
                    </a:lnTo>
                    <a:lnTo>
                      <a:pt x="234" y="5"/>
                    </a:lnTo>
                    <a:lnTo>
                      <a:pt x="246" y="7"/>
                    </a:lnTo>
                    <a:lnTo>
                      <a:pt x="254" y="13"/>
                    </a:lnTo>
                    <a:lnTo>
                      <a:pt x="256" y="18"/>
                    </a:lnTo>
                    <a:lnTo>
                      <a:pt x="258" y="21"/>
                    </a:lnTo>
                    <a:lnTo>
                      <a:pt x="258" y="28"/>
                    </a:lnTo>
                    <a:lnTo>
                      <a:pt x="258" y="31"/>
                    </a:lnTo>
                    <a:lnTo>
                      <a:pt x="258" y="39"/>
                    </a:lnTo>
                    <a:lnTo>
                      <a:pt x="256" y="44"/>
                    </a:lnTo>
                    <a:lnTo>
                      <a:pt x="275" y="60"/>
                    </a:lnTo>
                    <a:lnTo>
                      <a:pt x="283" y="68"/>
                    </a:lnTo>
                    <a:lnTo>
                      <a:pt x="291" y="73"/>
                    </a:lnTo>
                    <a:lnTo>
                      <a:pt x="299" y="76"/>
                    </a:lnTo>
                    <a:lnTo>
                      <a:pt x="305" y="78"/>
                    </a:lnTo>
                    <a:lnTo>
                      <a:pt x="313" y="73"/>
                    </a:lnTo>
                    <a:lnTo>
                      <a:pt x="319" y="60"/>
                    </a:lnTo>
                    <a:lnTo>
                      <a:pt x="323" y="50"/>
                    </a:lnTo>
                    <a:lnTo>
                      <a:pt x="325" y="28"/>
                    </a:lnTo>
                    <a:lnTo>
                      <a:pt x="326" y="18"/>
                    </a:lnTo>
                    <a:lnTo>
                      <a:pt x="326"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1" name="Freeform 115">
                <a:extLst>
                  <a:ext uri="{FF2B5EF4-FFF2-40B4-BE49-F238E27FC236}">
                    <a16:creationId xmlns:a16="http://schemas.microsoft.com/office/drawing/2014/main" id="{72F07324-D363-4970-8FF2-8953EAF4368F}"/>
                  </a:ext>
                </a:extLst>
              </p:cNvPr>
              <p:cNvSpPr>
                <a:spLocks/>
              </p:cNvSpPr>
              <p:nvPr/>
            </p:nvSpPr>
            <p:spPr bwMode="auto">
              <a:xfrm>
                <a:off x="4233" y="2720"/>
                <a:ext cx="253" cy="56"/>
              </a:xfrm>
              <a:custGeom>
                <a:avLst/>
                <a:gdLst>
                  <a:gd name="T0" fmla="*/ 19 w 253"/>
                  <a:gd name="T1" fmla="*/ 8 h 56"/>
                  <a:gd name="T2" fmla="*/ 51 w 253"/>
                  <a:gd name="T3" fmla="*/ 8 h 56"/>
                  <a:gd name="T4" fmla="*/ 68 w 253"/>
                  <a:gd name="T5" fmla="*/ 11 h 56"/>
                  <a:gd name="T6" fmla="*/ 86 w 253"/>
                  <a:gd name="T7" fmla="*/ 27 h 56"/>
                  <a:gd name="T8" fmla="*/ 100 w 253"/>
                  <a:gd name="T9" fmla="*/ 30 h 56"/>
                  <a:gd name="T10" fmla="*/ 124 w 253"/>
                  <a:gd name="T11" fmla="*/ 35 h 56"/>
                  <a:gd name="T12" fmla="*/ 137 w 253"/>
                  <a:gd name="T13" fmla="*/ 38 h 56"/>
                  <a:gd name="T14" fmla="*/ 143 w 253"/>
                  <a:gd name="T15" fmla="*/ 27 h 56"/>
                  <a:gd name="T16" fmla="*/ 173 w 253"/>
                  <a:gd name="T17" fmla="*/ 30 h 56"/>
                  <a:gd name="T18" fmla="*/ 194 w 253"/>
                  <a:gd name="T19" fmla="*/ 33 h 56"/>
                  <a:gd name="T20" fmla="*/ 208 w 253"/>
                  <a:gd name="T21" fmla="*/ 35 h 56"/>
                  <a:gd name="T22" fmla="*/ 220 w 253"/>
                  <a:gd name="T23" fmla="*/ 30 h 56"/>
                  <a:gd name="T24" fmla="*/ 238 w 253"/>
                  <a:gd name="T25" fmla="*/ 27 h 56"/>
                  <a:gd name="T26" fmla="*/ 252 w 253"/>
                  <a:gd name="T27" fmla="*/ 22 h 56"/>
                  <a:gd name="T28" fmla="*/ 248 w 253"/>
                  <a:gd name="T29" fmla="*/ 38 h 56"/>
                  <a:gd name="T30" fmla="*/ 238 w 253"/>
                  <a:gd name="T31" fmla="*/ 44 h 56"/>
                  <a:gd name="T32" fmla="*/ 230 w 253"/>
                  <a:gd name="T33" fmla="*/ 44 h 56"/>
                  <a:gd name="T34" fmla="*/ 218 w 253"/>
                  <a:gd name="T35" fmla="*/ 49 h 56"/>
                  <a:gd name="T36" fmla="*/ 208 w 253"/>
                  <a:gd name="T37" fmla="*/ 49 h 56"/>
                  <a:gd name="T38" fmla="*/ 198 w 253"/>
                  <a:gd name="T39" fmla="*/ 52 h 56"/>
                  <a:gd name="T40" fmla="*/ 183 w 253"/>
                  <a:gd name="T41" fmla="*/ 55 h 56"/>
                  <a:gd name="T42" fmla="*/ 173 w 253"/>
                  <a:gd name="T43" fmla="*/ 44 h 56"/>
                  <a:gd name="T44" fmla="*/ 163 w 253"/>
                  <a:gd name="T45" fmla="*/ 55 h 56"/>
                  <a:gd name="T46" fmla="*/ 147 w 253"/>
                  <a:gd name="T47" fmla="*/ 44 h 56"/>
                  <a:gd name="T48" fmla="*/ 139 w 253"/>
                  <a:gd name="T49" fmla="*/ 44 h 56"/>
                  <a:gd name="T50" fmla="*/ 127 w 253"/>
                  <a:gd name="T51" fmla="*/ 49 h 56"/>
                  <a:gd name="T52" fmla="*/ 116 w 253"/>
                  <a:gd name="T53" fmla="*/ 46 h 56"/>
                  <a:gd name="T54" fmla="*/ 102 w 253"/>
                  <a:gd name="T55" fmla="*/ 44 h 56"/>
                  <a:gd name="T56" fmla="*/ 88 w 253"/>
                  <a:gd name="T57" fmla="*/ 49 h 56"/>
                  <a:gd name="T58" fmla="*/ 70 w 253"/>
                  <a:gd name="T59" fmla="*/ 41 h 56"/>
                  <a:gd name="T60" fmla="*/ 47 w 253"/>
                  <a:gd name="T61" fmla="*/ 38 h 56"/>
                  <a:gd name="T62" fmla="*/ 29 w 253"/>
                  <a:gd name="T63" fmla="*/ 33 h 56"/>
                  <a:gd name="T64" fmla="*/ 11 w 253"/>
                  <a:gd name="T65" fmla="*/ 24 h 56"/>
                  <a:gd name="T66" fmla="*/ 1 w 253"/>
                  <a:gd name="T67" fmla="*/ 22 h 56"/>
                  <a:gd name="T68" fmla="*/ 0 w 253"/>
                  <a:gd name="T69" fmla="*/ 0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53" h="56">
                    <a:moveTo>
                      <a:pt x="0" y="0"/>
                    </a:moveTo>
                    <a:lnTo>
                      <a:pt x="19" y="8"/>
                    </a:lnTo>
                    <a:lnTo>
                      <a:pt x="35" y="8"/>
                    </a:lnTo>
                    <a:lnTo>
                      <a:pt x="51" y="8"/>
                    </a:lnTo>
                    <a:lnTo>
                      <a:pt x="61" y="8"/>
                    </a:lnTo>
                    <a:lnTo>
                      <a:pt x="68" y="11"/>
                    </a:lnTo>
                    <a:lnTo>
                      <a:pt x="80" y="16"/>
                    </a:lnTo>
                    <a:lnTo>
                      <a:pt x="86" y="27"/>
                    </a:lnTo>
                    <a:lnTo>
                      <a:pt x="90" y="30"/>
                    </a:lnTo>
                    <a:lnTo>
                      <a:pt x="100" y="30"/>
                    </a:lnTo>
                    <a:lnTo>
                      <a:pt x="112" y="30"/>
                    </a:lnTo>
                    <a:lnTo>
                      <a:pt x="124" y="35"/>
                    </a:lnTo>
                    <a:lnTo>
                      <a:pt x="131" y="38"/>
                    </a:lnTo>
                    <a:lnTo>
                      <a:pt x="137" y="38"/>
                    </a:lnTo>
                    <a:lnTo>
                      <a:pt x="137" y="30"/>
                    </a:lnTo>
                    <a:lnTo>
                      <a:pt x="143" y="27"/>
                    </a:lnTo>
                    <a:lnTo>
                      <a:pt x="159" y="30"/>
                    </a:lnTo>
                    <a:lnTo>
                      <a:pt x="173" y="30"/>
                    </a:lnTo>
                    <a:lnTo>
                      <a:pt x="185" y="30"/>
                    </a:lnTo>
                    <a:lnTo>
                      <a:pt x="194" y="33"/>
                    </a:lnTo>
                    <a:lnTo>
                      <a:pt x="198" y="38"/>
                    </a:lnTo>
                    <a:lnTo>
                      <a:pt x="208" y="35"/>
                    </a:lnTo>
                    <a:lnTo>
                      <a:pt x="216" y="33"/>
                    </a:lnTo>
                    <a:lnTo>
                      <a:pt x="220" y="30"/>
                    </a:lnTo>
                    <a:lnTo>
                      <a:pt x="230" y="30"/>
                    </a:lnTo>
                    <a:lnTo>
                      <a:pt x="238" y="27"/>
                    </a:lnTo>
                    <a:lnTo>
                      <a:pt x="248" y="22"/>
                    </a:lnTo>
                    <a:lnTo>
                      <a:pt x="252" y="22"/>
                    </a:lnTo>
                    <a:lnTo>
                      <a:pt x="252" y="33"/>
                    </a:lnTo>
                    <a:lnTo>
                      <a:pt x="248" y="38"/>
                    </a:lnTo>
                    <a:lnTo>
                      <a:pt x="244" y="44"/>
                    </a:lnTo>
                    <a:lnTo>
                      <a:pt x="238" y="44"/>
                    </a:lnTo>
                    <a:lnTo>
                      <a:pt x="236" y="44"/>
                    </a:lnTo>
                    <a:lnTo>
                      <a:pt x="230" y="44"/>
                    </a:lnTo>
                    <a:lnTo>
                      <a:pt x="224" y="52"/>
                    </a:lnTo>
                    <a:lnTo>
                      <a:pt x="218" y="49"/>
                    </a:lnTo>
                    <a:lnTo>
                      <a:pt x="212" y="46"/>
                    </a:lnTo>
                    <a:lnTo>
                      <a:pt x="208" y="49"/>
                    </a:lnTo>
                    <a:lnTo>
                      <a:pt x="202" y="52"/>
                    </a:lnTo>
                    <a:lnTo>
                      <a:pt x="198" y="52"/>
                    </a:lnTo>
                    <a:lnTo>
                      <a:pt x="194" y="55"/>
                    </a:lnTo>
                    <a:lnTo>
                      <a:pt x="183" y="55"/>
                    </a:lnTo>
                    <a:lnTo>
                      <a:pt x="179" y="49"/>
                    </a:lnTo>
                    <a:lnTo>
                      <a:pt x="173" y="44"/>
                    </a:lnTo>
                    <a:lnTo>
                      <a:pt x="167" y="49"/>
                    </a:lnTo>
                    <a:lnTo>
                      <a:pt x="163" y="55"/>
                    </a:lnTo>
                    <a:lnTo>
                      <a:pt x="157" y="55"/>
                    </a:lnTo>
                    <a:lnTo>
                      <a:pt x="147" y="44"/>
                    </a:lnTo>
                    <a:lnTo>
                      <a:pt x="145" y="44"/>
                    </a:lnTo>
                    <a:lnTo>
                      <a:pt x="139" y="44"/>
                    </a:lnTo>
                    <a:lnTo>
                      <a:pt x="135" y="52"/>
                    </a:lnTo>
                    <a:lnTo>
                      <a:pt x="127" y="49"/>
                    </a:lnTo>
                    <a:lnTo>
                      <a:pt x="120" y="49"/>
                    </a:lnTo>
                    <a:lnTo>
                      <a:pt x="116" y="46"/>
                    </a:lnTo>
                    <a:lnTo>
                      <a:pt x="110" y="44"/>
                    </a:lnTo>
                    <a:lnTo>
                      <a:pt x="102" y="44"/>
                    </a:lnTo>
                    <a:lnTo>
                      <a:pt x="94" y="52"/>
                    </a:lnTo>
                    <a:lnTo>
                      <a:pt x="88" y="49"/>
                    </a:lnTo>
                    <a:lnTo>
                      <a:pt x="80" y="46"/>
                    </a:lnTo>
                    <a:lnTo>
                      <a:pt x="70" y="41"/>
                    </a:lnTo>
                    <a:lnTo>
                      <a:pt x="63" y="41"/>
                    </a:lnTo>
                    <a:lnTo>
                      <a:pt x="47" y="38"/>
                    </a:lnTo>
                    <a:lnTo>
                      <a:pt x="35" y="33"/>
                    </a:lnTo>
                    <a:lnTo>
                      <a:pt x="29" y="33"/>
                    </a:lnTo>
                    <a:lnTo>
                      <a:pt x="17" y="30"/>
                    </a:lnTo>
                    <a:lnTo>
                      <a:pt x="11" y="24"/>
                    </a:lnTo>
                    <a:lnTo>
                      <a:pt x="3" y="22"/>
                    </a:lnTo>
                    <a:lnTo>
                      <a:pt x="1" y="22"/>
                    </a:lnTo>
                    <a:lnTo>
                      <a:pt x="0" y="19"/>
                    </a:lnTo>
                    <a:lnTo>
                      <a:pt x="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2" name="Freeform 116">
                <a:extLst>
                  <a:ext uri="{FF2B5EF4-FFF2-40B4-BE49-F238E27FC236}">
                    <a16:creationId xmlns:a16="http://schemas.microsoft.com/office/drawing/2014/main" id="{69CE0E34-97DE-406C-B63B-4077E270E3C7}"/>
                  </a:ext>
                </a:extLst>
              </p:cNvPr>
              <p:cNvSpPr>
                <a:spLocks/>
              </p:cNvSpPr>
              <p:nvPr/>
            </p:nvSpPr>
            <p:spPr bwMode="auto">
              <a:xfrm>
                <a:off x="4372" y="2622"/>
                <a:ext cx="114" cy="98"/>
              </a:xfrm>
              <a:custGeom>
                <a:avLst/>
                <a:gdLst>
                  <a:gd name="T0" fmla="*/ 56 w 114"/>
                  <a:gd name="T1" fmla="*/ 0 h 98"/>
                  <a:gd name="T2" fmla="*/ 95 w 114"/>
                  <a:gd name="T3" fmla="*/ 0 h 98"/>
                  <a:gd name="T4" fmla="*/ 101 w 114"/>
                  <a:gd name="T5" fmla="*/ 10 h 98"/>
                  <a:gd name="T6" fmla="*/ 91 w 114"/>
                  <a:gd name="T7" fmla="*/ 18 h 98"/>
                  <a:gd name="T8" fmla="*/ 87 w 114"/>
                  <a:gd name="T9" fmla="*/ 23 h 98"/>
                  <a:gd name="T10" fmla="*/ 79 w 114"/>
                  <a:gd name="T11" fmla="*/ 31 h 98"/>
                  <a:gd name="T12" fmla="*/ 70 w 114"/>
                  <a:gd name="T13" fmla="*/ 34 h 98"/>
                  <a:gd name="T14" fmla="*/ 60 w 114"/>
                  <a:gd name="T15" fmla="*/ 28 h 98"/>
                  <a:gd name="T16" fmla="*/ 50 w 114"/>
                  <a:gd name="T17" fmla="*/ 18 h 98"/>
                  <a:gd name="T18" fmla="*/ 37 w 114"/>
                  <a:gd name="T19" fmla="*/ 18 h 98"/>
                  <a:gd name="T20" fmla="*/ 35 w 114"/>
                  <a:gd name="T21" fmla="*/ 34 h 98"/>
                  <a:gd name="T22" fmla="*/ 37 w 114"/>
                  <a:gd name="T23" fmla="*/ 41 h 98"/>
                  <a:gd name="T24" fmla="*/ 50 w 114"/>
                  <a:gd name="T25" fmla="*/ 36 h 98"/>
                  <a:gd name="T26" fmla="*/ 60 w 114"/>
                  <a:gd name="T27" fmla="*/ 39 h 98"/>
                  <a:gd name="T28" fmla="*/ 56 w 114"/>
                  <a:gd name="T29" fmla="*/ 49 h 98"/>
                  <a:gd name="T30" fmla="*/ 56 w 114"/>
                  <a:gd name="T31" fmla="*/ 55 h 98"/>
                  <a:gd name="T32" fmla="*/ 56 w 114"/>
                  <a:gd name="T33" fmla="*/ 62 h 98"/>
                  <a:gd name="T34" fmla="*/ 64 w 114"/>
                  <a:gd name="T35" fmla="*/ 68 h 98"/>
                  <a:gd name="T36" fmla="*/ 60 w 114"/>
                  <a:gd name="T37" fmla="*/ 78 h 98"/>
                  <a:gd name="T38" fmla="*/ 56 w 114"/>
                  <a:gd name="T39" fmla="*/ 91 h 98"/>
                  <a:gd name="T40" fmla="*/ 48 w 114"/>
                  <a:gd name="T41" fmla="*/ 94 h 98"/>
                  <a:gd name="T42" fmla="*/ 44 w 114"/>
                  <a:gd name="T43" fmla="*/ 89 h 98"/>
                  <a:gd name="T44" fmla="*/ 38 w 114"/>
                  <a:gd name="T45" fmla="*/ 76 h 98"/>
                  <a:gd name="T46" fmla="*/ 38 w 114"/>
                  <a:gd name="T47" fmla="*/ 60 h 98"/>
                  <a:gd name="T48" fmla="*/ 25 w 114"/>
                  <a:gd name="T49" fmla="*/ 60 h 98"/>
                  <a:gd name="T50" fmla="*/ 17 w 114"/>
                  <a:gd name="T51" fmla="*/ 62 h 98"/>
                  <a:gd name="T52" fmla="*/ 27 w 114"/>
                  <a:gd name="T53" fmla="*/ 68 h 98"/>
                  <a:gd name="T54" fmla="*/ 33 w 114"/>
                  <a:gd name="T55" fmla="*/ 78 h 98"/>
                  <a:gd name="T56" fmla="*/ 29 w 114"/>
                  <a:gd name="T57" fmla="*/ 89 h 98"/>
                  <a:gd name="T58" fmla="*/ 21 w 114"/>
                  <a:gd name="T59" fmla="*/ 97 h 98"/>
                  <a:gd name="T60" fmla="*/ 21 w 114"/>
                  <a:gd name="T61" fmla="*/ 89 h 98"/>
                  <a:gd name="T62" fmla="*/ 15 w 114"/>
                  <a:gd name="T63" fmla="*/ 78 h 98"/>
                  <a:gd name="T64" fmla="*/ 7 w 114"/>
                  <a:gd name="T65" fmla="*/ 68 h 98"/>
                  <a:gd name="T66" fmla="*/ 1 w 114"/>
                  <a:gd name="T67" fmla="*/ 57 h 98"/>
                  <a:gd name="T68" fmla="*/ 11 w 114"/>
                  <a:gd name="T69" fmla="*/ 47 h 98"/>
                  <a:gd name="T70" fmla="*/ 17 w 114"/>
                  <a:gd name="T71" fmla="*/ 31 h 98"/>
                  <a:gd name="T72" fmla="*/ 17 w 114"/>
                  <a:gd name="T73" fmla="*/ 20 h 98"/>
                  <a:gd name="T74" fmla="*/ 17 w 114"/>
                  <a:gd name="T75" fmla="*/ 10 h 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4" h="98">
                    <a:moveTo>
                      <a:pt x="29" y="0"/>
                    </a:moveTo>
                    <a:lnTo>
                      <a:pt x="56" y="0"/>
                    </a:lnTo>
                    <a:lnTo>
                      <a:pt x="81" y="0"/>
                    </a:lnTo>
                    <a:lnTo>
                      <a:pt x="95" y="0"/>
                    </a:lnTo>
                    <a:lnTo>
                      <a:pt x="113" y="7"/>
                    </a:lnTo>
                    <a:lnTo>
                      <a:pt x="101" y="10"/>
                    </a:lnTo>
                    <a:lnTo>
                      <a:pt x="95" y="15"/>
                    </a:lnTo>
                    <a:lnTo>
                      <a:pt x="91" y="18"/>
                    </a:lnTo>
                    <a:lnTo>
                      <a:pt x="87" y="20"/>
                    </a:lnTo>
                    <a:lnTo>
                      <a:pt x="87" y="23"/>
                    </a:lnTo>
                    <a:lnTo>
                      <a:pt x="87" y="28"/>
                    </a:lnTo>
                    <a:lnTo>
                      <a:pt x="79" y="31"/>
                    </a:lnTo>
                    <a:lnTo>
                      <a:pt x="74" y="31"/>
                    </a:lnTo>
                    <a:lnTo>
                      <a:pt x="70" y="34"/>
                    </a:lnTo>
                    <a:lnTo>
                      <a:pt x="64" y="34"/>
                    </a:lnTo>
                    <a:lnTo>
                      <a:pt x="60" y="28"/>
                    </a:lnTo>
                    <a:lnTo>
                      <a:pt x="56" y="23"/>
                    </a:lnTo>
                    <a:lnTo>
                      <a:pt x="50" y="18"/>
                    </a:lnTo>
                    <a:lnTo>
                      <a:pt x="38" y="18"/>
                    </a:lnTo>
                    <a:lnTo>
                      <a:pt x="37" y="18"/>
                    </a:lnTo>
                    <a:lnTo>
                      <a:pt x="35" y="26"/>
                    </a:lnTo>
                    <a:lnTo>
                      <a:pt x="35" y="34"/>
                    </a:lnTo>
                    <a:lnTo>
                      <a:pt x="35" y="39"/>
                    </a:lnTo>
                    <a:lnTo>
                      <a:pt x="37" y="41"/>
                    </a:lnTo>
                    <a:lnTo>
                      <a:pt x="42" y="41"/>
                    </a:lnTo>
                    <a:lnTo>
                      <a:pt x="50" y="36"/>
                    </a:lnTo>
                    <a:lnTo>
                      <a:pt x="56" y="36"/>
                    </a:lnTo>
                    <a:lnTo>
                      <a:pt x="60" y="39"/>
                    </a:lnTo>
                    <a:lnTo>
                      <a:pt x="60" y="41"/>
                    </a:lnTo>
                    <a:lnTo>
                      <a:pt x="56" y="49"/>
                    </a:lnTo>
                    <a:lnTo>
                      <a:pt x="56" y="52"/>
                    </a:lnTo>
                    <a:lnTo>
                      <a:pt x="56" y="55"/>
                    </a:lnTo>
                    <a:lnTo>
                      <a:pt x="54" y="60"/>
                    </a:lnTo>
                    <a:lnTo>
                      <a:pt x="56" y="62"/>
                    </a:lnTo>
                    <a:lnTo>
                      <a:pt x="62" y="70"/>
                    </a:lnTo>
                    <a:lnTo>
                      <a:pt x="64" y="68"/>
                    </a:lnTo>
                    <a:lnTo>
                      <a:pt x="64" y="76"/>
                    </a:lnTo>
                    <a:lnTo>
                      <a:pt x="60" y="78"/>
                    </a:lnTo>
                    <a:lnTo>
                      <a:pt x="58" y="83"/>
                    </a:lnTo>
                    <a:lnTo>
                      <a:pt x="56" y="91"/>
                    </a:lnTo>
                    <a:lnTo>
                      <a:pt x="52" y="94"/>
                    </a:lnTo>
                    <a:lnTo>
                      <a:pt x="48" y="94"/>
                    </a:lnTo>
                    <a:lnTo>
                      <a:pt x="44" y="94"/>
                    </a:lnTo>
                    <a:lnTo>
                      <a:pt x="44" y="89"/>
                    </a:lnTo>
                    <a:lnTo>
                      <a:pt x="42" y="78"/>
                    </a:lnTo>
                    <a:lnTo>
                      <a:pt x="38" y="76"/>
                    </a:lnTo>
                    <a:lnTo>
                      <a:pt x="37" y="70"/>
                    </a:lnTo>
                    <a:lnTo>
                      <a:pt x="38" y="60"/>
                    </a:lnTo>
                    <a:lnTo>
                      <a:pt x="35" y="57"/>
                    </a:lnTo>
                    <a:lnTo>
                      <a:pt x="25" y="60"/>
                    </a:lnTo>
                    <a:lnTo>
                      <a:pt x="21" y="57"/>
                    </a:lnTo>
                    <a:lnTo>
                      <a:pt x="17" y="62"/>
                    </a:lnTo>
                    <a:lnTo>
                      <a:pt x="21" y="65"/>
                    </a:lnTo>
                    <a:lnTo>
                      <a:pt x="27" y="68"/>
                    </a:lnTo>
                    <a:lnTo>
                      <a:pt x="29" y="70"/>
                    </a:lnTo>
                    <a:lnTo>
                      <a:pt x="33" y="78"/>
                    </a:lnTo>
                    <a:lnTo>
                      <a:pt x="33" y="81"/>
                    </a:lnTo>
                    <a:lnTo>
                      <a:pt x="29" y="89"/>
                    </a:lnTo>
                    <a:lnTo>
                      <a:pt x="23" y="97"/>
                    </a:lnTo>
                    <a:lnTo>
                      <a:pt x="21" y="97"/>
                    </a:lnTo>
                    <a:lnTo>
                      <a:pt x="21" y="91"/>
                    </a:lnTo>
                    <a:lnTo>
                      <a:pt x="21" y="89"/>
                    </a:lnTo>
                    <a:lnTo>
                      <a:pt x="23" y="81"/>
                    </a:lnTo>
                    <a:lnTo>
                      <a:pt x="15" y="78"/>
                    </a:lnTo>
                    <a:lnTo>
                      <a:pt x="9" y="73"/>
                    </a:lnTo>
                    <a:lnTo>
                      <a:pt x="7" y="68"/>
                    </a:lnTo>
                    <a:lnTo>
                      <a:pt x="0" y="65"/>
                    </a:lnTo>
                    <a:lnTo>
                      <a:pt x="1" y="57"/>
                    </a:lnTo>
                    <a:lnTo>
                      <a:pt x="7" y="52"/>
                    </a:lnTo>
                    <a:lnTo>
                      <a:pt x="11" y="47"/>
                    </a:lnTo>
                    <a:lnTo>
                      <a:pt x="15" y="39"/>
                    </a:lnTo>
                    <a:lnTo>
                      <a:pt x="17" y="31"/>
                    </a:lnTo>
                    <a:lnTo>
                      <a:pt x="15" y="23"/>
                    </a:lnTo>
                    <a:lnTo>
                      <a:pt x="17" y="20"/>
                    </a:lnTo>
                    <a:lnTo>
                      <a:pt x="21" y="18"/>
                    </a:lnTo>
                    <a:lnTo>
                      <a:pt x="17" y="10"/>
                    </a:lnTo>
                    <a:lnTo>
                      <a:pt x="29"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3" name="Freeform 117">
                <a:extLst>
                  <a:ext uri="{FF2B5EF4-FFF2-40B4-BE49-F238E27FC236}">
                    <a16:creationId xmlns:a16="http://schemas.microsoft.com/office/drawing/2014/main" id="{65D30045-F5F6-4277-888E-B85A0E9282D6}"/>
                  </a:ext>
                </a:extLst>
              </p:cNvPr>
              <p:cNvSpPr>
                <a:spLocks/>
              </p:cNvSpPr>
              <p:nvPr/>
            </p:nvSpPr>
            <p:spPr bwMode="auto">
              <a:xfrm>
                <a:off x="4252" y="2576"/>
                <a:ext cx="127" cy="138"/>
              </a:xfrm>
              <a:custGeom>
                <a:avLst/>
                <a:gdLst>
                  <a:gd name="T0" fmla="*/ 0 w 127"/>
                  <a:gd name="T1" fmla="*/ 44 h 138"/>
                  <a:gd name="T2" fmla="*/ 25 w 127"/>
                  <a:gd name="T3" fmla="*/ 23 h 138"/>
                  <a:gd name="T4" fmla="*/ 39 w 127"/>
                  <a:gd name="T5" fmla="*/ 15 h 138"/>
                  <a:gd name="T6" fmla="*/ 47 w 127"/>
                  <a:gd name="T7" fmla="*/ 7 h 138"/>
                  <a:gd name="T8" fmla="*/ 66 w 127"/>
                  <a:gd name="T9" fmla="*/ 0 h 138"/>
                  <a:gd name="T10" fmla="*/ 76 w 127"/>
                  <a:gd name="T11" fmla="*/ 15 h 138"/>
                  <a:gd name="T12" fmla="*/ 88 w 127"/>
                  <a:gd name="T13" fmla="*/ 7 h 138"/>
                  <a:gd name="T14" fmla="*/ 92 w 127"/>
                  <a:gd name="T15" fmla="*/ 5 h 138"/>
                  <a:gd name="T16" fmla="*/ 102 w 127"/>
                  <a:gd name="T17" fmla="*/ 0 h 138"/>
                  <a:gd name="T18" fmla="*/ 108 w 127"/>
                  <a:gd name="T19" fmla="*/ 0 h 138"/>
                  <a:gd name="T20" fmla="*/ 108 w 127"/>
                  <a:gd name="T21" fmla="*/ 5 h 138"/>
                  <a:gd name="T22" fmla="*/ 108 w 127"/>
                  <a:gd name="T23" fmla="*/ 10 h 138"/>
                  <a:gd name="T24" fmla="*/ 104 w 127"/>
                  <a:gd name="T25" fmla="*/ 18 h 138"/>
                  <a:gd name="T26" fmla="*/ 104 w 127"/>
                  <a:gd name="T27" fmla="*/ 23 h 138"/>
                  <a:gd name="T28" fmla="*/ 118 w 127"/>
                  <a:gd name="T29" fmla="*/ 42 h 138"/>
                  <a:gd name="T30" fmla="*/ 120 w 127"/>
                  <a:gd name="T31" fmla="*/ 55 h 138"/>
                  <a:gd name="T32" fmla="*/ 126 w 127"/>
                  <a:gd name="T33" fmla="*/ 55 h 138"/>
                  <a:gd name="T34" fmla="*/ 126 w 127"/>
                  <a:gd name="T35" fmla="*/ 60 h 138"/>
                  <a:gd name="T36" fmla="*/ 120 w 127"/>
                  <a:gd name="T37" fmla="*/ 65 h 138"/>
                  <a:gd name="T38" fmla="*/ 116 w 127"/>
                  <a:gd name="T39" fmla="*/ 63 h 138"/>
                  <a:gd name="T40" fmla="*/ 108 w 127"/>
                  <a:gd name="T41" fmla="*/ 68 h 138"/>
                  <a:gd name="T42" fmla="*/ 108 w 127"/>
                  <a:gd name="T43" fmla="*/ 81 h 138"/>
                  <a:gd name="T44" fmla="*/ 98 w 127"/>
                  <a:gd name="T45" fmla="*/ 86 h 138"/>
                  <a:gd name="T46" fmla="*/ 98 w 127"/>
                  <a:gd name="T47" fmla="*/ 108 h 138"/>
                  <a:gd name="T48" fmla="*/ 98 w 127"/>
                  <a:gd name="T49" fmla="*/ 121 h 138"/>
                  <a:gd name="T50" fmla="*/ 92 w 127"/>
                  <a:gd name="T51" fmla="*/ 126 h 138"/>
                  <a:gd name="T52" fmla="*/ 88 w 127"/>
                  <a:gd name="T53" fmla="*/ 137 h 138"/>
                  <a:gd name="T54" fmla="*/ 82 w 127"/>
                  <a:gd name="T55" fmla="*/ 134 h 138"/>
                  <a:gd name="T56" fmla="*/ 74 w 127"/>
                  <a:gd name="T57" fmla="*/ 131 h 138"/>
                  <a:gd name="T58" fmla="*/ 68 w 127"/>
                  <a:gd name="T59" fmla="*/ 126 h 138"/>
                  <a:gd name="T60" fmla="*/ 63 w 127"/>
                  <a:gd name="T61" fmla="*/ 118 h 138"/>
                  <a:gd name="T62" fmla="*/ 43 w 127"/>
                  <a:gd name="T63" fmla="*/ 121 h 138"/>
                  <a:gd name="T64" fmla="*/ 27 w 127"/>
                  <a:gd name="T65" fmla="*/ 115 h 138"/>
                  <a:gd name="T66" fmla="*/ 15 w 127"/>
                  <a:gd name="T67" fmla="*/ 102 h 138"/>
                  <a:gd name="T68" fmla="*/ 9 w 127"/>
                  <a:gd name="T69" fmla="*/ 94 h 138"/>
                  <a:gd name="T70" fmla="*/ 3 w 127"/>
                  <a:gd name="T71" fmla="*/ 86 h 138"/>
                  <a:gd name="T72" fmla="*/ 3 w 127"/>
                  <a:gd name="T73" fmla="*/ 71 h 138"/>
                  <a:gd name="T74" fmla="*/ 0 w 127"/>
                  <a:gd name="T75" fmla="*/ 44 h 1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27" h="138">
                    <a:moveTo>
                      <a:pt x="0" y="44"/>
                    </a:moveTo>
                    <a:lnTo>
                      <a:pt x="25" y="23"/>
                    </a:lnTo>
                    <a:lnTo>
                      <a:pt x="39" y="15"/>
                    </a:lnTo>
                    <a:lnTo>
                      <a:pt x="47" y="7"/>
                    </a:lnTo>
                    <a:lnTo>
                      <a:pt x="66" y="0"/>
                    </a:lnTo>
                    <a:lnTo>
                      <a:pt x="76" y="15"/>
                    </a:lnTo>
                    <a:lnTo>
                      <a:pt x="88" y="7"/>
                    </a:lnTo>
                    <a:lnTo>
                      <a:pt x="92" y="5"/>
                    </a:lnTo>
                    <a:lnTo>
                      <a:pt x="102" y="0"/>
                    </a:lnTo>
                    <a:lnTo>
                      <a:pt x="108" y="0"/>
                    </a:lnTo>
                    <a:lnTo>
                      <a:pt x="108" y="5"/>
                    </a:lnTo>
                    <a:lnTo>
                      <a:pt x="108" y="10"/>
                    </a:lnTo>
                    <a:lnTo>
                      <a:pt x="104" y="18"/>
                    </a:lnTo>
                    <a:lnTo>
                      <a:pt x="104" y="23"/>
                    </a:lnTo>
                    <a:lnTo>
                      <a:pt x="118" y="42"/>
                    </a:lnTo>
                    <a:lnTo>
                      <a:pt x="120" y="55"/>
                    </a:lnTo>
                    <a:lnTo>
                      <a:pt x="126" y="55"/>
                    </a:lnTo>
                    <a:lnTo>
                      <a:pt x="126" y="60"/>
                    </a:lnTo>
                    <a:lnTo>
                      <a:pt x="120" y="65"/>
                    </a:lnTo>
                    <a:lnTo>
                      <a:pt x="116" y="63"/>
                    </a:lnTo>
                    <a:lnTo>
                      <a:pt x="108" y="68"/>
                    </a:lnTo>
                    <a:lnTo>
                      <a:pt x="108" y="81"/>
                    </a:lnTo>
                    <a:lnTo>
                      <a:pt x="98" y="86"/>
                    </a:lnTo>
                    <a:lnTo>
                      <a:pt x="98" y="108"/>
                    </a:lnTo>
                    <a:lnTo>
                      <a:pt x="98" y="121"/>
                    </a:lnTo>
                    <a:lnTo>
                      <a:pt x="92" y="126"/>
                    </a:lnTo>
                    <a:lnTo>
                      <a:pt x="88" y="137"/>
                    </a:lnTo>
                    <a:lnTo>
                      <a:pt x="82" y="134"/>
                    </a:lnTo>
                    <a:lnTo>
                      <a:pt x="74" y="131"/>
                    </a:lnTo>
                    <a:lnTo>
                      <a:pt x="68" y="126"/>
                    </a:lnTo>
                    <a:lnTo>
                      <a:pt x="63" y="118"/>
                    </a:lnTo>
                    <a:lnTo>
                      <a:pt x="43" y="121"/>
                    </a:lnTo>
                    <a:lnTo>
                      <a:pt x="27" y="115"/>
                    </a:lnTo>
                    <a:lnTo>
                      <a:pt x="15" y="102"/>
                    </a:lnTo>
                    <a:lnTo>
                      <a:pt x="9" y="94"/>
                    </a:lnTo>
                    <a:lnTo>
                      <a:pt x="3" y="86"/>
                    </a:lnTo>
                    <a:lnTo>
                      <a:pt x="3" y="71"/>
                    </a:lnTo>
                    <a:lnTo>
                      <a:pt x="0" y="44"/>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4" name="Freeform 118">
                <a:extLst>
                  <a:ext uri="{FF2B5EF4-FFF2-40B4-BE49-F238E27FC236}">
                    <a16:creationId xmlns:a16="http://schemas.microsoft.com/office/drawing/2014/main" id="{37F2CCF2-17C7-4C76-9BB9-3643F561E35D}"/>
                  </a:ext>
                </a:extLst>
              </p:cNvPr>
              <p:cNvSpPr>
                <a:spLocks/>
              </p:cNvSpPr>
              <p:nvPr/>
            </p:nvSpPr>
            <p:spPr bwMode="auto">
              <a:xfrm>
                <a:off x="4520" y="2654"/>
                <a:ext cx="242" cy="127"/>
              </a:xfrm>
              <a:custGeom>
                <a:avLst/>
                <a:gdLst>
                  <a:gd name="T0" fmla="*/ 21 w 242"/>
                  <a:gd name="T1" fmla="*/ 2 h 127"/>
                  <a:gd name="T2" fmla="*/ 47 w 242"/>
                  <a:gd name="T3" fmla="*/ 20 h 127"/>
                  <a:gd name="T4" fmla="*/ 51 w 242"/>
                  <a:gd name="T5" fmla="*/ 30 h 127"/>
                  <a:gd name="T6" fmla="*/ 65 w 242"/>
                  <a:gd name="T7" fmla="*/ 25 h 127"/>
                  <a:gd name="T8" fmla="*/ 73 w 242"/>
                  <a:gd name="T9" fmla="*/ 28 h 127"/>
                  <a:gd name="T10" fmla="*/ 82 w 242"/>
                  <a:gd name="T11" fmla="*/ 20 h 127"/>
                  <a:gd name="T12" fmla="*/ 96 w 242"/>
                  <a:gd name="T13" fmla="*/ 18 h 127"/>
                  <a:gd name="T14" fmla="*/ 128 w 242"/>
                  <a:gd name="T15" fmla="*/ 25 h 127"/>
                  <a:gd name="T16" fmla="*/ 148 w 242"/>
                  <a:gd name="T17" fmla="*/ 36 h 127"/>
                  <a:gd name="T18" fmla="*/ 161 w 242"/>
                  <a:gd name="T19" fmla="*/ 43 h 127"/>
                  <a:gd name="T20" fmla="*/ 187 w 242"/>
                  <a:gd name="T21" fmla="*/ 59 h 127"/>
                  <a:gd name="T22" fmla="*/ 191 w 242"/>
                  <a:gd name="T23" fmla="*/ 69 h 127"/>
                  <a:gd name="T24" fmla="*/ 203 w 242"/>
                  <a:gd name="T25" fmla="*/ 77 h 127"/>
                  <a:gd name="T26" fmla="*/ 213 w 242"/>
                  <a:gd name="T27" fmla="*/ 79 h 127"/>
                  <a:gd name="T28" fmla="*/ 223 w 242"/>
                  <a:gd name="T29" fmla="*/ 95 h 127"/>
                  <a:gd name="T30" fmla="*/ 231 w 242"/>
                  <a:gd name="T31" fmla="*/ 102 h 127"/>
                  <a:gd name="T32" fmla="*/ 233 w 242"/>
                  <a:gd name="T33" fmla="*/ 126 h 127"/>
                  <a:gd name="T34" fmla="*/ 223 w 242"/>
                  <a:gd name="T35" fmla="*/ 126 h 127"/>
                  <a:gd name="T36" fmla="*/ 215 w 242"/>
                  <a:gd name="T37" fmla="*/ 120 h 127"/>
                  <a:gd name="T38" fmla="*/ 191 w 242"/>
                  <a:gd name="T39" fmla="*/ 97 h 127"/>
                  <a:gd name="T40" fmla="*/ 165 w 242"/>
                  <a:gd name="T41" fmla="*/ 97 h 127"/>
                  <a:gd name="T42" fmla="*/ 158 w 242"/>
                  <a:gd name="T43" fmla="*/ 105 h 127"/>
                  <a:gd name="T44" fmla="*/ 152 w 242"/>
                  <a:gd name="T45" fmla="*/ 110 h 127"/>
                  <a:gd name="T46" fmla="*/ 136 w 242"/>
                  <a:gd name="T47" fmla="*/ 115 h 127"/>
                  <a:gd name="T48" fmla="*/ 122 w 242"/>
                  <a:gd name="T49" fmla="*/ 113 h 127"/>
                  <a:gd name="T50" fmla="*/ 110 w 242"/>
                  <a:gd name="T51" fmla="*/ 113 h 127"/>
                  <a:gd name="T52" fmla="*/ 94 w 242"/>
                  <a:gd name="T53" fmla="*/ 84 h 127"/>
                  <a:gd name="T54" fmla="*/ 79 w 242"/>
                  <a:gd name="T55" fmla="*/ 59 h 127"/>
                  <a:gd name="T56" fmla="*/ 57 w 242"/>
                  <a:gd name="T57" fmla="*/ 51 h 127"/>
                  <a:gd name="T58" fmla="*/ 35 w 242"/>
                  <a:gd name="T59" fmla="*/ 48 h 127"/>
                  <a:gd name="T60" fmla="*/ 15 w 242"/>
                  <a:gd name="T61" fmla="*/ 41 h 127"/>
                  <a:gd name="T62" fmla="*/ 17 w 242"/>
                  <a:gd name="T63" fmla="*/ 15 h 1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2" h="127">
                    <a:moveTo>
                      <a:pt x="0" y="0"/>
                    </a:moveTo>
                    <a:lnTo>
                      <a:pt x="21" y="2"/>
                    </a:lnTo>
                    <a:lnTo>
                      <a:pt x="39" y="5"/>
                    </a:lnTo>
                    <a:lnTo>
                      <a:pt x="47" y="20"/>
                    </a:lnTo>
                    <a:lnTo>
                      <a:pt x="47" y="28"/>
                    </a:lnTo>
                    <a:lnTo>
                      <a:pt x="51" y="30"/>
                    </a:lnTo>
                    <a:lnTo>
                      <a:pt x="57" y="25"/>
                    </a:lnTo>
                    <a:lnTo>
                      <a:pt x="65" y="25"/>
                    </a:lnTo>
                    <a:lnTo>
                      <a:pt x="71" y="30"/>
                    </a:lnTo>
                    <a:lnTo>
                      <a:pt x="73" y="28"/>
                    </a:lnTo>
                    <a:lnTo>
                      <a:pt x="82" y="20"/>
                    </a:lnTo>
                    <a:lnTo>
                      <a:pt x="90" y="18"/>
                    </a:lnTo>
                    <a:lnTo>
                      <a:pt x="96" y="18"/>
                    </a:lnTo>
                    <a:lnTo>
                      <a:pt x="118" y="25"/>
                    </a:lnTo>
                    <a:lnTo>
                      <a:pt x="128" y="25"/>
                    </a:lnTo>
                    <a:lnTo>
                      <a:pt x="138" y="33"/>
                    </a:lnTo>
                    <a:lnTo>
                      <a:pt x="148" y="36"/>
                    </a:lnTo>
                    <a:lnTo>
                      <a:pt x="156" y="43"/>
                    </a:lnTo>
                    <a:lnTo>
                      <a:pt x="161" y="43"/>
                    </a:lnTo>
                    <a:lnTo>
                      <a:pt x="179" y="48"/>
                    </a:lnTo>
                    <a:lnTo>
                      <a:pt x="187" y="59"/>
                    </a:lnTo>
                    <a:lnTo>
                      <a:pt x="191" y="66"/>
                    </a:lnTo>
                    <a:lnTo>
                      <a:pt x="191" y="69"/>
                    </a:lnTo>
                    <a:lnTo>
                      <a:pt x="197" y="74"/>
                    </a:lnTo>
                    <a:lnTo>
                      <a:pt x="203" y="77"/>
                    </a:lnTo>
                    <a:lnTo>
                      <a:pt x="205" y="77"/>
                    </a:lnTo>
                    <a:lnTo>
                      <a:pt x="213" y="79"/>
                    </a:lnTo>
                    <a:lnTo>
                      <a:pt x="223" y="87"/>
                    </a:lnTo>
                    <a:lnTo>
                      <a:pt x="223" y="95"/>
                    </a:lnTo>
                    <a:lnTo>
                      <a:pt x="231" y="100"/>
                    </a:lnTo>
                    <a:lnTo>
                      <a:pt x="231" y="102"/>
                    </a:lnTo>
                    <a:lnTo>
                      <a:pt x="241" y="115"/>
                    </a:lnTo>
                    <a:lnTo>
                      <a:pt x="233" y="126"/>
                    </a:lnTo>
                    <a:lnTo>
                      <a:pt x="231" y="126"/>
                    </a:lnTo>
                    <a:lnTo>
                      <a:pt x="223" y="126"/>
                    </a:lnTo>
                    <a:lnTo>
                      <a:pt x="219" y="120"/>
                    </a:lnTo>
                    <a:lnTo>
                      <a:pt x="215" y="120"/>
                    </a:lnTo>
                    <a:lnTo>
                      <a:pt x="211" y="123"/>
                    </a:lnTo>
                    <a:lnTo>
                      <a:pt x="191" y="97"/>
                    </a:lnTo>
                    <a:lnTo>
                      <a:pt x="179" y="100"/>
                    </a:lnTo>
                    <a:lnTo>
                      <a:pt x="165" y="97"/>
                    </a:lnTo>
                    <a:lnTo>
                      <a:pt x="161" y="102"/>
                    </a:lnTo>
                    <a:lnTo>
                      <a:pt x="158" y="105"/>
                    </a:lnTo>
                    <a:lnTo>
                      <a:pt x="156" y="102"/>
                    </a:lnTo>
                    <a:lnTo>
                      <a:pt x="152" y="110"/>
                    </a:lnTo>
                    <a:lnTo>
                      <a:pt x="144" y="120"/>
                    </a:lnTo>
                    <a:lnTo>
                      <a:pt x="136" y="115"/>
                    </a:lnTo>
                    <a:lnTo>
                      <a:pt x="128" y="113"/>
                    </a:lnTo>
                    <a:lnTo>
                      <a:pt x="122" y="113"/>
                    </a:lnTo>
                    <a:lnTo>
                      <a:pt x="114" y="110"/>
                    </a:lnTo>
                    <a:lnTo>
                      <a:pt x="110" y="113"/>
                    </a:lnTo>
                    <a:lnTo>
                      <a:pt x="104" y="97"/>
                    </a:lnTo>
                    <a:lnTo>
                      <a:pt x="94" y="84"/>
                    </a:lnTo>
                    <a:lnTo>
                      <a:pt x="86" y="69"/>
                    </a:lnTo>
                    <a:lnTo>
                      <a:pt x="79" y="59"/>
                    </a:lnTo>
                    <a:lnTo>
                      <a:pt x="71" y="51"/>
                    </a:lnTo>
                    <a:lnTo>
                      <a:pt x="57" y="51"/>
                    </a:lnTo>
                    <a:lnTo>
                      <a:pt x="43" y="56"/>
                    </a:lnTo>
                    <a:lnTo>
                      <a:pt x="35" y="48"/>
                    </a:lnTo>
                    <a:lnTo>
                      <a:pt x="21" y="46"/>
                    </a:lnTo>
                    <a:lnTo>
                      <a:pt x="15" y="41"/>
                    </a:lnTo>
                    <a:lnTo>
                      <a:pt x="15" y="23"/>
                    </a:lnTo>
                    <a:lnTo>
                      <a:pt x="17" y="15"/>
                    </a:lnTo>
                    <a:lnTo>
                      <a:pt x="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5" name="Freeform 119">
                <a:extLst>
                  <a:ext uri="{FF2B5EF4-FFF2-40B4-BE49-F238E27FC236}">
                    <a16:creationId xmlns:a16="http://schemas.microsoft.com/office/drawing/2014/main" id="{78E66A3C-4F3E-4EC5-A520-7B00DE726AAD}"/>
                  </a:ext>
                </a:extLst>
              </p:cNvPr>
              <p:cNvSpPr>
                <a:spLocks/>
              </p:cNvSpPr>
              <p:nvPr/>
            </p:nvSpPr>
            <p:spPr bwMode="auto">
              <a:xfrm>
                <a:off x="4072" y="2562"/>
                <a:ext cx="148" cy="171"/>
              </a:xfrm>
              <a:custGeom>
                <a:avLst/>
                <a:gdLst>
                  <a:gd name="T0" fmla="*/ 0 w 148"/>
                  <a:gd name="T1" fmla="*/ 2 h 171"/>
                  <a:gd name="T2" fmla="*/ 15 w 148"/>
                  <a:gd name="T3" fmla="*/ 0 h 171"/>
                  <a:gd name="T4" fmla="*/ 33 w 148"/>
                  <a:gd name="T5" fmla="*/ 7 h 171"/>
                  <a:gd name="T6" fmla="*/ 35 w 148"/>
                  <a:gd name="T7" fmla="*/ 15 h 171"/>
                  <a:gd name="T8" fmla="*/ 35 w 148"/>
                  <a:gd name="T9" fmla="*/ 18 h 171"/>
                  <a:gd name="T10" fmla="*/ 39 w 148"/>
                  <a:gd name="T11" fmla="*/ 18 h 171"/>
                  <a:gd name="T12" fmla="*/ 39 w 148"/>
                  <a:gd name="T13" fmla="*/ 21 h 171"/>
                  <a:gd name="T14" fmla="*/ 45 w 148"/>
                  <a:gd name="T15" fmla="*/ 23 h 171"/>
                  <a:gd name="T16" fmla="*/ 45 w 148"/>
                  <a:gd name="T17" fmla="*/ 29 h 171"/>
                  <a:gd name="T18" fmla="*/ 62 w 148"/>
                  <a:gd name="T19" fmla="*/ 47 h 171"/>
                  <a:gd name="T20" fmla="*/ 64 w 148"/>
                  <a:gd name="T21" fmla="*/ 47 h 171"/>
                  <a:gd name="T22" fmla="*/ 68 w 148"/>
                  <a:gd name="T23" fmla="*/ 53 h 171"/>
                  <a:gd name="T24" fmla="*/ 70 w 148"/>
                  <a:gd name="T25" fmla="*/ 58 h 171"/>
                  <a:gd name="T26" fmla="*/ 72 w 148"/>
                  <a:gd name="T27" fmla="*/ 58 h 171"/>
                  <a:gd name="T28" fmla="*/ 86 w 148"/>
                  <a:gd name="T29" fmla="*/ 63 h 171"/>
                  <a:gd name="T30" fmla="*/ 107 w 148"/>
                  <a:gd name="T31" fmla="*/ 66 h 171"/>
                  <a:gd name="T32" fmla="*/ 109 w 148"/>
                  <a:gd name="T33" fmla="*/ 87 h 171"/>
                  <a:gd name="T34" fmla="*/ 115 w 148"/>
                  <a:gd name="T35" fmla="*/ 90 h 171"/>
                  <a:gd name="T36" fmla="*/ 113 w 148"/>
                  <a:gd name="T37" fmla="*/ 98 h 171"/>
                  <a:gd name="T38" fmla="*/ 127 w 148"/>
                  <a:gd name="T39" fmla="*/ 108 h 171"/>
                  <a:gd name="T40" fmla="*/ 139 w 148"/>
                  <a:gd name="T41" fmla="*/ 114 h 171"/>
                  <a:gd name="T42" fmla="*/ 139 w 148"/>
                  <a:gd name="T43" fmla="*/ 148 h 171"/>
                  <a:gd name="T44" fmla="*/ 147 w 148"/>
                  <a:gd name="T45" fmla="*/ 162 h 171"/>
                  <a:gd name="T46" fmla="*/ 143 w 148"/>
                  <a:gd name="T47" fmla="*/ 167 h 171"/>
                  <a:gd name="T48" fmla="*/ 133 w 148"/>
                  <a:gd name="T49" fmla="*/ 170 h 171"/>
                  <a:gd name="T50" fmla="*/ 133 w 148"/>
                  <a:gd name="T51" fmla="*/ 156 h 171"/>
                  <a:gd name="T52" fmla="*/ 119 w 148"/>
                  <a:gd name="T53" fmla="*/ 170 h 171"/>
                  <a:gd name="T54" fmla="*/ 109 w 148"/>
                  <a:gd name="T55" fmla="*/ 151 h 171"/>
                  <a:gd name="T56" fmla="*/ 103 w 148"/>
                  <a:gd name="T57" fmla="*/ 138 h 171"/>
                  <a:gd name="T58" fmla="*/ 88 w 148"/>
                  <a:gd name="T59" fmla="*/ 122 h 171"/>
                  <a:gd name="T60" fmla="*/ 84 w 148"/>
                  <a:gd name="T61" fmla="*/ 122 h 171"/>
                  <a:gd name="T62" fmla="*/ 68 w 148"/>
                  <a:gd name="T63" fmla="*/ 111 h 171"/>
                  <a:gd name="T64" fmla="*/ 66 w 148"/>
                  <a:gd name="T65" fmla="*/ 103 h 171"/>
                  <a:gd name="T66" fmla="*/ 66 w 148"/>
                  <a:gd name="T67" fmla="*/ 98 h 171"/>
                  <a:gd name="T68" fmla="*/ 54 w 148"/>
                  <a:gd name="T69" fmla="*/ 71 h 171"/>
                  <a:gd name="T70" fmla="*/ 49 w 148"/>
                  <a:gd name="T71" fmla="*/ 58 h 171"/>
                  <a:gd name="T72" fmla="*/ 33 w 148"/>
                  <a:gd name="T73" fmla="*/ 42 h 171"/>
                  <a:gd name="T74" fmla="*/ 13 w 148"/>
                  <a:gd name="T75" fmla="*/ 21 h 171"/>
                  <a:gd name="T76" fmla="*/ 0 w 148"/>
                  <a:gd name="T77" fmla="*/ 2 h 1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171">
                    <a:moveTo>
                      <a:pt x="0" y="2"/>
                    </a:moveTo>
                    <a:lnTo>
                      <a:pt x="15" y="0"/>
                    </a:lnTo>
                    <a:lnTo>
                      <a:pt x="33" y="7"/>
                    </a:lnTo>
                    <a:lnTo>
                      <a:pt x="35" y="15"/>
                    </a:lnTo>
                    <a:lnTo>
                      <a:pt x="35" y="18"/>
                    </a:lnTo>
                    <a:lnTo>
                      <a:pt x="39" y="18"/>
                    </a:lnTo>
                    <a:lnTo>
                      <a:pt x="39" y="21"/>
                    </a:lnTo>
                    <a:lnTo>
                      <a:pt x="45" y="23"/>
                    </a:lnTo>
                    <a:lnTo>
                      <a:pt x="45" y="29"/>
                    </a:lnTo>
                    <a:lnTo>
                      <a:pt x="62" y="47"/>
                    </a:lnTo>
                    <a:lnTo>
                      <a:pt x="64" y="47"/>
                    </a:lnTo>
                    <a:lnTo>
                      <a:pt x="68" y="53"/>
                    </a:lnTo>
                    <a:lnTo>
                      <a:pt x="70" y="58"/>
                    </a:lnTo>
                    <a:lnTo>
                      <a:pt x="72" y="58"/>
                    </a:lnTo>
                    <a:lnTo>
                      <a:pt x="86" y="63"/>
                    </a:lnTo>
                    <a:lnTo>
                      <a:pt x="107" y="66"/>
                    </a:lnTo>
                    <a:lnTo>
                      <a:pt x="109" y="87"/>
                    </a:lnTo>
                    <a:lnTo>
                      <a:pt x="115" y="90"/>
                    </a:lnTo>
                    <a:lnTo>
                      <a:pt x="113" y="98"/>
                    </a:lnTo>
                    <a:lnTo>
                      <a:pt x="127" y="108"/>
                    </a:lnTo>
                    <a:lnTo>
                      <a:pt x="139" y="114"/>
                    </a:lnTo>
                    <a:lnTo>
                      <a:pt x="139" y="148"/>
                    </a:lnTo>
                    <a:lnTo>
                      <a:pt x="147" y="162"/>
                    </a:lnTo>
                    <a:lnTo>
                      <a:pt x="143" y="167"/>
                    </a:lnTo>
                    <a:lnTo>
                      <a:pt x="133" y="170"/>
                    </a:lnTo>
                    <a:lnTo>
                      <a:pt x="133" y="156"/>
                    </a:lnTo>
                    <a:lnTo>
                      <a:pt x="119" y="170"/>
                    </a:lnTo>
                    <a:lnTo>
                      <a:pt x="109" y="151"/>
                    </a:lnTo>
                    <a:lnTo>
                      <a:pt x="103" y="138"/>
                    </a:lnTo>
                    <a:lnTo>
                      <a:pt x="88" y="122"/>
                    </a:lnTo>
                    <a:lnTo>
                      <a:pt x="84" y="122"/>
                    </a:lnTo>
                    <a:lnTo>
                      <a:pt x="68" y="111"/>
                    </a:lnTo>
                    <a:lnTo>
                      <a:pt x="66" y="103"/>
                    </a:lnTo>
                    <a:lnTo>
                      <a:pt x="66" y="98"/>
                    </a:lnTo>
                    <a:lnTo>
                      <a:pt x="54" y="71"/>
                    </a:lnTo>
                    <a:lnTo>
                      <a:pt x="49" y="58"/>
                    </a:lnTo>
                    <a:lnTo>
                      <a:pt x="33" y="42"/>
                    </a:lnTo>
                    <a:lnTo>
                      <a:pt x="13" y="21"/>
                    </a:lnTo>
                    <a:lnTo>
                      <a:pt x="0" y="2"/>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6" name="Freeform 120">
                <a:extLst>
                  <a:ext uri="{FF2B5EF4-FFF2-40B4-BE49-F238E27FC236}">
                    <a16:creationId xmlns:a16="http://schemas.microsoft.com/office/drawing/2014/main" id="{AE6B8EA5-B2EA-4E83-9909-7A9F613C6602}"/>
                  </a:ext>
                </a:extLst>
              </p:cNvPr>
              <p:cNvSpPr>
                <a:spLocks/>
              </p:cNvSpPr>
              <p:nvPr/>
            </p:nvSpPr>
            <p:spPr bwMode="auto">
              <a:xfrm>
                <a:off x="4335" y="2380"/>
                <a:ext cx="141" cy="187"/>
              </a:xfrm>
              <a:custGeom>
                <a:avLst/>
                <a:gdLst>
                  <a:gd name="T0" fmla="*/ 7 w 141"/>
                  <a:gd name="T1" fmla="*/ 0 h 186"/>
                  <a:gd name="T2" fmla="*/ 21 w 141"/>
                  <a:gd name="T3" fmla="*/ 0 h 186"/>
                  <a:gd name="T4" fmla="*/ 33 w 141"/>
                  <a:gd name="T5" fmla="*/ 18 h 186"/>
                  <a:gd name="T6" fmla="*/ 31 w 141"/>
                  <a:gd name="T7" fmla="*/ 37 h 186"/>
                  <a:gd name="T8" fmla="*/ 39 w 141"/>
                  <a:gd name="T9" fmla="*/ 42 h 186"/>
                  <a:gd name="T10" fmla="*/ 43 w 141"/>
                  <a:gd name="T11" fmla="*/ 55 h 186"/>
                  <a:gd name="T12" fmla="*/ 53 w 141"/>
                  <a:gd name="T13" fmla="*/ 60 h 186"/>
                  <a:gd name="T14" fmla="*/ 65 w 141"/>
                  <a:gd name="T15" fmla="*/ 63 h 186"/>
                  <a:gd name="T16" fmla="*/ 80 w 141"/>
                  <a:gd name="T17" fmla="*/ 71 h 186"/>
                  <a:gd name="T18" fmla="*/ 90 w 141"/>
                  <a:gd name="T19" fmla="*/ 84 h 186"/>
                  <a:gd name="T20" fmla="*/ 94 w 141"/>
                  <a:gd name="T21" fmla="*/ 84 h 186"/>
                  <a:gd name="T22" fmla="*/ 108 w 141"/>
                  <a:gd name="T23" fmla="*/ 92 h 186"/>
                  <a:gd name="T24" fmla="*/ 108 w 141"/>
                  <a:gd name="T25" fmla="*/ 117 h 186"/>
                  <a:gd name="T26" fmla="*/ 112 w 141"/>
                  <a:gd name="T27" fmla="*/ 127 h 186"/>
                  <a:gd name="T28" fmla="*/ 116 w 141"/>
                  <a:gd name="T29" fmla="*/ 133 h 186"/>
                  <a:gd name="T30" fmla="*/ 122 w 141"/>
                  <a:gd name="T31" fmla="*/ 141 h 186"/>
                  <a:gd name="T32" fmla="*/ 126 w 141"/>
                  <a:gd name="T33" fmla="*/ 146 h 186"/>
                  <a:gd name="T34" fmla="*/ 130 w 141"/>
                  <a:gd name="T35" fmla="*/ 156 h 186"/>
                  <a:gd name="T36" fmla="*/ 140 w 141"/>
                  <a:gd name="T37" fmla="*/ 164 h 186"/>
                  <a:gd name="T38" fmla="*/ 138 w 141"/>
                  <a:gd name="T39" fmla="*/ 172 h 186"/>
                  <a:gd name="T40" fmla="*/ 128 w 141"/>
                  <a:gd name="T41" fmla="*/ 175 h 186"/>
                  <a:gd name="T42" fmla="*/ 124 w 141"/>
                  <a:gd name="T43" fmla="*/ 167 h 186"/>
                  <a:gd name="T44" fmla="*/ 116 w 141"/>
                  <a:gd name="T45" fmla="*/ 167 h 186"/>
                  <a:gd name="T46" fmla="*/ 116 w 141"/>
                  <a:gd name="T47" fmla="*/ 186 h 186"/>
                  <a:gd name="T48" fmla="*/ 108 w 141"/>
                  <a:gd name="T49" fmla="*/ 186 h 186"/>
                  <a:gd name="T50" fmla="*/ 100 w 141"/>
                  <a:gd name="T51" fmla="*/ 178 h 186"/>
                  <a:gd name="T52" fmla="*/ 94 w 141"/>
                  <a:gd name="T53" fmla="*/ 172 h 186"/>
                  <a:gd name="T54" fmla="*/ 94 w 141"/>
                  <a:gd name="T55" fmla="*/ 162 h 186"/>
                  <a:gd name="T56" fmla="*/ 82 w 141"/>
                  <a:gd name="T57" fmla="*/ 162 h 186"/>
                  <a:gd name="T58" fmla="*/ 78 w 141"/>
                  <a:gd name="T59" fmla="*/ 172 h 186"/>
                  <a:gd name="T60" fmla="*/ 74 w 141"/>
                  <a:gd name="T61" fmla="*/ 162 h 186"/>
                  <a:gd name="T62" fmla="*/ 72 w 141"/>
                  <a:gd name="T63" fmla="*/ 151 h 186"/>
                  <a:gd name="T64" fmla="*/ 88 w 141"/>
                  <a:gd name="T65" fmla="*/ 146 h 186"/>
                  <a:gd name="T66" fmla="*/ 96 w 141"/>
                  <a:gd name="T67" fmla="*/ 151 h 186"/>
                  <a:gd name="T68" fmla="*/ 98 w 141"/>
                  <a:gd name="T69" fmla="*/ 133 h 186"/>
                  <a:gd name="T70" fmla="*/ 90 w 141"/>
                  <a:gd name="T71" fmla="*/ 125 h 186"/>
                  <a:gd name="T72" fmla="*/ 84 w 141"/>
                  <a:gd name="T73" fmla="*/ 112 h 186"/>
                  <a:gd name="T74" fmla="*/ 80 w 141"/>
                  <a:gd name="T75" fmla="*/ 92 h 186"/>
                  <a:gd name="T76" fmla="*/ 65 w 141"/>
                  <a:gd name="T77" fmla="*/ 84 h 186"/>
                  <a:gd name="T78" fmla="*/ 59 w 141"/>
                  <a:gd name="T79" fmla="*/ 76 h 186"/>
                  <a:gd name="T80" fmla="*/ 47 w 141"/>
                  <a:gd name="T81" fmla="*/ 71 h 186"/>
                  <a:gd name="T82" fmla="*/ 53 w 141"/>
                  <a:gd name="T83" fmla="*/ 89 h 186"/>
                  <a:gd name="T84" fmla="*/ 39 w 141"/>
                  <a:gd name="T85" fmla="*/ 98 h 186"/>
                  <a:gd name="T86" fmla="*/ 31 w 141"/>
                  <a:gd name="T87" fmla="*/ 79 h 186"/>
                  <a:gd name="T88" fmla="*/ 25 w 141"/>
                  <a:gd name="T89" fmla="*/ 74 h 186"/>
                  <a:gd name="T90" fmla="*/ 25 w 141"/>
                  <a:gd name="T91" fmla="*/ 63 h 186"/>
                  <a:gd name="T92" fmla="*/ 15 w 141"/>
                  <a:gd name="T93" fmla="*/ 50 h 186"/>
                  <a:gd name="T94" fmla="*/ 3 w 141"/>
                  <a:gd name="T95" fmla="*/ 42 h 186"/>
                  <a:gd name="T96" fmla="*/ 0 w 141"/>
                  <a:gd name="T97" fmla="*/ 34 h 186"/>
                  <a:gd name="T98" fmla="*/ 1 w 141"/>
                  <a:gd name="T99" fmla="*/ 29 h 186"/>
                  <a:gd name="T100" fmla="*/ 9 w 141"/>
                  <a:gd name="T101" fmla="*/ 31 h 186"/>
                  <a:gd name="T102" fmla="*/ 11 w 141"/>
                  <a:gd name="T103" fmla="*/ 23 h 186"/>
                  <a:gd name="T104" fmla="*/ 9 w 141"/>
                  <a:gd name="T105" fmla="*/ 13 h 186"/>
                  <a:gd name="T106" fmla="*/ 7 w 141"/>
                  <a:gd name="T107" fmla="*/ 0 h 18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41" h="186">
                    <a:moveTo>
                      <a:pt x="7" y="0"/>
                    </a:moveTo>
                    <a:lnTo>
                      <a:pt x="21" y="0"/>
                    </a:lnTo>
                    <a:lnTo>
                      <a:pt x="33" y="18"/>
                    </a:lnTo>
                    <a:lnTo>
                      <a:pt x="31" y="37"/>
                    </a:lnTo>
                    <a:lnTo>
                      <a:pt x="39" y="42"/>
                    </a:lnTo>
                    <a:lnTo>
                      <a:pt x="43" y="55"/>
                    </a:lnTo>
                    <a:lnTo>
                      <a:pt x="53" y="60"/>
                    </a:lnTo>
                    <a:lnTo>
                      <a:pt x="65" y="63"/>
                    </a:lnTo>
                    <a:lnTo>
                      <a:pt x="80" y="71"/>
                    </a:lnTo>
                    <a:lnTo>
                      <a:pt x="90" y="84"/>
                    </a:lnTo>
                    <a:lnTo>
                      <a:pt x="94" y="84"/>
                    </a:lnTo>
                    <a:lnTo>
                      <a:pt x="108" y="92"/>
                    </a:lnTo>
                    <a:lnTo>
                      <a:pt x="108" y="116"/>
                    </a:lnTo>
                    <a:lnTo>
                      <a:pt x="112" y="126"/>
                    </a:lnTo>
                    <a:lnTo>
                      <a:pt x="116" y="132"/>
                    </a:lnTo>
                    <a:lnTo>
                      <a:pt x="122" y="140"/>
                    </a:lnTo>
                    <a:lnTo>
                      <a:pt x="126" y="145"/>
                    </a:lnTo>
                    <a:lnTo>
                      <a:pt x="130" y="155"/>
                    </a:lnTo>
                    <a:lnTo>
                      <a:pt x="140" y="163"/>
                    </a:lnTo>
                    <a:lnTo>
                      <a:pt x="138" y="171"/>
                    </a:lnTo>
                    <a:lnTo>
                      <a:pt x="128" y="174"/>
                    </a:lnTo>
                    <a:lnTo>
                      <a:pt x="124" y="166"/>
                    </a:lnTo>
                    <a:lnTo>
                      <a:pt x="116" y="166"/>
                    </a:lnTo>
                    <a:lnTo>
                      <a:pt x="116" y="185"/>
                    </a:lnTo>
                    <a:lnTo>
                      <a:pt x="108" y="185"/>
                    </a:lnTo>
                    <a:lnTo>
                      <a:pt x="100" y="177"/>
                    </a:lnTo>
                    <a:lnTo>
                      <a:pt x="94" y="171"/>
                    </a:lnTo>
                    <a:lnTo>
                      <a:pt x="94" y="161"/>
                    </a:lnTo>
                    <a:lnTo>
                      <a:pt x="82" y="161"/>
                    </a:lnTo>
                    <a:lnTo>
                      <a:pt x="78" y="171"/>
                    </a:lnTo>
                    <a:lnTo>
                      <a:pt x="74" y="161"/>
                    </a:lnTo>
                    <a:lnTo>
                      <a:pt x="72" y="150"/>
                    </a:lnTo>
                    <a:lnTo>
                      <a:pt x="88" y="145"/>
                    </a:lnTo>
                    <a:lnTo>
                      <a:pt x="96" y="150"/>
                    </a:lnTo>
                    <a:lnTo>
                      <a:pt x="98" y="132"/>
                    </a:lnTo>
                    <a:lnTo>
                      <a:pt x="90" y="124"/>
                    </a:lnTo>
                    <a:lnTo>
                      <a:pt x="84" y="111"/>
                    </a:lnTo>
                    <a:lnTo>
                      <a:pt x="80" y="92"/>
                    </a:lnTo>
                    <a:lnTo>
                      <a:pt x="65" y="84"/>
                    </a:lnTo>
                    <a:lnTo>
                      <a:pt x="59" y="76"/>
                    </a:lnTo>
                    <a:lnTo>
                      <a:pt x="47" y="71"/>
                    </a:lnTo>
                    <a:lnTo>
                      <a:pt x="53" y="89"/>
                    </a:lnTo>
                    <a:lnTo>
                      <a:pt x="39" y="97"/>
                    </a:lnTo>
                    <a:lnTo>
                      <a:pt x="31" y="79"/>
                    </a:lnTo>
                    <a:lnTo>
                      <a:pt x="25" y="74"/>
                    </a:lnTo>
                    <a:lnTo>
                      <a:pt x="25" y="63"/>
                    </a:lnTo>
                    <a:lnTo>
                      <a:pt x="15" y="50"/>
                    </a:lnTo>
                    <a:lnTo>
                      <a:pt x="3" y="42"/>
                    </a:lnTo>
                    <a:lnTo>
                      <a:pt x="0" y="34"/>
                    </a:lnTo>
                    <a:lnTo>
                      <a:pt x="1" y="29"/>
                    </a:lnTo>
                    <a:lnTo>
                      <a:pt x="9" y="31"/>
                    </a:lnTo>
                    <a:lnTo>
                      <a:pt x="11" y="23"/>
                    </a:lnTo>
                    <a:lnTo>
                      <a:pt x="9" y="13"/>
                    </a:lnTo>
                    <a:lnTo>
                      <a:pt x="7"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7" name="Freeform 121">
                <a:extLst>
                  <a:ext uri="{FF2B5EF4-FFF2-40B4-BE49-F238E27FC236}">
                    <a16:creationId xmlns:a16="http://schemas.microsoft.com/office/drawing/2014/main" id="{31A286FE-A625-4906-AACF-1AEE4E81FED5}"/>
                  </a:ext>
                </a:extLst>
              </p:cNvPr>
              <p:cNvSpPr>
                <a:spLocks/>
              </p:cNvSpPr>
              <p:nvPr/>
            </p:nvSpPr>
            <p:spPr bwMode="auto">
              <a:xfrm>
                <a:off x="4302" y="2061"/>
                <a:ext cx="103" cy="163"/>
              </a:xfrm>
              <a:custGeom>
                <a:avLst/>
                <a:gdLst>
                  <a:gd name="T0" fmla="*/ 21 w 104"/>
                  <a:gd name="T1" fmla="*/ 0 h 162"/>
                  <a:gd name="T2" fmla="*/ 40 w 104"/>
                  <a:gd name="T3" fmla="*/ 10 h 162"/>
                  <a:gd name="T4" fmla="*/ 53 w 104"/>
                  <a:gd name="T5" fmla="*/ 23 h 162"/>
                  <a:gd name="T6" fmla="*/ 61 w 104"/>
                  <a:gd name="T7" fmla="*/ 36 h 162"/>
                  <a:gd name="T8" fmla="*/ 67 w 104"/>
                  <a:gd name="T9" fmla="*/ 36 h 162"/>
                  <a:gd name="T10" fmla="*/ 65 w 104"/>
                  <a:gd name="T11" fmla="*/ 44 h 162"/>
                  <a:gd name="T12" fmla="*/ 74 w 104"/>
                  <a:gd name="T13" fmla="*/ 52 h 162"/>
                  <a:gd name="T14" fmla="*/ 78 w 104"/>
                  <a:gd name="T15" fmla="*/ 60 h 162"/>
                  <a:gd name="T16" fmla="*/ 92 w 104"/>
                  <a:gd name="T17" fmla="*/ 79 h 162"/>
                  <a:gd name="T18" fmla="*/ 102 w 104"/>
                  <a:gd name="T19" fmla="*/ 101 h 162"/>
                  <a:gd name="T20" fmla="*/ 84 w 104"/>
                  <a:gd name="T21" fmla="*/ 101 h 162"/>
                  <a:gd name="T22" fmla="*/ 70 w 104"/>
                  <a:gd name="T23" fmla="*/ 96 h 162"/>
                  <a:gd name="T24" fmla="*/ 80 w 104"/>
                  <a:gd name="T25" fmla="*/ 111 h 162"/>
                  <a:gd name="T26" fmla="*/ 80 w 104"/>
                  <a:gd name="T27" fmla="*/ 122 h 162"/>
                  <a:gd name="T28" fmla="*/ 80 w 104"/>
                  <a:gd name="T29" fmla="*/ 130 h 162"/>
                  <a:gd name="T30" fmla="*/ 74 w 104"/>
                  <a:gd name="T31" fmla="*/ 125 h 162"/>
                  <a:gd name="T32" fmla="*/ 68 w 104"/>
                  <a:gd name="T33" fmla="*/ 117 h 162"/>
                  <a:gd name="T34" fmla="*/ 57 w 104"/>
                  <a:gd name="T35" fmla="*/ 109 h 162"/>
                  <a:gd name="T36" fmla="*/ 50 w 104"/>
                  <a:gd name="T37" fmla="*/ 103 h 162"/>
                  <a:gd name="T38" fmla="*/ 40 w 104"/>
                  <a:gd name="T39" fmla="*/ 109 h 162"/>
                  <a:gd name="T40" fmla="*/ 33 w 104"/>
                  <a:gd name="T41" fmla="*/ 111 h 162"/>
                  <a:gd name="T42" fmla="*/ 36 w 104"/>
                  <a:gd name="T43" fmla="*/ 119 h 162"/>
                  <a:gd name="T44" fmla="*/ 48 w 104"/>
                  <a:gd name="T45" fmla="*/ 125 h 162"/>
                  <a:gd name="T46" fmla="*/ 57 w 104"/>
                  <a:gd name="T47" fmla="*/ 132 h 162"/>
                  <a:gd name="T48" fmla="*/ 61 w 104"/>
                  <a:gd name="T49" fmla="*/ 143 h 162"/>
                  <a:gd name="T50" fmla="*/ 61 w 104"/>
                  <a:gd name="T51" fmla="*/ 156 h 162"/>
                  <a:gd name="T52" fmla="*/ 61 w 104"/>
                  <a:gd name="T53" fmla="*/ 162 h 162"/>
                  <a:gd name="T54" fmla="*/ 57 w 104"/>
                  <a:gd name="T55" fmla="*/ 162 h 162"/>
                  <a:gd name="T56" fmla="*/ 50 w 104"/>
                  <a:gd name="T57" fmla="*/ 156 h 162"/>
                  <a:gd name="T58" fmla="*/ 48 w 104"/>
                  <a:gd name="T59" fmla="*/ 154 h 162"/>
                  <a:gd name="T60" fmla="*/ 44 w 104"/>
                  <a:gd name="T61" fmla="*/ 151 h 162"/>
                  <a:gd name="T62" fmla="*/ 40 w 104"/>
                  <a:gd name="T63" fmla="*/ 159 h 162"/>
                  <a:gd name="T64" fmla="*/ 33 w 104"/>
                  <a:gd name="T65" fmla="*/ 162 h 162"/>
                  <a:gd name="T66" fmla="*/ 27 w 104"/>
                  <a:gd name="T67" fmla="*/ 154 h 162"/>
                  <a:gd name="T68" fmla="*/ 27 w 104"/>
                  <a:gd name="T69" fmla="*/ 140 h 162"/>
                  <a:gd name="T70" fmla="*/ 27 w 104"/>
                  <a:gd name="T71" fmla="*/ 132 h 162"/>
                  <a:gd name="T72" fmla="*/ 19 w 104"/>
                  <a:gd name="T73" fmla="*/ 127 h 162"/>
                  <a:gd name="T74" fmla="*/ 13 w 104"/>
                  <a:gd name="T75" fmla="*/ 135 h 162"/>
                  <a:gd name="T76" fmla="*/ 1 w 104"/>
                  <a:gd name="T77" fmla="*/ 135 h 162"/>
                  <a:gd name="T78" fmla="*/ 0 w 104"/>
                  <a:gd name="T79" fmla="*/ 130 h 162"/>
                  <a:gd name="T80" fmla="*/ 1 w 104"/>
                  <a:gd name="T81" fmla="*/ 114 h 162"/>
                  <a:gd name="T82" fmla="*/ 9 w 104"/>
                  <a:gd name="T83" fmla="*/ 106 h 162"/>
                  <a:gd name="T84" fmla="*/ 9 w 104"/>
                  <a:gd name="T85" fmla="*/ 82 h 162"/>
                  <a:gd name="T86" fmla="*/ 9 w 104"/>
                  <a:gd name="T87" fmla="*/ 73 h 162"/>
                  <a:gd name="T88" fmla="*/ 17 w 104"/>
                  <a:gd name="T89" fmla="*/ 73 h 162"/>
                  <a:gd name="T90" fmla="*/ 23 w 104"/>
                  <a:gd name="T91" fmla="*/ 79 h 162"/>
                  <a:gd name="T92" fmla="*/ 36 w 104"/>
                  <a:gd name="T93" fmla="*/ 82 h 162"/>
                  <a:gd name="T94" fmla="*/ 36 w 104"/>
                  <a:gd name="T95" fmla="*/ 71 h 162"/>
                  <a:gd name="T96" fmla="*/ 31 w 104"/>
                  <a:gd name="T97" fmla="*/ 65 h 162"/>
                  <a:gd name="T98" fmla="*/ 27 w 104"/>
                  <a:gd name="T99" fmla="*/ 60 h 162"/>
                  <a:gd name="T100" fmla="*/ 33 w 104"/>
                  <a:gd name="T101" fmla="*/ 60 h 162"/>
                  <a:gd name="T102" fmla="*/ 34 w 104"/>
                  <a:gd name="T103" fmla="*/ 60 h 162"/>
                  <a:gd name="T104" fmla="*/ 36 w 104"/>
                  <a:gd name="T105" fmla="*/ 60 h 162"/>
                  <a:gd name="T106" fmla="*/ 40 w 104"/>
                  <a:gd name="T107" fmla="*/ 60 h 162"/>
                  <a:gd name="T108" fmla="*/ 44 w 104"/>
                  <a:gd name="T109" fmla="*/ 55 h 162"/>
                  <a:gd name="T110" fmla="*/ 42 w 104"/>
                  <a:gd name="T111" fmla="*/ 52 h 162"/>
                  <a:gd name="T112" fmla="*/ 38 w 104"/>
                  <a:gd name="T113" fmla="*/ 42 h 162"/>
                  <a:gd name="T114" fmla="*/ 31 w 104"/>
                  <a:gd name="T115" fmla="*/ 31 h 162"/>
                  <a:gd name="T116" fmla="*/ 19 w 104"/>
                  <a:gd name="T117" fmla="*/ 23 h 162"/>
                  <a:gd name="T118" fmla="*/ 15 w 104"/>
                  <a:gd name="T119" fmla="*/ 15 h 162"/>
                  <a:gd name="T120" fmla="*/ 21 w 104"/>
                  <a:gd name="T121" fmla="*/ 0 h 1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4" h="162">
                    <a:moveTo>
                      <a:pt x="21" y="0"/>
                    </a:moveTo>
                    <a:lnTo>
                      <a:pt x="40" y="10"/>
                    </a:lnTo>
                    <a:lnTo>
                      <a:pt x="54" y="23"/>
                    </a:lnTo>
                    <a:lnTo>
                      <a:pt x="62" y="36"/>
                    </a:lnTo>
                    <a:lnTo>
                      <a:pt x="68" y="36"/>
                    </a:lnTo>
                    <a:lnTo>
                      <a:pt x="66" y="44"/>
                    </a:lnTo>
                    <a:lnTo>
                      <a:pt x="75" y="52"/>
                    </a:lnTo>
                    <a:lnTo>
                      <a:pt x="79" y="60"/>
                    </a:lnTo>
                    <a:lnTo>
                      <a:pt x="93" y="79"/>
                    </a:lnTo>
                    <a:lnTo>
                      <a:pt x="103" y="100"/>
                    </a:lnTo>
                    <a:lnTo>
                      <a:pt x="85" y="100"/>
                    </a:lnTo>
                    <a:lnTo>
                      <a:pt x="71" y="95"/>
                    </a:lnTo>
                    <a:lnTo>
                      <a:pt x="81" y="110"/>
                    </a:lnTo>
                    <a:lnTo>
                      <a:pt x="81" y="121"/>
                    </a:lnTo>
                    <a:lnTo>
                      <a:pt x="81" y="129"/>
                    </a:lnTo>
                    <a:lnTo>
                      <a:pt x="75" y="124"/>
                    </a:lnTo>
                    <a:lnTo>
                      <a:pt x="69" y="116"/>
                    </a:lnTo>
                    <a:lnTo>
                      <a:pt x="58" y="108"/>
                    </a:lnTo>
                    <a:lnTo>
                      <a:pt x="50" y="102"/>
                    </a:lnTo>
                    <a:lnTo>
                      <a:pt x="40" y="108"/>
                    </a:lnTo>
                    <a:lnTo>
                      <a:pt x="33" y="110"/>
                    </a:lnTo>
                    <a:lnTo>
                      <a:pt x="36" y="118"/>
                    </a:lnTo>
                    <a:lnTo>
                      <a:pt x="48" y="124"/>
                    </a:lnTo>
                    <a:lnTo>
                      <a:pt x="58" y="131"/>
                    </a:lnTo>
                    <a:lnTo>
                      <a:pt x="62" y="142"/>
                    </a:lnTo>
                    <a:lnTo>
                      <a:pt x="62" y="155"/>
                    </a:lnTo>
                    <a:lnTo>
                      <a:pt x="62" y="161"/>
                    </a:lnTo>
                    <a:lnTo>
                      <a:pt x="58" y="161"/>
                    </a:lnTo>
                    <a:lnTo>
                      <a:pt x="50" y="155"/>
                    </a:lnTo>
                    <a:lnTo>
                      <a:pt x="48" y="153"/>
                    </a:lnTo>
                    <a:lnTo>
                      <a:pt x="44" y="150"/>
                    </a:lnTo>
                    <a:lnTo>
                      <a:pt x="40" y="158"/>
                    </a:lnTo>
                    <a:lnTo>
                      <a:pt x="33" y="161"/>
                    </a:lnTo>
                    <a:lnTo>
                      <a:pt x="27" y="153"/>
                    </a:lnTo>
                    <a:lnTo>
                      <a:pt x="27" y="139"/>
                    </a:lnTo>
                    <a:lnTo>
                      <a:pt x="27" y="131"/>
                    </a:lnTo>
                    <a:lnTo>
                      <a:pt x="19" y="126"/>
                    </a:lnTo>
                    <a:lnTo>
                      <a:pt x="13" y="134"/>
                    </a:lnTo>
                    <a:lnTo>
                      <a:pt x="1" y="134"/>
                    </a:lnTo>
                    <a:lnTo>
                      <a:pt x="0" y="129"/>
                    </a:lnTo>
                    <a:lnTo>
                      <a:pt x="1" y="113"/>
                    </a:lnTo>
                    <a:lnTo>
                      <a:pt x="9" y="105"/>
                    </a:lnTo>
                    <a:lnTo>
                      <a:pt x="9" y="81"/>
                    </a:lnTo>
                    <a:lnTo>
                      <a:pt x="9" y="73"/>
                    </a:lnTo>
                    <a:lnTo>
                      <a:pt x="17" y="73"/>
                    </a:lnTo>
                    <a:lnTo>
                      <a:pt x="23" y="79"/>
                    </a:lnTo>
                    <a:lnTo>
                      <a:pt x="36" y="81"/>
                    </a:lnTo>
                    <a:lnTo>
                      <a:pt x="36" y="71"/>
                    </a:lnTo>
                    <a:lnTo>
                      <a:pt x="31" y="65"/>
                    </a:lnTo>
                    <a:lnTo>
                      <a:pt x="27" y="60"/>
                    </a:lnTo>
                    <a:lnTo>
                      <a:pt x="33" y="60"/>
                    </a:lnTo>
                    <a:lnTo>
                      <a:pt x="34" y="60"/>
                    </a:lnTo>
                    <a:lnTo>
                      <a:pt x="36" y="60"/>
                    </a:lnTo>
                    <a:lnTo>
                      <a:pt x="40" y="60"/>
                    </a:lnTo>
                    <a:lnTo>
                      <a:pt x="44" y="55"/>
                    </a:lnTo>
                    <a:lnTo>
                      <a:pt x="42" y="52"/>
                    </a:lnTo>
                    <a:lnTo>
                      <a:pt x="38" y="42"/>
                    </a:lnTo>
                    <a:lnTo>
                      <a:pt x="31" y="31"/>
                    </a:lnTo>
                    <a:lnTo>
                      <a:pt x="19" y="23"/>
                    </a:lnTo>
                    <a:lnTo>
                      <a:pt x="15" y="15"/>
                    </a:lnTo>
                    <a:lnTo>
                      <a:pt x="21"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8" name="Freeform 122">
                <a:extLst>
                  <a:ext uri="{FF2B5EF4-FFF2-40B4-BE49-F238E27FC236}">
                    <a16:creationId xmlns:a16="http://schemas.microsoft.com/office/drawing/2014/main" id="{7D2FEE25-29EE-4AA1-BD8A-60343A0C762D}"/>
                  </a:ext>
                </a:extLst>
              </p:cNvPr>
              <p:cNvSpPr>
                <a:spLocks/>
              </p:cNvSpPr>
              <p:nvPr/>
            </p:nvSpPr>
            <p:spPr bwMode="auto">
              <a:xfrm>
                <a:off x="4179" y="1872"/>
                <a:ext cx="116" cy="130"/>
              </a:xfrm>
              <a:custGeom>
                <a:avLst/>
                <a:gdLst>
                  <a:gd name="T0" fmla="*/ 0 w 116"/>
                  <a:gd name="T1" fmla="*/ 0 h 130"/>
                  <a:gd name="T2" fmla="*/ 11 w 116"/>
                  <a:gd name="T3" fmla="*/ 0 h 130"/>
                  <a:gd name="T4" fmla="*/ 15 w 116"/>
                  <a:gd name="T5" fmla="*/ 7 h 130"/>
                  <a:gd name="T6" fmla="*/ 31 w 116"/>
                  <a:gd name="T7" fmla="*/ 23 h 130"/>
                  <a:gd name="T8" fmla="*/ 37 w 116"/>
                  <a:gd name="T9" fmla="*/ 36 h 130"/>
                  <a:gd name="T10" fmla="*/ 47 w 116"/>
                  <a:gd name="T11" fmla="*/ 39 h 130"/>
                  <a:gd name="T12" fmla="*/ 57 w 116"/>
                  <a:gd name="T13" fmla="*/ 42 h 130"/>
                  <a:gd name="T14" fmla="*/ 63 w 116"/>
                  <a:gd name="T15" fmla="*/ 47 h 130"/>
                  <a:gd name="T16" fmla="*/ 71 w 116"/>
                  <a:gd name="T17" fmla="*/ 47 h 130"/>
                  <a:gd name="T18" fmla="*/ 81 w 116"/>
                  <a:gd name="T19" fmla="*/ 57 h 130"/>
                  <a:gd name="T20" fmla="*/ 89 w 116"/>
                  <a:gd name="T21" fmla="*/ 65 h 130"/>
                  <a:gd name="T22" fmla="*/ 99 w 116"/>
                  <a:gd name="T23" fmla="*/ 68 h 130"/>
                  <a:gd name="T24" fmla="*/ 97 w 116"/>
                  <a:gd name="T25" fmla="*/ 73 h 130"/>
                  <a:gd name="T26" fmla="*/ 93 w 116"/>
                  <a:gd name="T27" fmla="*/ 76 h 130"/>
                  <a:gd name="T28" fmla="*/ 87 w 116"/>
                  <a:gd name="T29" fmla="*/ 76 h 130"/>
                  <a:gd name="T30" fmla="*/ 83 w 116"/>
                  <a:gd name="T31" fmla="*/ 81 h 130"/>
                  <a:gd name="T32" fmla="*/ 95 w 116"/>
                  <a:gd name="T33" fmla="*/ 92 h 130"/>
                  <a:gd name="T34" fmla="*/ 103 w 116"/>
                  <a:gd name="T35" fmla="*/ 100 h 130"/>
                  <a:gd name="T36" fmla="*/ 115 w 116"/>
                  <a:gd name="T37" fmla="*/ 107 h 130"/>
                  <a:gd name="T38" fmla="*/ 107 w 116"/>
                  <a:gd name="T39" fmla="*/ 121 h 130"/>
                  <a:gd name="T40" fmla="*/ 101 w 116"/>
                  <a:gd name="T41" fmla="*/ 123 h 130"/>
                  <a:gd name="T42" fmla="*/ 101 w 116"/>
                  <a:gd name="T43" fmla="*/ 129 h 130"/>
                  <a:gd name="T44" fmla="*/ 89 w 116"/>
                  <a:gd name="T45" fmla="*/ 129 h 130"/>
                  <a:gd name="T46" fmla="*/ 85 w 116"/>
                  <a:gd name="T47" fmla="*/ 123 h 130"/>
                  <a:gd name="T48" fmla="*/ 75 w 116"/>
                  <a:gd name="T49" fmla="*/ 113 h 130"/>
                  <a:gd name="T50" fmla="*/ 69 w 116"/>
                  <a:gd name="T51" fmla="*/ 102 h 130"/>
                  <a:gd name="T52" fmla="*/ 57 w 116"/>
                  <a:gd name="T53" fmla="*/ 84 h 130"/>
                  <a:gd name="T54" fmla="*/ 45 w 116"/>
                  <a:gd name="T55" fmla="*/ 68 h 130"/>
                  <a:gd name="T56" fmla="*/ 31 w 116"/>
                  <a:gd name="T57" fmla="*/ 50 h 130"/>
                  <a:gd name="T58" fmla="*/ 23 w 116"/>
                  <a:gd name="T59" fmla="*/ 44 h 130"/>
                  <a:gd name="T60" fmla="*/ 17 w 116"/>
                  <a:gd name="T61" fmla="*/ 39 h 130"/>
                  <a:gd name="T62" fmla="*/ 13 w 116"/>
                  <a:gd name="T63" fmla="*/ 28 h 130"/>
                  <a:gd name="T64" fmla="*/ 1 w 116"/>
                  <a:gd name="T65" fmla="*/ 18 h 130"/>
                  <a:gd name="T66" fmla="*/ 1 w 116"/>
                  <a:gd name="T67" fmla="*/ 13 h 130"/>
                  <a:gd name="T68" fmla="*/ 0 w 116"/>
                  <a:gd name="T69" fmla="*/ 0 h 1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130">
                    <a:moveTo>
                      <a:pt x="0" y="0"/>
                    </a:moveTo>
                    <a:lnTo>
                      <a:pt x="11" y="0"/>
                    </a:lnTo>
                    <a:lnTo>
                      <a:pt x="15" y="7"/>
                    </a:lnTo>
                    <a:lnTo>
                      <a:pt x="31" y="23"/>
                    </a:lnTo>
                    <a:lnTo>
                      <a:pt x="37" y="36"/>
                    </a:lnTo>
                    <a:lnTo>
                      <a:pt x="47" y="39"/>
                    </a:lnTo>
                    <a:lnTo>
                      <a:pt x="57" y="42"/>
                    </a:lnTo>
                    <a:lnTo>
                      <a:pt x="63" y="47"/>
                    </a:lnTo>
                    <a:lnTo>
                      <a:pt x="71" y="47"/>
                    </a:lnTo>
                    <a:lnTo>
                      <a:pt x="81" y="57"/>
                    </a:lnTo>
                    <a:lnTo>
                      <a:pt x="89" y="65"/>
                    </a:lnTo>
                    <a:lnTo>
                      <a:pt x="99" y="68"/>
                    </a:lnTo>
                    <a:lnTo>
                      <a:pt x="97" y="73"/>
                    </a:lnTo>
                    <a:lnTo>
                      <a:pt x="93" y="76"/>
                    </a:lnTo>
                    <a:lnTo>
                      <a:pt x="87" y="76"/>
                    </a:lnTo>
                    <a:lnTo>
                      <a:pt x="83" y="81"/>
                    </a:lnTo>
                    <a:lnTo>
                      <a:pt x="95" y="92"/>
                    </a:lnTo>
                    <a:lnTo>
                      <a:pt x="103" y="100"/>
                    </a:lnTo>
                    <a:lnTo>
                      <a:pt x="115" y="107"/>
                    </a:lnTo>
                    <a:lnTo>
                      <a:pt x="107" y="121"/>
                    </a:lnTo>
                    <a:lnTo>
                      <a:pt x="101" y="123"/>
                    </a:lnTo>
                    <a:lnTo>
                      <a:pt x="101" y="129"/>
                    </a:lnTo>
                    <a:lnTo>
                      <a:pt x="89" y="129"/>
                    </a:lnTo>
                    <a:lnTo>
                      <a:pt x="85" y="123"/>
                    </a:lnTo>
                    <a:lnTo>
                      <a:pt x="75" y="113"/>
                    </a:lnTo>
                    <a:lnTo>
                      <a:pt x="69" y="102"/>
                    </a:lnTo>
                    <a:lnTo>
                      <a:pt x="57" y="84"/>
                    </a:lnTo>
                    <a:lnTo>
                      <a:pt x="45" y="68"/>
                    </a:lnTo>
                    <a:lnTo>
                      <a:pt x="31" y="50"/>
                    </a:lnTo>
                    <a:lnTo>
                      <a:pt x="23" y="44"/>
                    </a:lnTo>
                    <a:lnTo>
                      <a:pt x="17" y="39"/>
                    </a:lnTo>
                    <a:lnTo>
                      <a:pt x="13" y="28"/>
                    </a:lnTo>
                    <a:lnTo>
                      <a:pt x="1" y="18"/>
                    </a:lnTo>
                    <a:lnTo>
                      <a:pt x="1" y="13"/>
                    </a:lnTo>
                    <a:lnTo>
                      <a:pt x="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20" name="Freeform 124">
              <a:extLst>
                <a:ext uri="{FF2B5EF4-FFF2-40B4-BE49-F238E27FC236}">
                  <a16:creationId xmlns:a16="http://schemas.microsoft.com/office/drawing/2014/main" id="{6C968E0B-961F-453D-A34B-7429D502CA2D}"/>
                </a:ext>
              </a:extLst>
            </p:cNvPr>
            <p:cNvSpPr>
              <a:spLocks/>
            </p:cNvSpPr>
            <p:nvPr/>
          </p:nvSpPr>
          <p:spPr bwMode="auto">
            <a:xfrm>
              <a:off x="2440" y="1957"/>
              <a:ext cx="829" cy="983"/>
            </a:xfrm>
            <a:custGeom>
              <a:avLst/>
              <a:gdLst>
                <a:gd name="T0" fmla="*/ 633 w 830"/>
                <a:gd name="T1" fmla="*/ 158 h 983"/>
                <a:gd name="T2" fmla="*/ 709 w 830"/>
                <a:gd name="T3" fmla="*/ 322 h 983"/>
                <a:gd name="T4" fmla="*/ 741 w 830"/>
                <a:gd name="T5" fmla="*/ 364 h 983"/>
                <a:gd name="T6" fmla="*/ 808 w 830"/>
                <a:gd name="T7" fmla="*/ 353 h 983"/>
                <a:gd name="T8" fmla="*/ 826 w 830"/>
                <a:gd name="T9" fmla="*/ 393 h 983"/>
                <a:gd name="T10" fmla="*/ 745 w 830"/>
                <a:gd name="T11" fmla="*/ 501 h 983"/>
                <a:gd name="T12" fmla="*/ 678 w 830"/>
                <a:gd name="T13" fmla="*/ 628 h 983"/>
                <a:gd name="T14" fmla="*/ 688 w 830"/>
                <a:gd name="T15" fmla="*/ 673 h 983"/>
                <a:gd name="T16" fmla="*/ 688 w 830"/>
                <a:gd name="T17" fmla="*/ 720 h 983"/>
                <a:gd name="T18" fmla="*/ 658 w 830"/>
                <a:gd name="T19" fmla="*/ 739 h 983"/>
                <a:gd name="T20" fmla="*/ 615 w 830"/>
                <a:gd name="T21" fmla="*/ 799 h 983"/>
                <a:gd name="T22" fmla="*/ 597 w 830"/>
                <a:gd name="T23" fmla="*/ 852 h 983"/>
                <a:gd name="T24" fmla="*/ 556 w 830"/>
                <a:gd name="T25" fmla="*/ 926 h 983"/>
                <a:gd name="T26" fmla="*/ 532 w 830"/>
                <a:gd name="T27" fmla="*/ 942 h 983"/>
                <a:gd name="T28" fmla="*/ 483 w 830"/>
                <a:gd name="T29" fmla="*/ 979 h 983"/>
                <a:gd name="T30" fmla="*/ 422 w 830"/>
                <a:gd name="T31" fmla="*/ 968 h 983"/>
                <a:gd name="T32" fmla="*/ 415 w 830"/>
                <a:gd name="T33" fmla="*/ 931 h 983"/>
                <a:gd name="T34" fmla="*/ 389 w 830"/>
                <a:gd name="T35" fmla="*/ 884 h 983"/>
                <a:gd name="T36" fmla="*/ 383 w 830"/>
                <a:gd name="T37" fmla="*/ 842 h 983"/>
                <a:gd name="T38" fmla="*/ 376 w 830"/>
                <a:gd name="T39" fmla="*/ 815 h 983"/>
                <a:gd name="T40" fmla="*/ 350 w 830"/>
                <a:gd name="T41" fmla="*/ 784 h 983"/>
                <a:gd name="T42" fmla="*/ 332 w 830"/>
                <a:gd name="T43" fmla="*/ 744 h 983"/>
                <a:gd name="T44" fmla="*/ 356 w 830"/>
                <a:gd name="T45" fmla="*/ 675 h 983"/>
                <a:gd name="T46" fmla="*/ 346 w 830"/>
                <a:gd name="T47" fmla="*/ 583 h 983"/>
                <a:gd name="T48" fmla="*/ 309 w 830"/>
                <a:gd name="T49" fmla="*/ 535 h 983"/>
                <a:gd name="T50" fmla="*/ 303 w 830"/>
                <a:gd name="T51" fmla="*/ 461 h 983"/>
                <a:gd name="T52" fmla="*/ 250 w 830"/>
                <a:gd name="T53" fmla="*/ 432 h 983"/>
                <a:gd name="T54" fmla="*/ 181 w 830"/>
                <a:gd name="T55" fmla="*/ 440 h 983"/>
                <a:gd name="T56" fmla="*/ 39 w 830"/>
                <a:gd name="T57" fmla="*/ 382 h 983"/>
                <a:gd name="T58" fmla="*/ 5 w 830"/>
                <a:gd name="T59" fmla="*/ 285 h 983"/>
                <a:gd name="T60" fmla="*/ 31 w 830"/>
                <a:gd name="T61" fmla="*/ 216 h 983"/>
                <a:gd name="T62" fmla="*/ 80 w 830"/>
                <a:gd name="T63" fmla="*/ 139 h 983"/>
                <a:gd name="T64" fmla="*/ 149 w 830"/>
                <a:gd name="T65" fmla="*/ 84 h 983"/>
                <a:gd name="T66" fmla="*/ 202 w 830"/>
                <a:gd name="T67" fmla="*/ 26 h 983"/>
                <a:gd name="T68" fmla="*/ 252 w 830"/>
                <a:gd name="T69" fmla="*/ 39 h 983"/>
                <a:gd name="T70" fmla="*/ 305 w 830"/>
                <a:gd name="T71" fmla="*/ 15 h 983"/>
                <a:gd name="T72" fmla="*/ 340 w 830"/>
                <a:gd name="T73" fmla="*/ 2 h 983"/>
                <a:gd name="T74" fmla="*/ 370 w 830"/>
                <a:gd name="T75" fmla="*/ 34 h 983"/>
                <a:gd name="T76" fmla="*/ 426 w 830"/>
                <a:gd name="T77" fmla="*/ 81 h 983"/>
                <a:gd name="T78" fmla="*/ 465 w 830"/>
                <a:gd name="T79" fmla="*/ 58 h 983"/>
                <a:gd name="T80" fmla="*/ 524 w 830"/>
                <a:gd name="T81" fmla="*/ 76 h 983"/>
                <a:gd name="T82" fmla="*/ 591 w 830"/>
                <a:gd name="T83" fmla="*/ 73 h 9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0" h="983">
                  <a:moveTo>
                    <a:pt x="620" y="116"/>
                  </a:moveTo>
                  <a:lnTo>
                    <a:pt x="634" y="158"/>
                  </a:lnTo>
                  <a:lnTo>
                    <a:pt x="659" y="219"/>
                  </a:lnTo>
                  <a:lnTo>
                    <a:pt x="710" y="322"/>
                  </a:lnTo>
                  <a:lnTo>
                    <a:pt x="728" y="335"/>
                  </a:lnTo>
                  <a:lnTo>
                    <a:pt x="742" y="364"/>
                  </a:lnTo>
                  <a:lnTo>
                    <a:pt x="781" y="361"/>
                  </a:lnTo>
                  <a:lnTo>
                    <a:pt x="809" y="353"/>
                  </a:lnTo>
                  <a:lnTo>
                    <a:pt x="829" y="353"/>
                  </a:lnTo>
                  <a:lnTo>
                    <a:pt x="827" y="393"/>
                  </a:lnTo>
                  <a:lnTo>
                    <a:pt x="821" y="414"/>
                  </a:lnTo>
                  <a:lnTo>
                    <a:pt x="746" y="501"/>
                  </a:lnTo>
                  <a:lnTo>
                    <a:pt x="677" y="593"/>
                  </a:lnTo>
                  <a:lnTo>
                    <a:pt x="679" y="628"/>
                  </a:lnTo>
                  <a:lnTo>
                    <a:pt x="699" y="654"/>
                  </a:lnTo>
                  <a:lnTo>
                    <a:pt x="689" y="673"/>
                  </a:lnTo>
                  <a:lnTo>
                    <a:pt x="695" y="702"/>
                  </a:lnTo>
                  <a:lnTo>
                    <a:pt x="689" y="720"/>
                  </a:lnTo>
                  <a:lnTo>
                    <a:pt x="673" y="739"/>
                  </a:lnTo>
                  <a:lnTo>
                    <a:pt x="659" y="739"/>
                  </a:lnTo>
                  <a:lnTo>
                    <a:pt x="636" y="768"/>
                  </a:lnTo>
                  <a:lnTo>
                    <a:pt x="616" y="799"/>
                  </a:lnTo>
                  <a:lnTo>
                    <a:pt x="620" y="836"/>
                  </a:lnTo>
                  <a:lnTo>
                    <a:pt x="598" y="852"/>
                  </a:lnTo>
                  <a:lnTo>
                    <a:pt x="580" y="892"/>
                  </a:lnTo>
                  <a:lnTo>
                    <a:pt x="557" y="926"/>
                  </a:lnTo>
                  <a:lnTo>
                    <a:pt x="545" y="939"/>
                  </a:lnTo>
                  <a:lnTo>
                    <a:pt x="533" y="942"/>
                  </a:lnTo>
                  <a:lnTo>
                    <a:pt x="515" y="966"/>
                  </a:lnTo>
                  <a:lnTo>
                    <a:pt x="484" y="979"/>
                  </a:lnTo>
                  <a:lnTo>
                    <a:pt x="445" y="982"/>
                  </a:lnTo>
                  <a:lnTo>
                    <a:pt x="423" y="968"/>
                  </a:lnTo>
                  <a:lnTo>
                    <a:pt x="419" y="952"/>
                  </a:lnTo>
                  <a:lnTo>
                    <a:pt x="415" y="931"/>
                  </a:lnTo>
                  <a:lnTo>
                    <a:pt x="401" y="921"/>
                  </a:lnTo>
                  <a:lnTo>
                    <a:pt x="389" y="884"/>
                  </a:lnTo>
                  <a:lnTo>
                    <a:pt x="385" y="865"/>
                  </a:lnTo>
                  <a:lnTo>
                    <a:pt x="383" y="842"/>
                  </a:lnTo>
                  <a:lnTo>
                    <a:pt x="376" y="826"/>
                  </a:lnTo>
                  <a:lnTo>
                    <a:pt x="376" y="815"/>
                  </a:lnTo>
                  <a:lnTo>
                    <a:pt x="362" y="799"/>
                  </a:lnTo>
                  <a:lnTo>
                    <a:pt x="350" y="784"/>
                  </a:lnTo>
                  <a:lnTo>
                    <a:pt x="340" y="762"/>
                  </a:lnTo>
                  <a:lnTo>
                    <a:pt x="332" y="744"/>
                  </a:lnTo>
                  <a:lnTo>
                    <a:pt x="336" y="718"/>
                  </a:lnTo>
                  <a:lnTo>
                    <a:pt x="356" y="675"/>
                  </a:lnTo>
                  <a:lnTo>
                    <a:pt x="360" y="633"/>
                  </a:lnTo>
                  <a:lnTo>
                    <a:pt x="346" y="583"/>
                  </a:lnTo>
                  <a:lnTo>
                    <a:pt x="324" y="562"/>
                  </a:lnTo>
                  <a:lnTo>
                    <a:pt x="309" y="535"/>
                  </a:lnTo>
                  <a:lnTo>
                    <a:pt x="315" y="493"/>
                  </a:lnTo>
                  <a:lnTo>
                    <a:pt x="303" y="461"/>
                  </a:lnTo>
                  <a:lnTo>
                    <a:pt x="277" y="456"/>
                  </a:lnTo>
                  <a:lnTo>
                    <a:pt x="250" y="432"/>
                  </a:lnTo>
                  <a:lnTo>
                    <a:pt x="216" y="419"/>
                  </a:lnTo>
                  <a:lnTo>
                    <a:pt x="181" y="440"/>
                  </a:lnTo>
                  <a:lnTo>
                    <a:pt x="88" y="435"/>
                  </a:lnTo>
                  <a:lnTo>
                    <a:pt x="39" y="382"/>
                  </a:lnTo>
                  <a:lnTo>
                    <a:pt x="0" y="308"/>
                  </a:lnTo>
                  <a:lnTo>
                    <a:pt x="5" y="285"/>
                  </a:lnTo>
                  <a:lnTo>
                    <a:pt x="23" y="266"/>
                  </a:lnTo>
                  <a:lnTo>
                    <a:pt x="31" y="216"/>
                  </a:lnTo>
                  <a:lnTo>
                    <a:pt x="45" y="179"/>
                  </a:lnTo>
                  <a:lnTo>
                    <a:pt x="80" y="139"/>
                  </a:lnTo>
                  <a:lnTo>
                    <a:pt x="116" y="124"/>
                  </a:lnTo>
                  <a:lnTo>
                    <a:pt x="149" y="84"/>
                  </a:lnTo>
                  <a:lnTo>
                    <a:pt x="157" y="68"/>
                  </a:lnTo>
                  <a:lnTo>
                    <a:pt x="202" y="26"/>
                  </a:lnTo>
                  <a:lnTo>
                    <a:pt x="232" y="42"/>
                  </a:lnTo>
                  <a:lnTo>
                    <a:pt x="252" y="39"/>
                  </a:lnTo>
                  <a:lnTo>
                    <a:pt x="275" y="18"/>
                  </a:lnTo>
                  <a:lnTo>
                    <a:pt x="305" y="15"/>
                  </a:lnTo>
                  <a:lnTo>
                    <a:pt x="324" y="21"/>
                  </a:lnTo>
                  <a:lnTo>
                    <a:pt x="340" y="2"/>
                  </a:lnTo>
                  <a:lnTo>
                    <a:pt x="364" y="0"/>
                  </a:lnTo>
                  <a:lnTo>
                    <a:pt x="370" y="34"/>
                  </a:lnTo>
                  <a:lnTo>
                    <a:pt x="385" y="58"/>
                  </a:lnTo>
                  <a:lnTo>
                    <a:pt x="427" y="81"/>
                  </a:lnTo>
                  <a:lnTo>
                    <a:pt x="462" y="87"/>
                  </a:lnTo>
                  <a:lnTo>
                    <a:pt x="466" y="58"/>
                  </a:lnTo>
                  <a:lnTo>
                    <a:pt x="494" y="58"/>
                  </a:lnTo>
                  <a:lnTo>
                    <a:pt x="525" y="76"/>
                  </a:lnTo>
                  <a:lnTo>
                    <a:pt x="561" y="84"/>
                  </a:lnTo>
                  <a:lnTo>
                    <a:pt x="592" y="73"/>
                  </a:lnTo>
                  <a:lnTo>
                    <a:pt x="620" y="116"/>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7" name="Group 125">
              <a:extLst>
                <a:ext uri="{FF2B5EF4-FFF2-40B4-BE49-F238E27FC236}">
                  <a16:creationId xmlns:a16="http://schemas.microsoft.com/office/drawing/2014/main" id="{DFAD66CD-9F3C-4463-881E-E28E91D4C0F0}"/>
                </a:ext>
              </a:extLst>
            </p:cNvPr>
            <p:cNvGrpSpPr>
              <a:grpSpLocks/>
            </p:cNvGrpSpPr>
            <p:nvPr/>
          </p:nvGrpSpPr>
          <p:grpSpPr bwMode="auto">
            <a:xfrm>
              <a:off x="2496" y="1426"/>
              <a:ext cx="369" cy="338"/>
              <a:chOff x="2744" y="1607"/>
              <a:chExt cx="369" cy="338"/>
            </a:xfrm>
          </p:grpSpPr>
          <p:grpSp>
            <p:nvGrpSpPr>
              <p:cNvPr id="8" name="Group 126">
                <a:extLst>
                  <a:ext uri="{FF2B5EF4-FFF2-40B4-BE49-F238E27FC236}">
                    <a16:creationId xmlns:a16="http://schemas.microsoft.com/office/drawing/2014/main" id="{0436416B-FA35-4B0F-9F1C-6D81A434A458}"/>
                  </a:ext>
                </a:extLst>
              </p:cNvPr>
              <p:cNvGrpSpPr>
                <a:grpSpLocks/>
              </p:cNvGrpSpPr>
              <p:nvPr/>
            </p:nvGrpSpPr>
            <p:grpSpPr bwMode="auto">
              <a:xfrm>
                <a:off x="2893" y="1816"/>
                <a:ext cx="110" cy="129"/>
                <a:chOff x="2893" y="1816"/>
                <a:chExt cx="110" cy="129"/>
              </a:xfrm>
            </p:grpSpPr>
            <p:sp>
              <p:nvSpPr>
                <p:cNvPr id="55423" name="Freeform 127">
                  <a:extLst>
                    <a:ext uri="{FF2B5EF4-FFF2-40B4-BE49-F238E27FC236}">
                      <a16:creationId xmlns:a16="http://schemas.microsoft.com/office/drawing/2014/main" id="{2AE9B5C5-76A6-4BFE-AAF9-E6B187C7264E}"/>
                    </a:ext>
                  </a:extLst>
                </p:cNvPr>
                <p:cNvSpPr>
                  <a:spLocks/>
                </p:cNvSpPr>
                <p:nvPr/>
              </p:nvSpPr>
              <p:spPr bwMode="auto">
                <a:xfrm>
                  <a:off x="2893" y="1864"/>
                  <a:ext cx="52" cy="71"/>
                </a:xfrm>
                <a:custGeom>
                  <a:avLst/>
                  <a:gdLst>
                    <a:gd name="T0" fmla="*/ 11 w 52"/>
                    <a:gd name="T1" fmla="*/ 20 h 71"/>
                    <a:gd name="T2" fmla="*/ 15 w 52"/>
                    <a:gd name="T3" fmla="*/ 12 h 71"/>
                    <a:gd name="T4" fmla="*/ 25 w 52"/>
                    <a:gd name="T5" fmla="*/ 12 h 71"/>
                    <a:gd name="T6" fmla="*/ 37 w 52"/>
                    <a:gd name="T7" fmla="*/ 0 h 71"/>
                    <a:gd name="T8" fmla="*/ 43 w 52"/>
                    <a:gd name="T9" fmla="*/ 10 h 71"/>
                    <a:gd name="T10" fmla="*/ 49 w 52"/>
                    <a:gd name="T11" fmla="*/ 10 h 71"/>
                    <a:gd name="T12" fmla="*/ 51 w 52"/>
                    <a:gd name="T13" fmla="*/ 12 h 71"/>
                    <a:gd name="T14" fmla="*/ 47 w 52"/>
                    <a:gd name="T15" fmla="*/ 20 h 71"/>
                    <a:gd name="T16" fmla="*/ 43 w 52"/>
                    <a:gd name="T17" fmla="*/ 23 h 71"/>
                    <a:gd name="T18" fmla="*/ 43 w 52"/>
                    <a:gd name="T19" fmla="*/ 31 h 71"/>
                    <a:gd name="T20" fmla="*/ 41 w 52"/>
                    <a:gd name="T21" fmla="*/ 33 h 71"/>
                    <a:gd name="T22" fmla="*/ 39 w 52"/>
                    <a:gd name="T23" fmla="*/ 36 h 71"/>
                    <a:gd name="T24" fmla="*/ 43 w 52"/>
                    <a:gd name="T25" fmla="*/ 44 h 71"/>
                    <a:gd name="T26" fmla="*/ 37 w 52"/>
                    <a:gd name="T27" fmla="*/ 49 h 71"/>
                    <a:gd name="T28" fmla="*/ 33 w 52"/>
                    <a:gd name="T29" fmla="*/ 51 h 71"/>
                    <a:gd name="T30" fmla="*/ 29 w 52"/>
                    <a:gd name="T31" fmla="*/ 51 h 71"/>
                    <a:gd name="T32" fmla="*/ 29 w 52"/>
                    <a:gd name="T33" fmla="*/ 54 h 71"/>
                    <a:gd name="T34" fmla="*/ 27 w 52"/>
                    <a:gd name="T35" fmla="*/ 59 h 71"/>
                    <a:gd name="T36" fmla="*/ 21 w 52"/>
                    <a:gd name="T37" fmla="*/ 59 h 71"/>
                    <a:gd name="T38" fmla="*/ 19 w 52"/>
                    <a:gd name="T39" fmla="*/ 59 h 71"/>
                    <a:gd name="T40" fmla="*/ 13 w 52"/>
                    <a:gd name="T41" fmla="*/ 62 h 71"/>
                    <a:gd name="T42" fmla="*/ 11 w 52"/>
                    <a:gd name="T43" fmla="*/ 64 h 71"/>
                    <a:gd name="T44" fmla="*/ 5 w 52"/>
                    <a:gd name="T45" fmla="*/ 70 h 71"/>
                    <a:gd name="T46" fmla="*/ 3 w 52"/>
                    <a:gd name="T47" fmla="*/ 70 h 71"/>
                    <a:gd name="T48" fmla="*/ 1 w 52"/>
                    <a:gd name="T49" fmla="*/ 64 h 71"/>
                    <a:gd name="T50" fmla="*/ 0 w 52"/>
                    <a:gd name="T51" fmla="*/ 59 h 71"/>
                    <a:gd name="T52" fmla="*/ 0 w 52"/>
                    <a:gd name="T53" fmla="*/ 57 h 71"/>
                    <a:gd name="T54" fmla="*/ 0 w 52"/>
                    <a:gd name="T55" fmla="*/ 51 h 71"/>
                    <a:gd name="T56" fmla="*/ 3 w 52"/>
                    <a:gd name="T57" fmla="*/ 49 h 71"/>
                    <a:gd name="T58" fmla="*/ 7 w 52"/>
                    <a:gd name="T59" fmla="*/ 44 h 71"/>
                    <a:gd name="T60" fmla="*/ 9 w 52"/>
                    <a:gd name="T61" fmla="*/ 38 h 71"/>
                    <a:gd name="T62" fmla="*/ 13 w 52"/>
                    <a:gd name="T63" fmla="*/ 38 h 71"/>
                    <a:gd name="T64" fmla="*/ 15 w 52"/>
                    <a:gd name="T65" fmla="*/ 41 h 71"/>
                    <a:gd name="T66" fmla="*/ 21 w 52"/>
                    <a:gd name="T67" fmla="*/ 38 h 71"/>
                    <a:gd name="T68" fmla="*/ 15 w 52"/>
                    <a:gd name="T69" fmla="*/ 36 h 71"/>
                    <a:gd name="T70" fmla="*/ 11 w 52"/>
                    <a:gd name="T71" fmla="*/ 20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71">
                      <a:moveTo>
                        <a:pt x="11" y="20"/>
                      </a:moveTo>
                      <a:lnTo>
                        <a:pt x="15" y="12"/>
                      </a:lnTo>
                      <a:lnTo>
                        <a:pt x="25" y="12"/>
                      </a:lnTo>
                      <a:lnTo>
                        <a:pt x="37" y="0"/>
                      </a:lnTo>
                      <a:lnTo>
                        <a:pt x="43" y="10"/>
                      </a:lnTo>
                      <a:lnTo>
                        <a:pt x="49" y="10"/>
                      </a:lnTo>
                      <a:lnTo>
                        <a:pt x="51" y="12"/>
                      </a:lnTo>
                      <a:lnTo>
                        <a:pt x="47" y="20"/>
                      </a:lnTo>
                      <a:lnTo>
                        <a:pt x="43" y="23"/>
                      </a:lnTo>
                      <a:lnTo>
                        <a:pt x="43" y="31"/>
                      </a:lnTo>
                      <a:lnTo>
                        <a:pt x="41" y="33"/>
                      </a:lnTo>
                      <a:lnTo>
                        <a:pt x="39" y="36"/>
                      </a:lnTo>
                      <a:lnTo>
                        <a:pt x="43" y="44"/>
                      </a:lnTo>
                      <a:lnTo>
                        <a:pt x="37" y="49"/>
                      </a:lnTo>
                      <a:lnTo>
                        <a:pt x="33" y="51"/>
                      </a:lnTo>
                      <a:lnTo>
                        <a:pt x="29" y="51"/>
                      </a:lnTo>
                      <a:lnTo>
                        <a:pt x="29" y="54"/>
                      </a:lnTo>
                      <a:lnTo>
                        <a:pt x="27" y="59"/>
                      </a:lnTo>
                      <a:lnTo>
                        <a:pt x="21" y="59"/>
                      </a:lnTo>
                      <a:lnTo>
                        <a:pt x="19" y="59"/>
                      </a:lnTo>
                      <a:lnTo>
                        <a:pt x="13" y="62"/>
                      </a:lnTo>
                      <a:lnTo>
                        <a:pt x="11" y="64"/>
                      </a:lnTo>
                      <a:lnTo>
                        <a:pt x="5" y="70"/>
                      </a:lnTo>
                      <a:lnTo>
                        <a:pt x="3" y="70"/>
                      </a:lnTo>
                      <a:lnTo>
                        <a:pt x="1" y="64"/>
                      </a:lnTo>
                      <a:lnTo>
                        <a:pt x="0" y="59"/>
                      </a:lnTo>
                      <a:lnTo>
                        <a:pt x="0" y="57"/>
                      </a:lnTo>
                      <a:lnTo>
                        <a:pt x="0" y="51"/>
                      </a:lnTo>
                      <a:lnTo>
                        <a:pt x="3" y="49"/>
                      </a:lnTo>
                      <a:lnTo>
                        <a:pt x="7" y="44"/>
                      </a:lnTo>
                      <a:lnTo>
                        <a:pt x="9" y="38"/>
                      </a:lnTo>
                      <a:lnTo>
                        <a:pt x="13" y="38"/>
                      </a:lnTo>
                      <a:lnTo>
                        <a:pt x="15" y="41"/>
                      </a:lnTo>
                      <a:lnTo>
                        <a:pt x="21" y="38"/>
                      </a:lnTo>
                      <a:lnTo>
                        <a:pt x="15" y="36"/>
                      </a:lnTo>
                      <a:lnTo>
                        <a:pt x="11" y="2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24" name="Freeform 128">
                  <a:extLst>
                    <a:ext uri="{FF2B5EF4-FFF2-40B4-BE49-F238E27FC236}">
                      <a16:creationId xmlns:a16="http://schemas.microsoft.com/office/drawing/2014/main" id="{16C90B68-0801-466B-8B03-DD03EE10AB6E}"/>
                    </a:ext>
                  </a:extLst>
                </p:cNvPr>
                <p:cNvSpPr>
                  <a:spLocks/>
                </p:cNvSpPr>
                <p:nvPr/>
              </p:nvSpPr>
              <p:spPr bwMode="auto">
                <a:xfrm>
                  <a:off x="2941" y="1817"/>
                  <a:ext cx="62" cy="129"/>
                </a:xfrm>
                <a:custGeom>
                  <a:avLst/>
                  <a:gdLst>
                    <a:gd name="T0" fmla="*/ 24 w 62"/>
                    <a:gd name="T1" fmla="*/ 13 h 129"/>
                    <a:gd name="T2" fmla="*/ 36 w 62"/>
                    <a:gd name="T3" fmla="*/ 13 h 129"/>
                    <a:gd name="T4" fmla="*/ 42 w 62"/>
                    <a:gd name="T5" fmla="*/ 8 h 129"/>
                    <a:gd name="T6" fmla="*/ 48 w 62"/>
                    <a:gd name="T7" fmla="*/ 2 h 129"/>
                    <a:gd name="T8" fmla="*/ 61 w 62"/>
                    <a:gd name="T9" fmla="*/ 2 h 129"/>
                    <a:gd name="T10" fmla="*/ 57 w 62"/>
                    <a:gd name="T11" fmla="*/ 13 h 129"/>
                    <a:gd name="T12" fmla="*/ 51 w 62"/>
                    <a:gd name="T13" fmla="*/ 16 h 129"/>
                    <a:gd name="T14" fmla="*/ 44 w 62"/>
                    <a:gd name="T15" fmla="*/ 24 h 129"/>
                    <a:gd name="T16" fmla="*/ 53 w 62"/>
                    <a:gd name="T17" fmla="*/ 24 h 129"/>
                    <a:gd name="T18" fmla="*/ 61 w 62"/>
                    <a:gd name="T19" fmla="*/ 24 h 129"/>
                    <a:gd name="T20" fmla="*/ 55 w 62"/>
                    <a:gd name="T21" fmla="*/ 34 h 129"/>
                    <a:gd name="T22" fmla="*/ 46 w 62"/>
                    <a:gd name="T23" fmla="*/ 40 h 129"/>
                    <a:gd name="T24" fmla="*/ 44 w 62"/>
                    <a:gd name="T25" fmla="*/ 48 h 129"/>
                    <a:gd name="T26" fmla="*/ 53 w 62"/>
                    <a:gd name="T27" fmla="*/ 58 h 129"/>
                    <a:gd name="T28" fmla="*/ 57 w 62"/>
                    <a:gd name="T29" fmla="*/ 69 h 129"/>
                    <a:gd name="T30" fmla="*/ 61 w 62"/>
                    <a:gd name="T31" fmla="*/ 82 h 129"/>
                    <a:gd name="T32" fmla="*/ 57 w 62"/>
                    <a:gd name="T33" fmla="*/ 101 h 129"/>
                    <a:gd name="T34" fmla="*/ 51 w 62"/>
                    <a:gd name="T35" fmla="*/ 109 h 129"/>
                    <a:gd name="T36" fmla="*/ 57 w 62"/>
                    <a:gd name="T37" fmla="*/ 120 h 129"/>
                    <a:gd name="T38" fmla="*/ 42 w 62"/>
                    <a:gd name="T39" fmla="*/ 120 h 129"/>
                    <a:gd name="T40" fmla="*/ 35 w 62"/>
                    <a:gd name="T41" fmla="*/ 120 h 129"/>
                    <a:gd name="T42" fmla="*/ 24 w 62"/>
                    <a:gd name="T43" fmla="*/ 122 h 129"/>
                    <a:gd name="T44" fmla="*/ 16 w 62"/>
                    <a:gd name="T45" fmla="*/ 125 h 129"/>
                    <a:gd name="T46" fmla="*/ 9 w 62"/>
                    <a:gd name="T47" fmla="*/ 125 h 129"/>
                    <a:gd name="T48" fmla="*/ 3 w 62"/>
                    <a:gd name="T49" fmla="*/ 122 h 129"/>
                    <a:gd name="T50" fmla="*/ 0 w 62"/>
                    <a:gd name="T51" fmla="*/ 114 h 129"/>
                    <a:gd name="T52" fmla="*/ 7 w 62"/>
                    <a:gd name="T53" fmla="*/ 106 h 129"/>
                    <a:gd name="T54" fmla="*/ 16 w 62"/>
                    <a:gd name="T55" fmla="*/ 104 h 129"/>
                    <a:gd name="T56" fmla="*/ 11 w 62"/>
                    <a:gd name="T57" fmla="*/ 101 h 129"/>
                    <a:gd name="T58" fmla="*/ 11 w 62"/>
                    <a:gd name="T59" fmla="*/ 93 h 129"/>
                    <a:gd name="T60" fmla="*/ 18 w 62"/>
                    <a:gd name="T61" fmla="*/ 88 h 129"/>
                    <a:gd name="T62" fmla="*/ 24 w 62"/>
                    <a:gd name="T63" fmla="*/ 85 h 129"/>
                    <a:gd name="T64" fmla="*/ 27 w 62"/>
                    <a:gd name="T65" fmla="*/ 72 h 129"/>
                    <a:gd name="T66" fmla="*/ 33 w 62"/>
                    <a:gd name="T67" fmla="*/ 58 h 129"/>
                    <a:gd name="T68" fmla="*/ 25 w 62"/>
                    <a:gd name="T69" fmla="*/ 50 h 129"/>
                    <a:gd name="T70" fmla="*/ 12 w 62"/>
                    <a:gd name="T71" fmla="*/ 45 h 129"/>
                    <a:gd name="T72" fmla="*/ 20 w 62"/>
                    <a:gd name="T73" fmla="*/ 18 h 1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2" h="129">
                      <a:moveTo>
                        <a:pt x="20" y="18"/>
                      </a:moveTo>
                      <a:lnTo>
                        <a:pt x="24" y="13"/>
                      </a:lnTo>
                      <a:lnTo>
                        <a:pt x="35" y="16"/>
                      </a:lnTo>
                      <a:lnTo>
                        <a:pt x="36" y="13"/>
                      </a:lnTo>
                      <a:lnTo>
                        <a:pt x="40" y="8"/>
                      </a:lnTo>
                      <a:lnTo>
                        <a:pt x="42" y="8"/>
                      </a:lnTo>
                      <a:lnTo>
                        <a:pt x="44" y="5"/>
                      </a:lnTo>
                      <a:lnTo>
                        <a:pt x="48" y="2"/>
                      </a:lnTo>
                      <a:lnTo>
                        <a:pt x="53" y="0"/>
                      </a:lnTo>
                      <a:lnTo>
                        <a:pt x="61" y="2"/>
                      </a:lnTo>
                      <a:lnTo>
                        <a:pt x="59" y="8"/>
                      </a:lnTo>
                      <a:lnTo>
                        <a:pt x="57" y="13"/>
                      </a:lnTo>
                      <a:lnTo>
                        <a:pt x="53" y="13"/>
                      </a:lnTo>
                      <a:lnTo>
                        <a:pt x="51" y="16"/>
                      </a:lnTo>
                      <a:lnTo>
                        <a:pt x="44" y="18"/>
                      </a:lnTo>
                      <a:lnTo>
                        <a:pt x="44" y="24"/>
                      </a:lnTo>
                      <a:lnTo>
                        <a:pt x="44" y="29"/>
                      </a:lnTo>
                      <a:lnTo>
                        <a:pt x="53" y="24"/>
                      </a:lnTo>
                      <a:lnTo>
                        <a:pt x="59" y="21"/>
                      </a:lnTo>
                      <a:lnTo>
                        <a:pt x="61" y="24"/>
                      </a:lnTo>
                      <a:lnTo>
                        <a:pt x="61" y="34"/>
                      </a:lnTo>
                      <a:lnTo>
                        <a:pt x="55" y="34"/>
                      </a:lnTo>
                      <a:lnTo>
                        <a:pt x="49" y="34"/>
                      </a:lnTo>
                      <a:lnTo>
                        <a:pt x="46" y="40"/>
                      </a:lnTo>
                      <a:lnTo>
                        <a:pt x="44" y="42"/>
                      </a:lnTo>
                      <a:lnTo>
                        <a:pt x="44" y="48"/>
                      </a:lnTo>
                      <a:lnTo>
                        <a:pt x="48" y="53"/>
                      </a:lnTo>
                      <a:lnTo>
                        <a:pt x="53" y="58"/>
                      </a:lnTo>
                      <a:lnTo>
                        <a:pt x="55" y="64"/>
                      </a:lnTo>
                      <a:lnTo>
                        <a:pt x="57" y="69"/>
                      </a:lnTo>
                      <a:lnTo>
                        <a:pt x="57" y="74"/>
                      </a:lnTo>
                      <a:lnTo>
                        <a:pt x="61" y="82"/>
                      </a:lnTo>
                      <a:lnTo>
                        <a:pt x="61" y="93"/>
                      </a:lnTo>
                      <a:lnTo>
                        <a:pt x="57" y="101"/>
                      </a:lnTo>
                      <a:lnTo>
                        <a:pt x="53" y="104"/>
                      </a:lnTo>
                      <a:lnTo>
                        <a:pt x="51" y="109"/>
                      </a:lnTo>
                      <a:lnTo>
                        <a:pt x="53" y="114"/>
                      </a:lnTo>
                      <a:lnTo>
                        <a:pt x="57" y="120"/>
                      </a:lnTo>
                      <a:lnTo>
                        <a:pt x="48" y="120"/>
                      </a:lnTo>
                      <a:lnTo>
                        <a:pt x="42" y="120"/>
                      </a:lnTo>
                      <a:lnTo>
                        <a:pt x="40" y="120"/>
                      </a:lnTo>
                      <a:lnTo>
                        <a:pt x="35" y="120"/>
                      </a:lnTo>
                      <a:lnTo>
                        <a:pt x="27" y="120"/>
                      </a:lnTo>
                      <a:lnTo>
                        <a:pt x="24" y="122"/>
                      </a:lnTo>
                      <a:lnTo>
                        <a:pt x="20" y="122"/>
                      </a:lnTo>
                      <a:lnTo>
                        <a:pt x="16" y="125"/>
                      </a:lnTo>
                      <a:lnTo>
                        <a:pt x="11" y="128"/>
                      </a:lnTo>
                      <a:lnTo>
                        <a:pt x="9" y="125"/>
                      </a:lnTo>
                      <a:lnTo>
                        <a:pt x="7" y="122"/>
                      </a:lnTo>
                      <a:lnTo>
                        <a:pt x="3" y="122"/>
                      </a:lnTo>
                      <a:lnTo>
                        <a:pt x="0" y="120"/>
                      </a:lnTo>
                      <a:lnTo>
                        <a:pt x="0" y="114"/>
                      </a:lnTo>
                      <a:lnTo>
                        <a:pt x="3" y="106"/>
                      </a:lnTo>
                      <a:lnTo>
                        <a:pt x="7" y="106"/>
                      </a:lnTo>
                      <a:lnTo>
                        <a:pt x="11" y="104"/>
                      </a:lnTo>
                      <a:lnTo>
                        <a:pt x="16" y="104"/>
                      </a:lnTo>
                      <a:lnTo>
                        <a:pt x="11" y="101"/>
                      </a:lnTo>
                      <a:lnTo>
                        <a:pt x="11" y="96"/>
                      </a:lnTo>
                      <a:lnTo>
                        <a:pt x="11" y="93"/>
                      </a:lnTo>
                      <a:lnTo>
                        <a:pt x="16" y="90"/>
                      </a:lnTo>
                      <a:lnTo>
                        <a:pt x="18" y="88"/>
                      </a:lnTo>
                      <a:lnTo>
                        <a:pt x="20" y="85"/>
                      </a:lnTo>
                      <a:lnTo>
                        <a:pt x="24" y="85"/>
                      </a:lnTo>
                      <a:lnTo>
                        <a:pt x="27" y="85"/>
                      </a:lnTo>
                      <a:lnTo>
                        <a:pt x="27" y="72"/>
                      </a:lnTo>
                      <a:lnTo>
                        <a:pt x="33" y="64"/>
                      </a:lnTo>
                      <a:lnTo>
                        <a:pt x="33" y="58"/>
                      </a:lnTo>
                      <a:lnTo>
                        <a:pt x="24" y="58"/>
                      </a:lnTo>
                      <a:lnTo>
                        <a:pt x="25" y="50"/>
                      </a:lnTo>
                      <a:lnTo>
                        <a:pt x="20" y="45"/>
                      </a:lnTo>
                      <a:lnTo>
                        <a:pt x="12" y="45"/>
                      </a:lnTo>
                      <a:lnTo>
                        <a:pt x="20" y="34"/>
                      </a:lnTo>
                      <a:lnTo>
                        <a:pt x="20" y="18"/>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25" name="Freeform 129">
                <a:extLst>
                  <a:ext uri="{FF2B5EF4-FFF2-40B4-BE49-F238E27FC236}">
                    <a16:creationId xmlns:a16="http://schemas.microsoft.com/office/drawing/2014/main" id="{E9665FF8-DD15-4CB1-857E-1C0E5E21BE48}"/>
                  </a:ext>
                </a:extLst>
              </p:cNvPr>
              <p:cNvSpPr>
                <a:spLocks/>
              </p:cNvSpPr>
              <p:nvPr/>
            </p:nvSpPr>
            <p:spPr bwMode="auto">
              <a:xfrm>
                <a:off x="2744" y="1607"/>
                <a:ext cx="369" cy="215"/>
              </a:xfrm>
              <a:custGeom>
                <a:avLst/>
                <a:gdLst>
                  <a:gd name="T0" fmla="*/ 23 w 369"/>
                  <a:gd name="T1" fmla="*/ 208 h 214"/>
                  <a:gd name="T2" fmla="*/ 37 w 369"/>
                  <a:gd name="T3" fmla="*/ 192 h 214"/>
                  <a:gd name="T4" fmla="*/ 45 w 369"/>
                  <a:gd name="T5" fmla="*/ 190 h 214"/>
                  <a:gd name="T6" fmla="*/ 57 w 369"/>
                  <a:gd name="T7" fmla="*/ 185 h 214"/>
                  <a:gd name="T8" fmla="*/ 67 w 369"/>
                  <a:gd name="T9" fmla="*/ 185 h 214"/>
                  <a:gd name="T10" fmla="*/ 75 w 369"/>
                  <a:gd name="T11" fmla="*/ 177 h 214"/>
                  <a:gd name="T12" fmla="*/ 85 w 369"/>
                  <a:gd name="T13" fmla="*/ 169 h 214"/>
                  <a:gd name="T14" fmla="*/ 94 w 369"/>
                  <a:gd name="T15" fmla="*/ 164 h 214"/>
                  <a:gd name="T16" fmla="*/ 102 w 369"/>
                  <a:gd name="T17" fmla="*/ 161 h 214"/>
                  <a:gd name="T18" fmla="*/ 114 w 369"/>
                  <a:gd name="T19" fmla="*/ 153 h 214"/>
                  <a:gd name="T20" fmla="*/ 128 w 369"/>
                  <a:gd name="T21" fmla="*/ 150 h 214"/>
                  <a:gd name="T22" fmla="*/ 150 w 369"/>
                  <a:gd name="T23" fmla="*/ 153 h 214"/>
                  <a:gd name="T24" fmla="*/ 168 w 369"/>
                  <a:gd name="T25" fmla="*/ 148 h 214"/>
                  <a:gd name="T26" fmla="*/ 178 w 369"/>
                  <a:gd name="T27" fmla="*/ 132 h 214"/>
                  <a:gd name="T28" fmla="*/ 189 w 369"/>
                  <a:gd name="T29" fmla="*/ 121 h 214"/>
                  <a:gd name="T30" fmla="*/ 197 w 369"/>
                  <a:gd name="T31" fmla="*/ 111 h 214"/>
                  <a:gd name="T32" fmla="*/ 203 w 369"/>
                  <a:gd name="T33" fmla="*/ 99 h 214"/>
                  <a:gd name="T34" fmla="*/ 221 w 369"/>
                  <a:gd name="T35" fmla="*/ 89 h 214"/>
                  <a:gd name="T36" fmla="*/ 217 w 369"/>
                  <a:gd name="T37" fmla="*/ 102 h 214"/>
                  <a:gd name="T38" fmla="*/ 231 w 369"/>
                  <a:gd name="T39" fmla="*/ 111 h 214"/>
                  <a:gd name="T40" fmla="*/ 241 w 369"/>
                  <a:gd name="T41" fmla="*/ 105 h 214"/>
                  <a:gd name="T42" fmla="*/ 245 w 369"/>
                  <a:gd name="T43" fmla="*/ 94 h 214"/>
                  <a:gd name="T44" fmla="*/ 249 w 369"/>
                  <a:gd name="T45" fmla="*/ 84 h 214"/>
                  <a:gd name="T46" fmla="*/ 257 w 369"/>
                  <a:gd name="T47" fmla="*/ 76 h 214"/>
                  <a:gd name="T48" fmla="*/ 276 w 369"/>
                  <a:gd name="T49" fmla="*/ 76 h 214"/>
                  <a:gd name="T50" fmla="*/ 296 w 369"/>
                  <a:gd name="T51" fmla="*/ 60 h 214"/>
                  <a:gd name="T52" fmla="*/ 318 w 369"/>
                  <a:gd name="T53" fmla="*/ 49 h 214"/>
                  <a:gd name="T54" fmla="*/ 340 w 369"/>
                  <a:gd name="T55" fmla="*/ 23 h 214"/>
                  <a:gd name="T56" fmla="*/ 358 w 369"/>
                  <a:gd name="T57" fmla="*/ 13 h 214"/>
                  <a:gd name="T58" fmla="*/ 352 w 369"/>
                  <a:gd name="T59" fmla="*/ 0 h 214"/>
                  <a:gd name="T60" fmla="*/ 318 w 369"/>
                  <a:gd name="T61" fmla="*/ 7 h 214"/>
                  <a:gd name="T62" fmla="*/ 296 w 369"/>
                  <a:gd name="T63" fmla="*/ 15 h 214"/>
                  <a:gd name="T64" fmla="*/ 275 w 369"/>
                  <a:gd name="T65" fmla="*/ 21 h 214"/>
                  <a:gd name="T66" fmla="*/ 245 w 369"/>
                  <a:gd name="T67" fmla="*/ 31 h 214"/>
                  <a:gd name="T68" fmla="*/ 221 w 369"/>
                  <a:gd name="T69" fmla="*/ 39 h 214"/>
                  <a:gd name="T70" fmla="*/ 195 w 369"/>
                  <a:gd name="T71" fmla="*/ 49 h 214"/>
                  <a:gd name="T72" fmla="*/ 178 w 369"/>
                  <a:gd name="T73" fmla="*/ 65 h 214"/>
                  <a:gd name="T74" fmla="*/ 162 w 369"/>
                  <a:gd name="T75" fmla="*/ 76 h 214"/>
                  <a:gd name="T76" fmla="*/ 132 w 369"/>
                  <a:gd name="T77" fmla="*/ 94 h 214"/>
                  <a:gd name="T78" fmla="*/ 102 w 369"/>
                  <a:gd name="T79" fmla="*/ 119 h 214"/>
                  <a:gd name="T80" fmla="*/ 77 w 369"/>
                  <a:gd name="T81" fmla="*/ 135 h 214"/>
                  <a:gd name="T82" fmla="*/ 55 w 369"/>
                  <a:gd name="T83" fmla="*/ 158 h 214"/>
                  <a:gd name="T84" fmla="*/ 33 w 369"/>
                  <a:gd name="T85" fmla="*/ 174 h 214"/>
                  <a:gd name="T86" fmla="*/ 0 w 369"/>
                  <a:gd name="T87" fmla="*/ 214 h 2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9" h="214">
                    <a:moveTo>
                      <a:pt x="0" y="213"/>
                    </a:moveTo>
                    <a:lnTo>
                      <a:pt x="23" y="207"/>
                    </a:lnTo>
                    <a:lnTo>
                      <a:pt x="31" y="199"/>
                    </a:lnTo>
                    <a:lnTo>
                      <a:pt x="37" y="191"/>
                    </a:lnTo>
                    <a:lnTo>
                      <a:pt x="39" y="189"/>
                    </a:lnTo>
                    <a:lnTo>
                      <a:pt x="45" y="189"/>
                    </a:lnTo>
                    <a:lnTo>
                      <a:pt x="51" y="184"/>
                    </a:lnTo>
                    <a:lnTo>
                      <a:pt x="57" y="184"/>
                    </a:lnTo>
                    <a:lnTo>
                      <a:pt x="61" y="184"/>
                    </a:lnTo>
                    <a:lnTo>
                      <a:pt x="67" y="184"/>
                    </a:lnTo>
                    <a:lnTo>
                      <a:pt x="69" y="184"/>
                    </a:lnTo>
                    <a:lnTo>
                      <a:pt x="75" y="176"/>
                    </a:lnTo>
                    <a:lnTo>
                      <a:pt x="77" y="173"/>
                    </a:lnTo>
                    <a:lnTo>
                      <a:pt x="85" y="168"/>
                    </a:lnTo>
                    <a:lnTo>
                      <a:pt x="91" y="165"/>
                    </a:lnTo>
                    <a:lnTo>
                      <a:pt x="94" y="163"/>
                    </a:lnTo>
                    <a:lnTo>
                      <a:pt x="98" y="163"/>
                    </a:lnTo>
                    <a:lnTo>
                      <a:pt x="102" y="160"/>
                    </a:lnTo>
                    <a:lnTo>
                      <a:pt x="108" y="155"/>
                    </a:lnTo>
                    <a:lnTo>
                      <a:pt x="114" y="152"/>
                    </a:lnTo>
                    <a:lnTo>
                      <a:pt x="120" y="149"/>
                    </a:lnTo>
                    <a:lnTo>
                      <a:pt x="128" y="149"/>
                    </a:lnTo>
                    <a:lnTo>
                      <a:pt x="138" y="152"/>
                    </a:lnTo>
                    <a:lnTo>
                      <a:pt x="150" y="152"/>
                    </a:lnTo>
                    <a:lnTo>
                      <a:pt x="162" y="149"/>
                    </a:lnTo>
                    <a:lnTo>
                      <a:pt x="168" y="147"/>
                    </a:lnTo>
                    <a:lnTo>
                      <a:pt x="172" y="139"/>
                    </a:lnTo>
                    <a:lnTo>
                      <a:pt x="178" y="131"/>
                    </a:lnTo>
                    <a:lnTo>
                      <a:pt x="185" y="123"/>
                    </a:lnTo>
                    <a:lnTo>
                      <a:pt x="189" y="120"/>
                    </a:lnTo>
                    <a:lnTo>
                      <a:pt x="189" y="113"/>
                    </a:lnTo>
                    <a:lnTo>
                      <a:pt x="197" y="110"/>
                    </a:lnTo>
                    <a:lnTo>
                      <a:pt x="201" y="105"/>
                    </a:lnTo>
                    <a:lnTo>
                      <a:pt x="203" y="99"/>
                    </a:lnTo>
                    <a:lnTo>
                      <a:pt x="207" y="99"/>
                    </a:lnTo>
                    <a:lnTo>
                      <a:pt x="221" y="89"/>
                    </a:lnTo>
                    <a:lnTo>
                      <a:pt x="221" y="99"/>
                    </a:lnTo>
                    <a:lnTo>
                      <a:pt x="217" y="102"/>
                    </a:lnTo>
                    <a:lnTo>
                      <a:pt x="221" y="107"/>
                    </a:lnTo>
                    <a:lnTo>
                      <a:pt x="231" y="110"/>
                    </a:lnTo>
                    <a:lnTo>
                      <a:pt x="235" y="110"/>
                    </a:lnTo>
                    <a:lnTo>
                      <a:pt x="241" y="105"/>
                    </a:lnTo>
                    <a:lnTo>
                      <a:pt x="245" y="99"/>
                    </a:lnTo>
                    <a:lnTo>
                      <a:pt x="245" y="94"/>
                    </a:lnTo>
                    <a:lnTo>
                      <a:pt x="249" y="89"/>
                    </a:lnTo>
                    <a:lnTo>
                      <a:pt x="249" y="84"/>
                    </a:lnTo>
                    <a:lnTo>
                      <a:pt x="253" y="78"/>
                    </a:lnTo>
                    <a:lnTo>
                      <a:pt x="257" y="76"/>
                    </a:lnTo>
                    <a:lnTo>
                      <a:pt x="263" y="76"/>
                    </a:lnTo>
                    <a:lnTo>
                      <a:pt x="276" y="76"/>
                    </a:lnTo>
                    <a:lnTo>
                      <a:pt x="286" y="71"/>
                    </a:lnTo>
                    <a:lnTo>
                      <a:pt x="296" y="60"/>
                    </a:lnTo>
                    <a:lnTo>
                      <a:pt x="308" y="57"/>
                    </a:lnTo>
                    <a:lnTo>
                      <a:pt x="318" y="49"/>
                    </a:lnTo>
                    <a:lnTo>
                      <a:pt x="324" y="36"/>
                    </a:lnTo>
                    <a:lnTo>
                      <a:pt x="340" y="23"/>
                    </a:lnTo>
                    <a:lnTo>
                      <a:pt x="348" y="18"/>
                    </a:lnTo>
                    <a:lnTo>
                      <a:pt x="358" y="13"/>
                    </a:lnTo>
                    <a:lnTo>
                      <a:pt x="368" y="5"/>
                    </a:lnTo>
                    <a:lnTo>
                      <a:pt x="352" y="0"/>
                    </a:lnTo>
                    <a:lnTo>
                      <a:pt x="336" y="0"/>
                    </a:lnTo>
                    <a:lnTo>
                      <a:pt x="318" y="7"/>
                    </a:lnTo>
                    <a:lnTo>
                      <a:pt x="310" y="13"/>
                    </a:lnTo>
                    <a:lnTo>
                      <a:pt x="296" y="15"/>
                    </a:lnTo>
                    <a:lnTo>
                      <a:pt x="282" y="15"/>
                    </a:lnTo>
                    <a:lnTo>
                      <a:pt x="275" y="21"/>
                    </a:lnTo>
                    <a:lnTo>
                      <a:pt x="257" y="26"/>
                    </a:lnTo>
                    <a:lnTo>
                      <a:pt x="245" y="31"/>
                    </a:lnTo>
                    <a:lnTo>
                      <a:pt x="235" y="36"/>
                    </a:lnTo>
                    <a:lnTo>
                      <a:pt x="221" y="39"/>
                    </a:lnTo>
                    <a:lnTo>
                      <a:pt x="207" y="44"/>
                    </a:lnTo>
                    <a:lnTo>
                      <a:pt x="195" y="49"/>
                    </a:lnTo>
                    <a:lnTo>
                      <a:pt x="185" y="57"/>
                    </a:lnTo>
                    <a:lnTo>
                      <a:pt x="178" y="65"/>
                    </a:lnTo>
                    <a:lnTo>
                      <a:pt x="170" y="71"/>
                    </a:lnTo>
                    <a:lnTo>
                      <a:pt x="162" y="76"/>
                    </a:lnTo>
                    <a:lnTo>
                      <a:pt x="148" y="84"/>
                    </a:lnTo>
                    <a:lnTo>
                      <a:pt x="132" y="94"/>
                    </a:lnTo>
                    <a:lnTo>
                      <a:pt x="114" y="105"/>
                    </a:lnTo>
                    <a:lnTo>
                      <a:pt x="102" y="118"/>
                    </a:lnTo>
                    <a:lnTo>
                      <a:pt x="89" y="128"/>
                    </a:lnTo>
                    <a:lnTo>
                      <a:pt x="77" y="134"/>
                    </a:lnTo>
                    <a:lnTo>
                      <a:pt x="63" y="149"/>
                    </a:lnTo>
                    <a:lnTo>
                      <a:pt x="55" y="157"/>
                    </a:lnTo>
                    <a:lnTo>
                      <a:pt x="45" y="165"/>
                    </a:lnTo>
                    <a:lnTo>
                      <a:pt x="33" y="173"/>
                    </a:lnTo>
                    <a:lnTo>
                      <a:pt x="23" y="178"/>
                    </a:lnTo>
                    <a:lnTo>
                      <a:pt x="0" y="213"/>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27" name="Freeform 131">
              <a:extLst>
                <a:ext uri="{FF2B5EF4-FFF2-40B4-BE49-F238E27FC236}">
                  <a16:creationId xmlns:a16="http://schemas.microsoft.com/office/drawing/2014/main" id="{DC0E3858-8E5C-477D-87CA-7BEC1DEDAAA4}"/>
                </a:ext>
              </a:extLst>
            </p:cNvPr>
            <p:cNvSpPr>
              <a:spLocks/>
            </p:cNvSpPr>
            <p:nvPr/>
          </p:nvSpPr>
          <p:spPr bwMode="auto">
            <a:xfrm>
              <a:off x="3147" y="2629"/>
              <a:ext cx="110" cy="207"/>
            </a:xfrm>
            <a:custGeom>
              <a:avLst/>
              <a:gdLst>
                <a:gd name="T0" fmla="*/ 19 w 110"/>
                <a:gd name="T1" fmla="*/ 66 h 207"/>
                <a:gd name="T2" fmla="*/ 17 w 110"/>
                <a:gd name="T3" fmla="*/ 105 h 207"/>
                <a:gd name="T4" fmla="*/ 7 w 110"/>
                <a:gd name="T5" fmla="*/ 132 h 207"/>
                <a:gd name="T6" fmla="*/ 0 w 110"/>
                <a:gd name="T7" fmla="*/ 155 h 207"/>
                <a:gd name="T8" fmla="*/ 0 w 110"/>
                <a:gd name="T9" fmla="*/ 174 h 207"/>
                <a:gd name="T10" fmla="*/ 1 w 110"/>
                <a:gd name="T11" fmla="*/ 190 h 207"/>
                <a:gd name="T12" fmla="*/ 11 w 110"/>
                <a:gd name="T13" fmla="*/ 203 h 207"/>
                <a:gd name="T14" fmla="*/ 19 w 110"/>
                <a:gd name="T15" fmla="*/ 206 h 207"/>
                <a:gd name="T16" fmla="*/ 27 w 110"/>
                <a:gd name="T17" fmla="*/ 206 h 207"/>
                <a:gd name="T18" fmla="*/ 35 w 110"/>
                <a:gd name="T19" fmla="*/ 206 h 207"/>
                <a:gd name="T20" fmla="*/ 39 w 110"/>
                <a:gd name="T21" fmla="*/ 195 h 207"/>
                <a:gd name="T22" fmla="*/ 43 w 110"/>
                <a:gd name="T23" fmla="*/ 169 h 207"/>
                <a:gd name="T24" fmla="*/ 55 w 110"/>
                <a:gd name="T25" fmla="*/ 150 h 207"/>
                <a:gd name="T26" fmla="*/ 57 w 110"/>
                <a:gd name="T27" fmla="*/ 121 h 207"/>
                <a:gd name="T28" fmla="*/ 63 w 110"/>
                <a:gd name="T29" fmla="*/ 110 h 207"/>
                <a:gd name="T30" fmla="*/ 69 w 110"/>
                <a:gd name="T31" fmla="*/ 105 h 207"/>
                <a:gd name="T32" fmla="*/ 73 w 110"/>
                <a:gd name="T33" fmla="*/ 84 h 207"/>
                <a:gd name="T34" fmla="*/ 81 w 110"/>
                <a:gd name="T35" fmla="*/ 71 h 207"/>
                <a:gd name="T36" fmla="*/ 87 w 110"/>
                <a:gd name="T37" fmla="*/ 63 h 207"/>
                <a:gd name="T38" fmla="*/ 93 w 110"/>
                <a:gd name="T39" fmla="*/ 55 h 207"/>
                <a:gd name="T40" fmla="*/ 93 w 110"/>
                <a:gd name="T41" fmla="*/ 50 h 207"/>
                <a:gd name="T42" fmla="*/ 105 w 110"/>
                <a:gd name="T43" fmla="*/ 39 h 207"/>
                <a:gd name="T44" fmla="*/ 107 w 110"/>
                <a:gd name="T45" fmla="*/ 21 h 207"/>
                <a:gd name="T46" fmla="*/ 109 w 110"/>
                <a:gd name="T47" fmla="*/ 10 h 207"/>
                <a:gd name="T48" fmla="*/ 97 w 110"/>
                <a:gd name="T49" fmla="*/ 7 h 207"/>
                <a:gd name="T50" fmla="*/ 91 w 110"/>
                <a:gd name="T51" fmla="*/ 0 h 207"/>
                <a:gd name="T52" fmla="*/ 81 w 110"/>
                <a:gd name="T53" fmla="*/ 7 h 207"/>
                <a:gd name="T54" fmla="*/ 73 w 110"/>
                <a:gd name="T55" fmla="*/ 26 h 207"/>
                <a:gd name="T56" fmla="*/ 63 w 110"/>
                <a:gd name="T57" fmla="*/ 39 h 207"/>
                <a:gd name="T58" fmla="*/ 55 w 110"/>
                <a:gd name="T59" fmla="*/ 50 h 207"/>
                <a:gd name="T60" fmla="*/ 51 w 110"/>
                <a:gd name="T61" fmla="*/ 50 h 207"/>
                <a:gd name="T62" fmla="*/ 43 w 110"/>
                <a:gd name="T63" fmla="*/ 55 h 207"/>
                <a:gd name="T64" fmla="*/ 39 w 110"/>
                <a:gd name="T65" fmla="*/ 60 h 207"/>
                <a:gd name="T66" fmla="*/ 19 w 110"/>
                <a:gd name="T67" fmla="*/ 66 h 2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0" h="207">
                  <a:moveTo>
                    <a:pt x="19" y="66"/>
                  </a:moveTo>
                  <a:lnTo>
                    <a:pt x="17" y="105"/>
                  </a:lnTo>
                  <a:lnTo>
                    <a:pt x="7" y="132"/>
                  </a:lnTo>
                  <a:lnTo>
                    <a:pt x="0" y="155"/>
                  </a:lnTo>
                  <a:lnTo>
                    <a:pt x="0" y="174"/>
                  </a:lnTo>
                  <a:lnTo>
                    <a:pt x="1" y="190"/>
                  </a:lnTo>
                  <a:lnTo>
                    <a:pt x="11" y="203"/>
                  </a:lnTo>
                  <a:lnTo>
                    <a:pt x="19" y="206"/>
                  </a:lnTo>
                  <a:lnTo>
                    <a:pt x="27" y="206"/>
                  </a:lnTo>
                  <a:lnTo>
                    <a:pt x="35" y="206"/>
                  </a:lnTo>
                  <a:lnTo>
                    <a:pt x="39" y="195"/>
                  </a:lnTo>
                  <a:lnTo>
                    <a:pt x="43" y="169"/>
                  </a:lnTo>
                  <a:lnTo>
                    <a:pt x="55" y="150"/>
                  </a:lnTo>
                  <a:lnTo>
                    <a:pt x="57" y="121"/>
                  </a:lnTo>
                  <a:lnTo>
                    <a:pt x="63" y="110"/>
                  </a:lnTo>
                  <a:lnTo>
                    <a:pt x="69" y="105"/>
                  </a:lnTo>
                  <a:lnTo>
                    <a:pt x="73" y="84"/>
                  </a:lnTo>
                  <a:lnTo>
                    <a:pt x="81" y="71"/>
                  </a:lnTo>
                  <a:lnTo>
                    <a:pt x="87" y="63"/>
                  </a:lnTo>
                  <a:lnTo>
                    <a:pt x="93" y="55"/>
                  </a:lnTo>
                  <a:lnTo>
                    <a:pt x="93" y="50"/>
                  </a:lnTo>
                  <a:lnTo>
                    <a:pt x="105" y="39"/>
                  </a:lnTo>
                  <a:lnTo>
                    <a:pt x="107" y="21"/>
                  </a:lnTo>
                  <a:lnTo>
                    <a:pt x="109" y="10"/>
                  </a:lnTo>
                  <a:lnTo>
                    <a:pt x="97" y="7"/>
                  </a:lnTo>
                  <a:lnTo>
                    <a:pt x="91" y="0"/>
                  </a:lnTo>
                  <a:lnTo>
                    <a:pt x="81" y="7"/>
                  </a:lnTo>
                  <a:lnTo>
                    <a:pt x="73" y="26"/>
                  </a:lnTo>
                  <a:lnTo>
                    <a:pt x="63" y="39"/>
                  </a:lnTo>
                  <a:lnTo>
                    <a:pt x="55" y="50"/>
                  </a:lnTo>
                  <a:lnTo>
                    <a:pt x="51" y="50"/>
                  </a:lnTo>
                  <a:lnTo>
                    <a:pt x="43" y="55"/>
                  </a:lnTo>
                  <a:lnTo>
                    <a:pt x="39" y="60"/>
                  </a:lnTo>
                  <a:lnTo>
                    <a:pt x="19" y="66"/>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28" name="Freeform 132">
              <a:extLst>
                <a:ext uri="{FF2B5EF4-FFF2-40B4-BE49-F238E27FC236}">
                  <a16:creationId xmlns:a16="http://schemas.microsoft.com/office/drawing/2014/main" id="{B5F6B353-615D-4255-B6B2-0CAC222D2368}"/>
                </a:ext>
              </a:extLst>
            </p:cNvPr>
            <p:cNvSpPr>
              <a:spLocks/>
            </p:cNvSpPr>
            <p:nvPr/>
          </p:nvSpPr>
          <p:spPr bwMode="auto">
            <a:xfrm>
              <a:off x="2622" y="1445"/>
              <a:ext cx="1486" cy="981"/>
            </a:xfrm>
            <a:custGeom>
              <a:avLst/>
              <a:gdLst>
                <a:gd name="T0" fmla="*/ 86 w 1487"/>
                <a:gd name="T1" fmla="*/ 409 h 981"/>
                <a:gd name="T2" fmla="*/ 98 w 1487"/>
                <a:gd name="T3" fmla="*/ 338 h 981"/>
                <a:gd name="T4" fmla="*/ 149 w 1487"/>
                <a:gd name="T5" fmla="*/ 298 h 981"/>
                <a:gd name="T6" fmla="*/ 206 w 1487"/>
                <a:gd name="T7" fmla="*/ 277 h 981"/>
                <a:gd name="T8" fmla="*/ 222 w 1487"/>
                <a:gd name="T9" fmla="*/ 235 h 981"/>
                <a:gd name="T10" fmla="*/ 295 w 1487"/>
                <a:gd name="T11" fmla="*/ 200 h 981"/>
                <a:gd name="T12" fmla="*/ 342 w 1487"/>
                <a:gd name="T13" fmla="*/ 147 h 981"/>
                <a:gd name="T14" fmla="*/ 320 w 1487"/>
                <a:gd name="T15" fmla="*/ 121 h 981"/>
                <a:gd name="T16" fmla="*/ 326 w 1487"/>
                <a:gd name="T17" fmla="*/ 97 h 981"/>
                <a:gd name="T18" fmla="*/ 277 w 1487"/>
                <a:gd name="T19" fmla="*/ 132 h 981"/>
                <a:gd name="T20" fmla="*/ 263 w 1487"/>
                <a:gd name="T21" fmla="*/ 203 h 981"/>
                <a:gd name="T22" fmla="*/ 230 w 1487"/>
                <a:gd name="T23" fmla="*/ 224 h 981"/>
                <a:gd name="T24" fmla="*/ 214 w 1487"/>
                <a:gd name="T25" fmla="*/ 187 h 981"/>
                <a:gd name="T26" fmla="*/ 169 w 1487"/>
                <a:gd name="T27" fmla="*/ 203 h 981"/>
                <a:gd name="T28" fmla="*/ 157 w 1487"/>
                <a:gd name="T29" fmla="*/ 176 h 981"/>
                <a:gd name="T30" fmla="*/ 159 w 1487"/>
                <a:gd name="T31" fmla="*/ 150 h 981"/>
                <a:gd name="T32" fmla="*/ 206 w 1487"/>
                <a:gd name="T33" fmla="*/ 132 h 981"/>
                <a:gd name="T34" fmla="*/ 238 w 1487"/>
                <a:gd name="T35" fmla="*/ 84 h 981"/>
                <a:gd name="T36" fmla="*/ 287 w 1487"/>
                <a:gd name="T37" fmla="*/ 26 h 981"/>
                <a:gd name="T38" fmla="*/ 356 w 1487"/>
                <a:gd name="T39" fmla="*/ 13 h 981"/>
                <a:gd name="T40" fmla="*/ 448 w 1487"/>
                <a:gd name="T41" fmla="*/ 55 h 981"/>
                <a:gd name="T42" fmla="*/ 417 w 1487"/>
                <a:gd name="T43" fmla="*/ 121 h 981"/>
                <a:gd name="T44" fmla="*/ 448 w 1487"/>
                <a:gd name="T45" fmla="*/ 155 h 981"/>
                <a:gd name="T46" fmla="*/ 478 w 1487"/>
                <a:gd name="T47" fmla="*/ 118 h 981"/>
                <a:gd name="T48" fmla="*/ 600 w 1487"/>
                <a:gd name="T49" fmla="*/ 103 h 981"/>
                <a:gd name="T50" fmla="*/ 748 w 1487"/>
                <a:gd name="T51" fmla="*/ 15 h 981"/>
                <a:gd name="T52" fmla="*/ 981 w 1487"/>
                <a:gd name="T53" fmla="*/ 55 h 981"/>
                <a:gd name="T54" fmla="*/ 1402 w 1487"/>
                <a:gd name="T55" fmla="*/ 124 h 981"/>
                <a:gd name="T56" fmla="*/ 1437 w 1487"/>
                <a:gd name="T57" fmla="*/ 163 h 981"/>
                <a:gd name="T58" fmla="*/ 1451 w 1487"/>
                <a:gd name="T59" fmla="*/ 295 h 981"/>
                <a:gd name="T60" fmla="*/ 1329 w 1487"/>
                <a:gd name="T61" fmla="*/ 190 h 981"/>
                <a:gd name="T62" fmla="*/ 1233 w 1487"/>
                <a:gd name="T63" fmla="*/ 237 h 981"/>
                <a:gd name="T64" fmla="*/ 1366 w 1487"/>
                <a:gd name="T65" fmla="*/ 422 h 981"/>
                <a:gd name="T66" fmla="*/ 1311 w 1487"/>
                <a:gd name="T67" fmla="*/ 507 h 981"/>
                <a:gd name="T68" fmla="*/ 1400 w 1487"/>
                <a:gd name="T69" fmla="*/ 686 h 981"/>
                <a:gd name="T70" fmla="*/ 1309 w 1487"/>
                <a:gd name="T71" fmla="*/ 781 h 981"/>
                <a:gd name="T72" fmla="*/ 1288 w 1487"/>
                <a:gd name="T73" fmla="*/ 855 h 981"/>
                <a:gd name="T74" fmla="*/ 1282 w 1487"/>
                <a:gd name="T75" fmla="*/ 927 h 981"/>
                <a:gd name="T76" fmla="*/ 1250 w 1487"/>
                <a:gd name="T77" fmla="*/ 924 h 981"/>
                <a:gd name="T78" fmla="*/ 1158 w 1487"/>
                <a:gd name="T79" fmla="*/ 773 h 981"/>
                <a:gd name="T80" fmla="*/ 1026 w 1487"/>
                <a:gd name="T81" fmla="*/ 768 h 981"/>
                <a:gd name="T82" fmla="*/ 947 w 1487"/>
                <a:gd name="T83" fmla="*/ 858 h 981"/>
                <a:gd name="T84" fmla="*/ 786 w 1487"/>
                <a:gd name="T85" fmla="*/ 665 h 981"/>
                <a:gd name="T86" fmla="*/ 574 w 1487"/>
                <a:gd name="T87" fmla="*/ 599 h 981"/>
                <a:gd name="T88" fmla="*/ 736 w 1487"/>
                <a:gd name="T89" fmla="*/ 718 h 981"/>
                <a:gd name="T90" fmla="*/ 547 w 1487"/>
                <a:gd name="T91" fmla="*/ 824 h 981"/>
                <a:gd name="T92" fmla="*/ 499 w 1487"/>
                <a:gd name="T93" fmla="*/ 723 h 981"/>
                <a:gd name="T94" fmla="*/ 421 w 1487"/>
                <a:gd name="T95" fmla="*/ 607 h 981"/>
                <a:gd name="T96" fmla="*/ 373 w 1487"/>
                <a:gd name="T97" fmla="*/ 520 h 981"/>
                <a:gd name="T98" fmla="*/ 352 w 1487"/>
                <a:gd name="T99" fmla="*/ 480 h 981"/>
                <a:gd name="T100" fmla="*/ 324 w 1487"/>
                <a:gd name="T101" fmla="*/ 454 h 981"/>
                <a:gd name="T102" fmla="*/ 312 w 1487"/>
                <a:gd name="T103" fmla="*/ 499 h 981"/>
                <a:gd name="T104" fmla="*/ 273 w 1487"/>
                <a:gd name="T105" fmla="*/ 430 h 981"/>
                <a:gd name="T106" fmla="*/ 230 w 1487"/>
                <a:gd name="T107" fmla="*/ 404 h 981"/>
                <a:gd name="T108" fmla="*/ 277 w 1487"/>
                <a:gd name="T109" fmla="*/ 467 h 981"/>
                <a:gd name="T110" fmla="*/ 255 w 1487"/>
                <a:gd name="T111" fmla="*/ 480 h 981"/>
                <a:gd name="T112" fmla="*/ 218 w 1487"/>
                <a:gd name="T113" fmla="*/ 438 h 981"/>
                <a:gd name="T114" fmla="*/ 175 w 1487"/>
                <a:gd name="T115" fmla="*/ 412 h 981"/>
                <a:gd name="T116" fmla="*/ 118 w 1487"/>
                <a:gd name="T117" fmla="*/ 446 h 981"/>
                <a:gd name="T118" fmla="*/ 106 w 1487"/>
                <a:gd name="T119" fmla="*/ 488 h 981"/>
                <a:gd name="T120" fmla="*/ 66 w 1487"/>
                <a:gd name="T121" fmla="*/ 517 h 981"/>
                <a:gd name="T122" fmla="*/ 7 w 1487"/>
                <a:gd name="T123" fmla="*/ 499 h 98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87" h="981">
                  <a:moveTo>
                    <a:pt x="0" y="438"/>
                  </a:moveTo>
                  <a:lnTo>
                    <a:pt x="13" y="425"/>
                  </a:lnTo>
                  <a:lnTo>
                    <a:pt x="21" y="414"/>
                  </a:lnTo>
                  <a:lnTo>
                    <a:pt x="39" y="414"/>
                  </a:lnTo>
                  <a:lnTo>
                    <a:pt x="59" y="417"/>
                  </a:lnTo>
                  <a:lnTo>
                    <a:pt x="72" y="412"/>
                  </a:lnTo>
                  <a:lnTo>
                    <a:pt x="86" y="409"/>
                  </a:lnTo>
                  <a:lnTo>
                    <a:pt x="88" y="390"/>
                  </a:lnTo>
                  <a:lnTo>
                    <a:pt x="96" y="380"/>
                  </a:lnTo>
                  <a:lnTo>
                    <a:pt x="76" y="367"/>
                  </a:lnTo>
                  <a:lnTo>
                    <a:pt x="72" y="353"/>
                  </a:lnTo>
                  <a:lnTo>
                    <a:pt x="74" y="340"/>
                  </a:lnTo>
                  <a:lnTo>
                    <a:pt x="90" y="340"/>
                  </a:lnTo>
                  <a:lnTo>
                    <a:pt x="98" y="338"/>
                  </a:lnTo>
                  <a:lnTo>
                    <a:pt x="100" y="340"/>
                  </a:lnTo>
                  <a:lnTo>
                    <a:pt x="112" y="330"/>
                  </a:lnTo>
                  <a:lnTo>
                    <a:pt x="122" y="327"/>
                  </a:lnTo>
                  <a:lnTo>
                    <a:pt x="125" y="327"/>
                  </a:lnTo>
                  <a:lnTo>
                    <a:pt x="133" y="316"/>
                  </a:lnTo>
                  <a:lnTo>
                    <a:pt x="141" y="314"/>
                  </a:lnTo>
                  <a:lnTo>
                    <a:pt x="149" y="298"/>
                  </a:lnTo>
                  <a:lnTo>
                    <a:pt x="155" y="301"/>
                  </a:lnTo>
                  <a:lnTo>
                    <a:pt x="165" y="290"/>
                  </a:lnTo>
                  <a:lnTo>
                    <a:pt x="167" y="290"/>
                  </a:lnTo>
                  <a:lnTo>
                    <a:pt x="181" y="280"/>
                  </a:lnTo>
                  <a:lnTo>
                    <a:pt x="188" y="277"/>
                  </a:lnTo>
                  <a:lnTo>
                    <a:pt x="198" y="277"/>
                  </a:lnTo>
                  <a:lnTo>
                    <a:pt x="206" y="277"/>
                  </a:lnTo>
                  <a:lnTo>
                    <a:pt x="200" y="261"/>
                  </a:lnTo>
                  <a:lnTo>
                    <a:pt x="198" y="250"/>
                  </a:lnTo>
                  <a:lnTo>
                    <a:pt x="194" y="224"/>
                  </a:lnTo>
                  <a:lnTo>
                    <a:pt x="212" y="221"/>
                  </a:lnTo>
                  <a:lnTo>
                    <a:pt x="220" y="219"/>
                  </a:lnTo>
                  <a:lnTo>
                    <a:pt x="216" y="229"/>
                  </a:lnTo>
                  <a:lnTo>
                    <a:pt x="222" y="235"/>
                  </a:lnTo>
                  <a:lnTo>
                    <a:pt x="230" y="245"/>
                  </a:lnTo>
                  <a:lnTo>
                    <a:pt x="234" y="250"/>
                  </a:lnTo>
                  <a:lnTo>
                    <a:pt x="251" y="250"/>
                  </a:lnTo>
                  <a:lnTo>
                    <a:pt x="269" y="227"/>
                  </a:lnTo>
                  <a:lnTo>
                    <a:pt x="281" y="216"/>
                  </a:lnTo>
                  <a:lnTo>
                    <a:pt x="287" y="208"/>
                  </a:lnTo>
                  <a:lnTo>
                    <a:pt x="295" y="200"/>
                  </a:lnTo>
                  <a:lnTo>
                    <a:pt x="303" y="187"/>
                  </a:lnTo>
                  <a:lnTo>
                    <a:pt x="310" y="192"/>
                  </a:lnTo>
                  <a:lnTo>
                    <a:pt x="310" y="184"/>
                  </a:lnTo>
                  <a:lnTo>
                    <a:pt x="314" y="179"/>
                  </a:lnTo>
                  <a:lnTo>
                    <a:pt x="326" y="182"/>
                  </a:lnTo>
                  <a:lnTo>
                    <a:pt x="348" y="203"/>
                  </a:lnTo>
                  <a:lnTo>
                    <a:pt x="342" y="147"/>
                  </a:lnTo>
                  <a:lnTo>
                    <a:pt x="326" y="171"/>
                  </a:lnTo>
                  <a:lnTo>
                    <a:pt x="312" y="171"/>
                  </a:lnTo>
                  <a:lnTo>
                    <a:pt x="309" y="155"/>
                  </a:lnTo>
                  <a:lnTo>
                    <a:pt x="309" y="147"/>
                  </a:lnTo>
                  <a:lnTo>
                    <a:pt x="303" y="142"/>
                  </a:lnTo>
                  <a:lnTo>
                    <a:pt x="314" y="132"/>
                  </a:lnTo>
                  <a:lnTo>
                    <a:pt x="320" y="121"/>
                  </a:lnTo>
                  <a:lnTo>
                    <a:pt x="328" y="118"/>
                  </a:lnTo>
                  <a:lnTo>
                    <a:pt x="334" y="118"/>
                  </a:lnTo>
                  <a:lnTo>
                    <a:pt x="338" y="110"/>
                  </a:lnTo>
                  <a:lnTo>
                    <a:pt x="342" y="108"/>
                  </a:lnTo>
                  <a:lnTo>
                    <a:pt x="350" y="108"/>
                  </a:lnTo>
                  <a:lnTo>
                    <a:pt x="338" y="95"/>
                  </a:lnTo>
                  <a:lnTo>
                    <a:pt x="326" y="97"/>
                  </a:lnTo>
                  <a:lnTo>
                    <a:pt x="316" y="97"/>
                  </a:lnTo>
                  <a:lnTo>
                    <a:pt x="310" y="92"/>
                  </a:lnTo>
                  <a:lnTo>
                    <a:pt x="310" y="103"/>
                  </a:lnTo>
                  <a:lnTo>
                    <a:pt x="303" y="110"/>
                  </a:lnTo>
                  <a:lnTo>
                    <a:pt x="295" y="126"/>
                  </a:lnTo>
                  <a:lnTo>
                    <a:pt x="285" y="132"/>
                  </a:lnTo>
                  <a:lnTo>
                    <a:pt x="277" y="132"/>
                  </a:lnTo>
                  <a:lnTo>
                    <a:pt x="275" y="142"/>
                  </a:lnTo>
                  <a:lnTo>
                    <a:pt x="275" y="147"/>
                  </a:lnTo>
                  <a:lnTo>
                    <a:pt x="269" y="153"/>
                  </a:lnTo>
                  <a:lnTo>
                    <a:pt x="277" y="171"/>
                  </a:lnTo>
                  <a:lnTo>
                    <a:pt x="281" y="179"/>
                  </a:lnTo>
                  <a:lnTo>
                    <a:pt x="273" y="192"/>
                  </a:lnTo>
                  <a:lnTo>
                    <a:pt x="263" y="203"/>
                  </a:lnTo>
                  <a:lnTo>
                    <a:pt x="259" y="216"/>
                  </a:lnTo>
                  <a:lnTo>
                    <a:pt x="255" y="227"/>
                  </a:lnTo>
                  <a:lnTo>
                    <a:pt x="249" y="227"/>
                  </a:lnTo>
                  <a:lnTo>
                    <a:pt x="242" y="229"/>
                  </a:lnTo>
                  <a:lnTo>
                    <a:pt x="234" y="232"/>
                  </a:lnTo>
                  <a:lnTo>
                    <a:pt x="230" y="232"/>
                  </a:lnTo>
                  <a:lnTo>
                    <a:pt x="230" y="224"/>
                  </a:lnTo>
                  <a:lnTo>
                    <a:pt x="230" y="211"/>
                  </a:lnTo>
                  <a:lnTo>
                    <a:pt x="222" y="211"/>
                  </a:lnTo>
                  <a:lnTo>
                    <a:pt x="218" y="203"/>
                  </a:lnTo>
                  <a:lnTo>
                    <a:pt x="220" y="192"/>
                  </a:lnTo>
                  <a:lnTo>
                    <a:pt x="220" y="187"/>
                  </a:lnTo>
                  <a:lnTo>
                    <a:pt x="220" y="184"/>
                  </a:lnTo>
                  <a:lnTo>
                    <a:pt x="214" y="187"/>
                  </a:lnTo>
                  <a:lnTo>
                    <a:pt x="212" y="187"/>
                  </a:lnTo>
                  <a:lnTo>
                    <a:pt x="208" y="184"/>
                  </a:lnTo>
                  <a:lnTo>
                    <a:pt x="204" y="184"/>
                  </a:lnTo>
                  <a:lnTo>
                    <a:pt x="198" y="190"/>
                  </a:lnTo>
                  <a:lnTo>
                    <a:pt x="190" y="198"/>
                  </a:lnTo>
                  <a:lnTo>
                    <a:pt x="185" y="206"/>
                  </a:lnTo>
                  <a:lnTo>
                    <a:pt x="169" y="203"/>
                  </a:lnTo>
                  <a:lnTo>
                    <a:pt x="159" y="203"/>
                  </a:lnTo>
                  <a:lnTo>
                    <a:pt x="153" y="195"/>
                  </a:lnTo>
                  <a:lnTo>
                    <a:pt x="153" y="190"/>
                  </a:lnTo>
                  <a:lnTo>
                    <a:pt x="157" y="184"/>
                  </a:lnTo>
                  <a:lnTo>
                    <a:pt x="163" y="179"/>
                  </a:lnTo>
                  <a:lnTo>
                    <a:pt x="167" y="174"/>
                  </a:lnTo>
                  <a:lnTo>
                    <a:pt x="157" y="176"/>
                  </a:lnTo>
                  <a:lnTo>
                    <a:pt x="153" y="169"/>
                  </a:lnTo>
                  <a:lnTo>
                    <a:pt x="153" y="163"/>
                  </a:lnTo>
                  <a:lnTo>
                    <a:pt x="167" y="163"/>
                  </a:lnTo>
                  <a:lnTo>
                    <a:pt x="179" y="161"/>
                  </a:lnTo>
                  <a:lnTo>
                    <a:pt x="171" y="155"/>
                  </a:lnTo>
                  <a:lnTo>
                    <a:pt x="159" y="158"/>
                  </a:lnTo>
                  <a:lnTo>
                    <a:pt x="159" y="150"/>
                  </a:lnTo>
                  <a:lnTo>
                    <a:pt x="165" y="142"/>
                  </a:lnTo>
                  <a:lnTo>
                    <a:pt x="177" y="137"/>
                  </a:lnTo>
                  <a:lnTo>
                    <a:pt x="181" y="132"/>
                  </a:lnTo>
                  <a:lnTo>
                    <a:pt x="185" y="129"/>
                  </a:lnTo>
                  <a:lnTo>
                    <a:pt x="194" y="126"/>
                  </a:lnTo>
                  <a:lnTo>
                    <a:pt x="202" y="129"/>
                  </a:lnTo>
                  <a:lnTo>
                    <a:pt x="206" y="132"/>
                  </a:lnTo>
                  <a:lnTo>
                    <a:pt x="212" y="126"/>
                  </a:lnTo>
                  <a:lnTo>
                    <a:pt x="206" y="124"/>
                  </a:lnTo>
                  <a:lnTo>
                    <a:pt x="206" y="113"/>
                  </a:lnTo>
                  <a:lnTo>
                    <a:pt x="224" y="100"/>
                  </a:lnTo>
                  <a:lnTo>
                    <a:pt x="234" y="89"/>
                  </a:lnTo>
                  <a:lnTo>
                    <a:pt x="238" y="89"/>
                  </a:lnTo>
                  <a:lnTo>
                    <a:pt x="238" y="84"/>
                  </a:lnTo>
                  <a:lnTo>
                    <a:pt x="246" y="73"/>
                  </a:lnTo>
                  <a:lnTo>
                    <a:pt x="255" y="60"/>
                  </a:lnTo>
                  <a:lnTo>
                    <a:pt x="265" y="52"/>
                  </a:lnTo>
                  <a:lnTo>
                    <a:pt x="257" y="47"/>
                  </a:lnTo>
                  <a:lnTo>
                    <a:pt x="279" y="34"/>
                  </a:lnTo>
                  <a:lnTo>
                    <a:pt x="289" y="34"/>
                  </a:lnTo>
                  <a:lnTo>
                    <a:pt x="287" y="26"/>
                  </a:lnTo>
                  <a:lnTo>
                    <a:pt x="307" y="26"/>
                  </a:lnTo>
                  <a:lnTo>
                    <a:pt x="342" y="2"/>
                  </a:lnTo>
                  <a:lnTo>
                    <a:pt x="348" y="0"/>
                  </a:lnTo>
                  <a:lnTo>
                    <a:pt x="340" y="15"/>
                  </a:lnTo>
                  <a:lnTo>
                    <a:pt x="348" y="7"/>
                  </a:lnTo>
                  <a:lnTo>
                    <a:pt x="358" y="5"/>
                  </a:lnTo>
                  <a:lnTo>
                    <a:pt x="356" y="13"/>
                  </a:lnTo>
                  <a:lnTo>
                    <a:pt x="383" y="2"/>
                  </a:lnTo>
                  <a:lnTo>
                    <a:pt x="397" y="10"/>
                  </a:lnTo>
                  <a:lnTo>
                    <a:pt x="377" y="18"/>
                  </a:lnTo>
                  <a:lnTo>
                    <a:pt x="385" y="26"/>
                  </a:lnTo>
                  <a:lnTo>
                    <a:pt x="413" y="26"/>
                  </a:lnTo>
                  <a:lnTo>
                    <a:pt x="452" y="39"/>
                  </a:lnTo>
                  <a:lnTo>
                    <a:pt x="448" y="55"/>
                  </a:lnTo>
                  <a:lnTo>
                    <a:pt x="433" y="68"/>
                  </a:lnTo>
                  <a:lnTo>
                    <a:pt x="409" y="76"/>
                  </a:lnTo>
                  <a:lnTo>
                    <a:pt x="403" y="92"/>
                  </a:lnTo>
                  <a:lnTo>
                    <a:pt x="405" y="108"/>
                  </a:lnTo>
                  <a:lnTo>
                    <a:pt x="413" y="110"/>
                  </a:lnTo>
                  <a:lnTo>
                    <a:pt x="413" y="118"/>
                  </a:lnTo>
                  <a:lnTo>
                    <a:pt x="417" y="121"/>
                  </a:lnTo>
                  <a:lnTo>
                    <a:pt x="421" y="124"/>
                  </a:lnTo>
                  <a:lnTo>
                    <a:pt x="423" y="134"/>
                  </a:lnTo>
                  <a:lnTo>
                    <a:pt x="431" y="145"/>
                  </a:lnTo>
                  <a:lnTo>
                    <a:pt x="431" y="150"/>
                  </a:lnTo>
                  <a:lnTo>
                    <a:pt x="438" y="150"/>
                  </a:lnTo>
                  <a:lnTo>
                    <a:pt x="442" y="153"/>
                  </a:lnTo>
                  <a:lnTo>
                    <a:pt x="448" y="155"/>
                  </a:lnTo>
                  <a:lnTo>
                    <a:pt x="452" y="150"/>
                  </a:lnTo>
                  <a:lnTo>
                    <a:pt x="456" y="142"/>
                  </a:lnTo>
                  <a:lnTo>
                    <a:pt x="460" y="140"/>
                  </a:lnTo>
                  <a:lnTo>
                    <a:pt x="466" y="142"/>
                  </a:lnTo>
                  <a:lnTo>
                    <a:pt x="474" y="132"/>
                  </a:lnTo>
                  <a:lnTo>
                    <a:pt x="474" y="124"/>
                  </a:lnTo>
                  <a:lnTo>
                    <a:pt x="478" y="118"/>
                  </a:lnTo>
                  <a:lnTo>
                    <a:pt x="478" y="113"/>
                  </a:lnTo>
                  <a:lnTo>
                    <a:pt x="495" y="108"/>
                  </a:lnTo>
                  <a:lnTo>
                    <a:pt x="509" y="103"/>
                  </a:lnTo>
                  <a:lnTo>
                    <a:pt x="525" y="97"/>
                  </a:lnTo>
                  <a:lnTo>
                    <a:pt x="547" y="103"/>
                  </a:lnTo>
                  <a:lnTo>
                    <a:pt x="566" y="103"/>
                  </a:lnTo>
                  <a:lnTo>
                    <a:pt x="600" y="103"/>
                  </a:lnTo>
                  <a:lnTo>
                    <a:pt x="606" y="63"/>
                  </a:lnTo>
                  <a:lnTo>
                    <a:pt x="625" y="66"/>
                  </a:lnTo>
                  <a:lnTo>
                    <a:pt x="639" y="95"/>
                  </a:lnTo>
                  <a:lnTo>
                    <a:pt x="641" y="71"/>
                  </a:lnTo>
                  <a:lnTo>
                    <a:pt x="704" y="2"/>
                  </a:lnTo>
                  <a:lnTo>
                    <a:pt x="728" y="2"/>
                  </a:lnTo>
                  <a:lnTo>
                    <a:pt x="749" y="15"/>
                  </a:lnTo>
                  <a:lnTo>
                    <a:pt x="779" y="15"/>
                  </a:lnTo>
                  <a:lnTo>
                    <a:pt x="816" y="39"/>
                  </a:lnTo>
                  <a:lnTo>
                    <a:pt x="860" y="52"/>
                  </a:lnTo>
                  <a:lnTo>
                    <a:pt x="891" y="50"/>
                  </a:lnTo>
                  <a:lnTo>
                    <a:pt x="930" y="66"/>
                  </a:lnTo>
                  <a:lnTo>
                    <a:pt x="966" y="66"/>
                  </a:lnTo>
                  <a:lnTo>
                    <a:pt x="982" y="55"/>
                  </a:lnTo>
                  <a:lnTo>
                    <a:pt x="1019" y="55"/>
                  </a:lnTo>
                  <a:lnTo>
                    <a:pt x="1041" y="66"/>
                  </a:lnTo>
                  <a:lnTo>
                    <a:pt x="1092" y="66"/>
                  </a:lnTo>
                  <a:lnTo>
                    <a:pt x="1135" y="89"/>
                  </a:lnTo>
                  <a:lnTo>
                    <a:pt x="1214" y="84"/>
                  </a:lnTo>
                  <a:lnTo>
                    <a:pt x="1342" y="95"/>
                  </a:lnTo>
                  <a:lnTo>
                    <a:pt x="1403" y="124"/>
                  </a:lnTo>
                  <a:lnTo>
                    <a:pt x="1454" y="142"/>
                  </a:lnTo>
                  <a:lnTo>
                    <a:pt x="1486" y="155"/>
                  </a:lnTo>
                  <a:lnTo>
                    <a:pt x="1476" y="161"/>
                  </a:lnTo>
                  <a:lnTo>
                    <a:pt x="1454" y="150"/>
                  </a:lnTo>
                  <a:lnTo>
                    <a:pt x="1401" y="145"/>
                  </a:lnTo>
                  <a:lnTo>
                    <a:pt x="1415" y="155"/>
                  </a:lnTo>
                  <a:lnTo>
                    <a:pt x="1438" y="163"/>
                  </a:lnTo>
                  <a:lnTo>
                    <a:pt x="1432" y="182"/>
                  </a:lnTo>
                  <a:lnTo>
                    <a:pt x="1407" y="195"/>
                  </a:lnTo>
                  <a:lnTo>
                    <a:pt x="1399" y="213"/>
                  </a:lnTo>
                  <a:lnTo>
                    <a:pt x="1432" y="232"/>
                  </a:lnTo>
                  <a:lnTo>
                    <a:pt x="1454" y="258"/>
                  </a:lnTo>
                  <a:lnTo>
                    <a:pt x="1468" y="293"/>
                  </a:lnTo>
                  <a:lnTo>
                    <a:pt x="1452" y="295"/>
                  </a:lnTo>
                  <a:lnTo>
                    <a:pt x="1419" y="285"/>
                  </a:lnTo>
                  <a:lnTo>
                    <a:pt x="1385" y="258"/>
                  </a:lnTo>
                  <a:lnTo>
                    <a:pt x="1371" y="245"/>
                  </a:lnTo>
                  <a:lnTo>
                    <a:pt x="1363" y="227"/>
                  </a:lnTo>
                  <a:lnTo>
                    <a:pt x="1356" y="200"/>
                  </a:lnTo>
                  <a:lnTo>
                    <a:pt x="1342" y="190"/>
                  </a:lnTo>
                  <a:lnTo>
                    <a:pt x="1330" y="190"/>
                  </a:lnTo>
                  <a:lnTo>
                    <a:pt x="1318" y="192"/>
                  </a:lnTo>
                  <a:lnTo>
                    <a:pt x="1332" y="213"/>
                  </a:lnTo>
                  <a:lnTo>
                    <a:pt x="1299" y="216"/>
                  </a:lnTo>
                  <a:lnTo>
                    <a:pt x="1285" y="206"/>
                  </a:lnTo>
                  <a:lnTo>
                    <a:pt x="1255" y="211"/>
                  </a:lnTo>
                  <a:lnTo>
                    <a:pt x="1234" y="229"/>
                  </a:lnTo>
                  <a:lnTo>
                    <a:pt x="1234" y="237"/>
                  </a:lnTo>
                  <a:lnTo>
                    <a:pt x="1241" y="253"/>
                  </a:lnTo>
                  <a:lnTo>
                    <a:pt x="1275" y="258"/>
                  </a:lnTo>
                  <a:lnTo>
                    <a:pt x="1302" y="274"/>
                  </a:lnTo>
                  <a:lnTo>
                    <a:pt x="1350" y="327"/>
                  </a:lnTo>
                  <a:lnTo>
                    <a:pt x="1367" y="359"/>
                  </a:lnTo>
                  <a:lnTo>
                    <a:pt x="1371" y="393"/>
                  </a:lnTo>
                  <a:lnTo>
                    <a:pt x="1367" y="422"/>
                  </a:lnTo>
                  <a:lnTo>
                    <a:pt x="1356" y="422"/>
                  </a:lnTo>
                  <a:lnTo>
                    <a:pt x="1344" y="412"/>
                  </a:lnTo>
                  <a:lnTo>
                    <a:pt x="1326" y="427"/>
                  </a:lnTo>
                  <a:lnTo>
                    <a:pt x="1308" y="438"/>
                  </a:lnTo>
                  <a:lnTo>
                    <a:pt x="1306" y="462"/>
                  </a:lnTo>
                  <a:lnTo>
                    <a:pt x="1324" y="486"/>
                  </a:lnTo>
                  <a:lnTo>
                    <a:pt x="1312" y="507"/>
                  </a:lnTo>
                  <a:lnTo>
                    <a:pt x="1308" y="538"/>
                  </a:lnTo>
                  <a:lnTo>
                    <a:pt x="1332" y="560"/>
                  </a:lnTo>
                  <a:lnTo>
                    <a:pt x="1358" y="567"/>
                  </a:lnTo>
                  <a:lnTo>
                    <a:pt x="1385" y="589"/>
                  </a:lnTo>
                  <a:lnTo>
                    <a:pt x="1407" y="620"/>
                  </a:lnTo>
                  <a:lnTo>
                    <a:pt x="1409" y="665"/>
                  </a:lnTo>
                  <a:lnTo>
                    <a:pt x="1401" y="686"/>
                  </a:lnTo>
                  <a:lnTo>
                    <a:pt x="1375" y="705"/>
                  </a:lnTo>
                  <a:lnTo>
                    <a:pt x="1346" y="715"/>
                  </a:lnTo>
                  <a:lnTo>
                    <a:pt x="1328" y="729"/>
                  </a:lnTo>
                  <a:lnTo>
                    <a:pt x="1316" y="721"/>
                  </a:lnTo>
                  <a:lnTo>
                    <a:pt x="1306" y="729"/>
                  </a:lnTo>
                  <a:lnTo>
                    <a:pt x="1304" y="760"/>
                  </a:lnTo>
                  <a:lnTo>
                    <a:pt x="1310" y="781"/>
                  </a:lnTo>
                  <a:lnTo>
                    <a:pt x="1342" y="805"/>
                  </a:lnTo>
                  <a:lnTo>
                    <a:pt x="1354" y="826"/>
                  </a:lnTo>
                  <a:lnTo>
                    <a:pt x="1363" y="840"/>
                  </a:lnTo>
                  <a:lnTo>
                    <a:pt x="1360" y="866"/>
                  </a:lnTo>
                  <a:lnTo>
                    <a:pt x="1342" y="884"/>
                  </a:lnTo>
                  <a:lnTo>
                    <a:pt x="1320" y="884"/>
                  </a:lnTo>
                  <a:lnTo>
                    <a:pt x="1289" y="855"/>
                  </a:lnTo>
                  <a:lnTo>
                    <a:pt x="1265" y="845"/>
                  </a:lnTo>
                  <a:lnTo>
                    <a:pt x="1255" y="840"/>
                  </a:lnTo>
                  <a:lnTo>
                    <a:pt x="1245" y="855"/>
                  </a:lnTo>
                  <a:lnTo>
                    <a:pt x="1249" y="876"/>
                  </a:lnTo>
                  <a:lnTo>
                    <a:pt x="1257" y="892"/>
                  </a:lnTo>
                  <a:lnTo>
                    <a:pt x="1263" y="919"/>
                  </a:lnTo>
                  <a:lnTo>
                    <a:pt x="1283" y="927"/>
                  </a:lnTo>
                  <a:lnTo>
                    <a:pt x="1275" y="940"/>
                  </a:lnTo>
                  <a:lnTo>
                    <a:pt x="1277" y="961"/>
                  </a:lnTo>
                  <a:lnTo>
                    <a:pt x="1285" y="980"/>
                  </a:lnTo>
                  <a:lnTo>
                    <a:pt x="1271" y="980"/>
                  </a:lnTo>
                  <a:lnTo>
                    <a:pt x="1255" y="956"/>
                  </a:lnTo>
                  <a:lnTo>
                    <a:pt x="1257" y="932"/>
                  </a:lnTo>
                  <a:lnTo>
                    <a:pt x="1251" y="924"/>
                  </a:lnTo>
                  <a:lnTo>
                    <a:pt x="1245" y="898"/>
                  </a:lnTo>
                  <a:lnTo>
                    <a:pt x="1239" y="890"/>
                  </a:lnTo>
                  <a:lnTo>
                    <a:pt x="1236" y="850"/>
                  </a:lnTo>
                  <a:lnTo>
                    <a:pt x="1228" y="826"/>
                  </a:lnTo>
                  <a:lnTo>
                    <a:pt x="1210" y="805"/>
                  </a:lnTo>
                  <a:lnTo>
                    <a:pt x="1180" y="795"/>
                  </a:lnTo>
                  <a:lnTo>
                    <a:pt x="1159" y="773"/>
                  </a:lnTo>
                  <a:lnTo>
                    <a:pt x="1149" y="758"/>
                  </a:lnTo>
                  <a:lnTo>
                    <a:pt x="1135" y="742"/>
                  </a:lnTo>
                  <a:lnTo>
                    <a:pt x="1112" y="705"/>
                  </a:lnTo>
                  <a:lnTo>
                    <a:pt x="1092" y="707"/>
                  </a:lnTo>
                  <a:lnTo>
                    <a:pt x="1064" y="726"/>
                  </a:lnTo>
                  <a:lnTo>
                    <a:pt x="1052" y="739"/>
                  </a:lnTo>
                  <a:lnTo>
                    <a:pt x="1027" y="768"/>
                  </a:lnTo>
                  <a:lnTo>
                    <a:pt x="1009" y="800"/>
                  </a:lnTo>
                  <a:lnTo>
                    <a:pt x="1003" y="810"/>
                  </a:lnTo>
                  <a:lnTo>
                    <a:pt x="1009" y="847"/>
                  </a:lnTo>
                  <a:lnTo>
                    <a:pt x="1009" y="882"/>
                  </a:lnTo>
                  <a:lnTo>
                    <a:pt x="988" y="906"/>
                  </a:lnTo>
                  <a:lnTo>
                    <a:pt x="974" y="908"/>
                  </a:lnTo>
                  <a:lnTo>
                    <a:pt x="948" y="858"/>
                  </a:lnTo>
                  <a:lnTo>
                    <a:pt x="928" y="821"/>
                  </a:lnTo>
                  <a:lnTo>
                    <a:pt x="887" y="755"/>
                  </a:lnTo>
                  <a:lnTo>
                    <a:pt x="887" y="729"/>
                  </a:lnTo>
                  <a:lnTo>
                    <a:pt x="877" y="715"/>
                  </a:lnTo>
                  <a:lnTo>
                    <a:pt x="869" y="731"/>
                  </a:lnTo>
                  <a:lnTo>
                    <a:pt x="836" y="694"/>
                  </a:lnTo>
                  <a:lnTo>
                    <a:pt x="787" y="665"/>
                  </a:lnTo>
                  <a:lnTo>
                    <a:pt x="757" y="670"/>
                  </a:lnTo>
                  <a:lnTo>
                    <a:pt x="714" y="668"/>
                  </a:lnTo>
                  <a:lnTo>
                    <a:pt x="694" y="647"/>
                  </a:lnTo>
                  <a:lnTo>
                    <a:pt x="671" y="649"/>
                  </a:lnTo>
                  <a:lnTo>
                    <a:pt x="639" y="641"/>
                  </a:lnTo>
                  <a:lnTo>
                    <a:pt x="570" y="570"/>
                  </a:lnTo>
                  <a:lnTo>
                    <a:pt x="574" y="599"/>
                  </a:lnTo>
                  <a:lnTo>
                    <a:pt x="596" y="639"/>
                  </a:lnTo>
                  <a:lnTo>
                    <a:pt x="618" y="668"/>
                  </a:lnTo>
                  <a:lnTo>
                    <a:pt x="643" y="684"/>
                  </a:lnTo>
                  <a:lnTo>
                    <a:pt x="669" y="670"/>
                  </a:lnTo>
                  <a:lnTo>
                    <a:pt x="692" y="670"/>
                  </a:lnTo>
                  <a:lnTo>
                    <a:pt x="720" y="697"/>
                  </a:lnTo>
                  <a:lnTo>
                    <a:pt x="736" y="718"/>
                  </a:lnTo>
                  <a:lnTo>
                    <a:pt x="734" y="729"/>
                  </a:lnTo>
                  <a:lnTo>
                    <a:pt x="684" y="787"/>
                  </a:lnTo>
                  <a:lnTo>
                    <a:pt x="653" y="808"/>
                  </a:lnTo>
                  <a:lnTo>
                    <a:pt x="584" y="837"/>
                  </a:lnTo>
                  <a:lnTo>
                    <a:pt x="564" y="845"/>
                  </a:lnTo>
                  <a:lnTo>
                    <a:pt x="553" y="837"/>
                  </a:lnTo>
                  <a:lnTo>
                    <a:pt x="547" y="824"/>
                  </a:lnTo>
                  <a:lnTo>
                    <a:pt x="547" y="808"/>
                  </a:lnTo>
                  <a:lnTo>
                    <a:pt x="541" y="789"/>
                  </a:lnTo>
                  <a:lnTo>
                    <a:pt x="531" y="776"/>
                  </a:lnTo>
                  <a:lnTo>
                    <a:pt x="523" y="766"/>
                  </a:lnTo>
                  <a:lnTo>
                    <a:pt x="511" y="747"/>
                  </a:lnTo>
                  <a:lnTo>
                    <a:pt x="503" y="736"/>
                  </a:lnTo>
                  <a:lnTo>
                    <a:pt x="499" y="723"/>
                  </a:lnTo>
                  <a:lnTo>
                    <a:pt x="490" y="710"/>
                  </a:lnTo>
                  <a:lnTo>
                    <a:pt x="474" y="681"/>
                  </a:lnTo>
                  <a:lnTo>
                    <a:pt x="466" y="668"/>
                  </a:lnTo>
                  <a:lnTo>
                    <a:pt x="456" y="652"/>
                  </a:lnTo>
                  <a:lnTo>
                    <a:pt x="438" y="628"/>
                  </a:lnTo>
                  <a:lnTo>
                    <a:pt x="429" y="615"/>
                  </a:lnTo>
                  <a:lnTo>
                    <a:pt x="421" y="607"/>
                  </a:lnTo>
                  <a:lnTo>
                    <a:pt x="411" y="586"/>
                  </a:lnTo>
                  <a:lnTo>
                    <a:pt x="438" y="567"/>
                  </a:lnTo>
                  <a:lnTo>
                    <a:pt x="452" y="528"/>
                  </a:lnTo>
                  <a:lnTo>
                    <a:pt x="425" y="517"/>
                  </a:lnTo>
                  <a:lnTo>
                    <a:pt x="387" y="523"/>
                  </a:lnTo>
                  <a:lnTo>
                    <a:pt x="377" y="520"/>
                  </a:lnTo>
                  <a:lnTo>
                    <a:pt x="373" y="520"/>
                  </a:lnTo>
                  <a:lnTo>
                    <a:pt x="370" y="520"/>
                  </a:lnTo>
                  <a:lnTo>
                    <a:pt x="364" y="520"/>
                  </a:lnTo>
                  <a:lnTo>
                    <a:pt x="364" y="512"/>
                  </a:lnTo>
                  <a:lnTo>
                    <a:pt x="360" y="507"/>
                  </a:lnTo>
                  <a:lnTo>
                    <a:pt x="360" y="493"/>
                  </a:lnTo>
                  <a:lnTo>
                    <a:pt x="354" y="488"/>
                  </a:lnTo>
                  <a:lnTo>
                    <a:pt x="352" y="480"/>
                  </a:lnTo>
                  <a:lnTo>
                    <a:pt x="348" y="478"/>
                  </a:lnTo>
                  <a:lnTo>
                    <a:pt x="344" y="472"/>
                  </a:lnTo>
                  <a:lnTo>
                    <a:pt x="342" y="467"/>
                  </a:lnTo>
                  <a:lnTo>
                    <a:pt x="340" y="459"/>
                  </a:lnTo>
                  <a:lnTo>
                    <a:pt x="338" y="454"/>
                  </a:lnTo>
                  <a:lnTo>
                    <a:pt x="330" y="454"/>
                  </a:lnTo>
                  <a:lnTo>
                    <a:pt x="324" y="454"/>
                  </a:lnTo>
                  <a:lnTo>
                    <a:pt x="320" y="454"/>
                  </a:lnTo>
                  <a:lnTo>
                    <a:pt x="320" y="464"/>
                  </a:lnTo>
                  <a:lnTo>
                    <a:pt x="320" y="472"/>
                  </a:lnTo>
                  <a:lnTo>
                    <a:pt x="320" y="480"/>
                  </a:lnTo>
                  <a:lnTo>
                    <a:pt x="320" y="491"/>
                  </a:lnTo>
                  <a:lnTo>
                    <a:pt x="320" y="496"/>
                  </a:lnTo>
                  <a:lnTo>
                    <a:pt x="312" y="499"/>
                  </a:lnTo>
                  <a:lnTo>
                    <a:pt x="309" y="507"/>
                  </a:lnTo>
                  <a:lnTo>
                    <a:pt x="299" y="496"/>
                  </a:lnTo>
                  <a:lnTo>
                    <a:pt x="295" y="483"/>
                  </a:lnTo>
                  <a:lnTo>
                    <a:pt x="295" y="470"/>
                  </a:lnTo>
                  <a:lnTo>
                    <a:pt x="287" y="449"/>
                  </a:lnTo>
                  <a:lnTo>
                    <a:pt x="283" y="438"/>
                  </a:lnTo>
                  <a:lnTo>
                    <a:pt x="273" y="430"/>
                  </a:lnTo>
                  <a:lnTo>
                    <a:pt x="263" y="422"/>
                  </a:lnTo>
                  <a:lnTo>
                    <a:pt x="257" y="412"/>
                  </a:lnTo>
                  <a:lnTo>
                    <a:pt x="253" y="404"/>
                  </a:lnTo>
                  <a:lnTo>
                    <a:pt x="244" y="401"/>
                  </a:lnTo>
                  <a:lnTo>
                    <a:pt x="242" y="398"/>
                  </a:lnTo>
                  <a:lnTo>
                    <a:pt x="234" y="398"/>
                  </a:lnTo>
                  <a:lnTo>
                    <a:pt x="230" y="404"/>
                  </a:lnTo>
                  <a:lnTo>
                    <a:pt x="224" y="412"/>
                  </a:lnTo>
                  <a:lnTo>
                    <a:pt x="236" y="420"/>
                  </a:lnTo>
                  <a:lnTo>
                    <a:pt x="242" y="430"/>
                  </a:lnTo>
                  <a:lnTo>
                    <a:pt x="255" y="443"/>
                  </a:lnTo>
                  <a:lnTo>
                    <a:pt x="259" y="449"/>
                  </a:lnTo>
                  <a:lnTo>
                    <a:pt x="269" y="454"/>
                  </a:lnTo>
                  <a:lnTo>
                    <a:pt x="277" y="467"/>
                  </a:lnTo>
                  <a:lnTo>
                    <a:pt x="269" y="478"/>
                  </a:lnTo>
                  <a:lnTo>
                    <a:pt x="267" y="472"/>
                  </a:lnTo>
                  <a:lnTo>
                    <a:pt x="267" y="467"/>
                  </a:lnTo>
                  <a:lnTo>
                    <a:pt x="263" y="480"/>
                  </a:lnTo>
                  <a:lnTo>
                    <a:pt x="261" y="491"/>
                  </a:lnTo>
                  <a:lnTo>
                    <a:pt x="253" y="496"/>
                  </a:lnTo>
                  <a:lnTo>
                    <a:pt x="255" y="480"/>
                  </a:lnTo>
                  <a:lnTo>
                    <a:pt x="255" y="472"/>
                  </a:lnTo>
                  <a:lnTo>
                    <a:pt x="246" y="467"/>
                  </a:lnTo>
                  <a:lnTo>
                    <a:pt x="242" y="464"/>
                  </a:lnTo>
                  <a:lnTo>
                    <a:pt x="238" y="459"/>
                  </a:lnTo>
                  <a:lnTo>
                    <a:pt x="230" y="451"/>
                  </a:lnTo>
                  <a:lnTo>
                    <a:pt x="224" y="449"/>
                  </a:lnTo>
                  <a:lnTo>
                    <a:pt x="218" y="438"/>
                  </a:lnTo>
                  <a:lnTo>
                    <a:pt x="212" y="433"/>
                  </a:lnTo>
                  <a:lnTo>
                    <a:pt x="208" y="425"/>
                  </a:lnTo>
                  <a:lnTo>
                    <a:pt x="206" y="417"/>
                  </a:lnTo>
                  <a:lnTo>
                    <a:pt x="200" y="414"/>
                  </a:lnTo>
                  <a:lnTo>
                    <a:pt x="194" y="409"/>
                  </a:lnTo>
                  <a:lnTo>
                    <a:pt x="185" y="409"/>
                  </a:lnTo>
                  <a:lnTo>
                    <a:pt x="175" y="412"/>
                  </a:lnTo>
                  <a:lnTo>
                    <a:pt x="165" y="409"/>
                  </a:lnTo>
                  <a:lnTo>
                    <a:pt x="145" y="412"/>
                  </a:lnTo>
                  <a:lnTo>
                    <a:pt x="131" y="412"/>
                  </a:lnTo>
                  <a:lnTo>
                    <a:pt x="127" y="417"/>
                  </a:lnTo>
                  <a:lnTo>
                    <a:pt x="125" y="425"/>
                  </a:lnTo>
                  <a:lnTo>
                    <a:pt x="125" y="435"/>
                  </a:lnTo>
                  <a:lnTo>
                    <a:pt x="118" y="446"/>
                  </a:lnTo>
                  <a:lnTo>
                    <a:pt x="112" y="451"/>
                  </a:lnTo>
                  <a:lnTo>
                    <a:pt x="110" y="454"/>
                  </a:lnTo>
                  <a:lnTo>
                    <a:pt x="106" y="464"/>
                  </a:lnTo>
                  <a:lnTo>
                    <a:pt x="104" y="470"/>
                  </a:lnTo>
                  <a:lnTo>
                    <a:pt x="108" y="475"/>
                  </a:lnTo>
                  <a:lnTo>
                    <a:pt x="108" y="483"/>
                  </a:lnTo>
                  <a:lnTo>
                    <a:pt x="106" y="488"/>
                  </a:lnTo>
                  <a:lnTo>
                    <a:pt x="104" y="496"/>
                  </a:lnTo>
                  <a:lnTo>
                    <a:pt x="96" y="507"/>
                  </a:lnTo>
                  <a:lnTo>
                    <a:pt x="92" y="501"/>
                  </a:lnTo>
                  <a:lnTo>
                    <a:pt x="88" y="504"/>
                  </a:lnTo>
                  <a:lnTo>
                    <a:pt x="82" y="509"/>
                  </a:lnTo>
                  <a:lnTo>
                    <a:pt x="74" y="509"/>
                  </a:lnTo>
                  <a:lnTo>
                    <a:pt x="66" y="517"/>
                  </a:lnTo>
                  <a:lnTo>
                    <a:pt x="59" y="520"/>
                  </a:lnTo>
                  <a:lnTo>
                    <a:pt x="51" y="520"/>
                  </a:lnTo>
                  <a:lnTo>
                    <a:pt x="43" y="520"/>
                  </a:lnTo>
                  <a:lnTo>
                    <a:pt x="25" y="523"/>
                  </a:lnTo>
                  <a:lnTo>
                    <a:pt x="15" y="523"/>
                  </a:lnTo>
                  <a:lnTo>
                    <a:pt x="11" y="512"/>
                  </a:lnTo>
                  <a:lnTo>
                    <a:pt x="7" y="499"/>
                  </a:lnTo>
                  <a:lnTo>
                    <a:pt x="5" y="488"/>
                  </a:lnTo>
                  <a:lnTo>
                    <a:pt x="3" y="475"/>
                  </a:lnTo>
                  <a:lnTo>
                    <a:pt x="3" y="459"/>
                  </a:lnTo>
                  <a:lnTo>
                    <a:pt x="0" y="438"/>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2" name="Freeform 136">
              <a:extLst>
                <a:ext uri="{FF2B5EF4-FFF2-40B4-BE49-F238E27FC236}">
                  <a16:creationId xmlns:a16="http://schemas.microsoft.com/office/drawing/2014/main" id="{43EE2933-8B6E-45DA-A95F-B5AB4908AAB3}"/>
                </a:ext>
              </a:extLst>
            </p:cNvPr>
            <p:cNvSpPr>
              <a:spLocks/>
            </p:cNvSpPr>
            <p:nvPr/>
          </p:nvSpPr>
          <p:spPr bwMode="auto">
            <a:xfrm>
              <a:off x="888" y="1500"/>
              <a:ext cx="884" cy="852"/>
            </a:xfrm>
            <a:custGeom>
              <a:avLst/>
              <a:gdLst>
                <a:gd name="T0" fmla="*/ 70 w 884"/>
                <a:gd name="T1" fmla="*/ 160 h 852"/>
                <a:gd name="T2" fmla="*/ 57 w 884"/>
                <a:gd name="T3" fmla="*/ 113 h 852"/>
                <a:gd name="T4" fmla="*/ 126 w 884"/>
                <a:gd name="T5" fmla="*/ 73 h 852"/>
                <a:gd name="T6" fmla="*/ 157 w 884"/>
                <a:gd name="T7" fmla="*/ 44 h 852"/>
                <a:gd name="T8" fmla="*/ 210 w 884"/>
                <a:gd name="T9" fmla="*/ 36 h 852"/>
                <a:gd name="T10" fmla="*/ 380 w 884"/>
                <a:gd name="T11" fmla="*/ 39 h 852"/>
                <a:gd name="T12" fmla="*/ 465 w 884"/>
                <a:gd name="T13" fmla="*/ 55 h 852"/>
                <a:gd name="T14" fmla="*/ 431 w 884"/>
                <a:gd name="T15" fmla="*/ 52 h 852"/>
                <a:gd name="T16" fmla="*/ 409 w 884"/>
                <a:gd name="T17" fmla="*/ 2 h 852"/>
                <a:gd name="T18" fmla="*/ 453 w 884"/>
                <a:gd name="T19" fmla="*/ 0 h 852"/>
                <a:gd name="T20" fmla="*/ 484 w 884"/>
                <a:gd name="T21" fmla="*/ 23 h 852"/>
                <a:gd name="T22" fmla="*/ 536 w 884"/>
                <a:gd name="T23" fmla="*/ 57 h 852"/>
                <a:gd name="T24" fmla="*/ 526 w 884"/>
                <a:gd name="T25" fmla="*/ 18 h 852"/>
                <a:gd name="T26" fmla="*/ 620 w 884"/>
                <a:gd name="T27" fmla="*/ 57 h 852"/>
                <a:gd name="T28" fmla="*/ 620 w 884"/>
                <a:gd name="T29" fmla="*/ 73 h 852"/>
                <a:gd name="T30" fmla="*/ 591 w 884"/>
                <a:gd name="T31" fmla="*/ 110 h 852"/>
                <a:gd name="T32" fmla="*/ 567 w 884"/>
                <a:gd name="T33" fmla="*/ 173 h 852"/>
                <a:gd name="T34" fmla="*/ 654 w 884"/>
                <a:gd name="T35" fmla="*/ 208 h 852"/>
                <a:gd name="T36" fmla="*/ 658 w 884"/>
                <a:gd name="T37" fmla="*/ 263 h 852"/>
                <a:gd name="T38" fmla="*/ 670 w 884"/>
                <a:gd name="T39" fmla="*/ 218 h 852"/>
                <a:gd name="T40" fmla="*/ 670 w 884"/>
                <a:gd name="T41" fmla="*/ 139 h 852"/>
                <a:gd name="T42" fmla="*/ 731 w 884"/>
                <a:gd name="T43" fmla="*/ 163 h 852"/>
                <a:gd name="T44" fmla="*/ 768 w 884"/>
                <a:gd name="T45" fmla="*/ 139 h 852"/>
                <a:gd name="T46" fmla="*/ 837 w 884"/>
                <a:gd name="T47" fmla="*/ 197 h 852"/>
                <a:gd name="T48" fmla="*/ 883 w 884"/>
                <a:gd name="T49" fmla="*/ 247 h 852"/>
                <a:gd name="T50" fmla="*/ 847 w 884"/>
                <a:gd name="T51" fmla="*/ 266 h 852"/>
                <a:gd name="T52" fmla="*/ 782 w 884"/>
                <a:gd name="T53" fmla="*/ 284 h 852"/>
                <a:gd name="T54" fmla="*/ 827 w 884"/>
                <a:gd name="T55" fmla="*/ 295 h 852"/>
                <a:gd name="T56" fmla="*/ 847 w 884"/>
                <a:gd name="T57" fmla="*/ 339 h 852"/>
                <a:gd name="T58" fmla="*/ 829 w 884"/>
                <a:gd name="T59" fmla="*/ 342 h 852"/>
                <a:gd name="T60" fmla="*/ 804 w 884"/>
                <a:gd name="T61" fmla="*/ 360 h 852"/>
                <a:gd name="T62" fmla="*/ 762 w 884"/>
                <a:gd name="T63" fmla="*/ 403 h 852"/>
                <a:gd name="T64" fmla="*/ 758 w 884"/>
                <a:gd name="T65" fmla="*/ 463 h 852"/>
                <a:gd name="T66" fmla="*/ 715 w 884"/>
                <a:gd name="T67" fmla="*/ 553 h 852"/>
                <a:gd name="T68" fmla="*/ 727 w 884"/>
                <a:gd name="T69" fmla="*/ 629 h 852"/>
                <a:gd name="T70" fmla="*/ 703 w 884"/>
                <a:gd name="T71" fmla="*/ 576 h 852"/>
                <a:gd name="T72" fmla="*/ 660 w 884"/>
                <a:gd name="T73" fmla="*/ 553 h 852"/>
                <a:gd name="T74" fmla="*/ 624 w 884"/>
                <a:gd name="T75" fmla="*/ 569 h 852"/>
                <a:gd name="T76" fmla="*/ 561 w 884"/>
                <a:gd name="T77" fmla="*/ 576 h 852"/>
                <a:gd name="T78" fmla="*/ 530 w 884"/>
                <a:gd name="T79" fmla="*/ 632 h 852"/>
                <a:gd name="T80" fmla="*/ 601 w 884"/>
                <a:gd name="T81" fmla="*/ 708 h 852"/>
                <a:gd name="T82" fmla="*/ 612 w 884"/>
                <a:gd name="T83" fmla="*/ 666 h 852"/>
                <a:gd name="T84" fmla="*/ 652 w 884"/>
                <a:gd name="T85" fmla="*/ 698 h 852"/>
                <a:gd name="T86" fmla="*/ 674 w 884"/>
                <a:gd name="T87" fmla="*/ 740 h 852"/>
                <a:gd name="T88" fmla="*/ 691 w 884"/>
                <a:gd name="T89" fmla="*/ 779 h 852"/>
                <a:gd name="T90" fmla="*/ 733 w 884"/>
                <a:gd name="T91" fmla="*/ 837 h 852"/>
                <a:gd name="T92" fmla="*/ 794 w 884"/>
                <a:gd name="T93" fmla="*/ 835 h 852"/>
                <a:gd name="T94" fmla="*/ 756 w 884"/>
                <a:gd name="T95" fmla="*/ 843 h 852"/>
                <a:gd name="T96" fmla="*/ 685 w 884"/>
                <a:gd name="T97" fmla="*/ 832 h 852"/>
                <a:gd name="T98" fmla="*/ 634 w 884"/>
                <a:gd name="T99" fmla="*/ 782 h 852"/>
                <a:gd name="T100" fmla="*/ 595 w 884"/>
                <a:gd name="T101" fmla="*/ 761 h 852"/>
                <a:gd name="T102" fmla="*/ 536 w 884"/>
                <a:gd name="T103" fmla="*/ 737 h 852"/>
                <a:gd name="T104" fmla="*/ 433 w 884"/>
                <a:gd name="T105" fmla="*/ 653 h 852"/>
                <a:gd name="T106" fmla="*/ 348 w 884"/>
                <a:gd name="T107" fmla="*/ 534 h 852"/>
                <a:gd name="T108" fmla="*/ 378 w 884"/>
                <a:gd name="T109" fmla="*/ 642 h 852"/>
                <a:gd name="T110" fmla="*/ 323 w 884"/>
                <a:gd name="T111" fmla="*/ 569 h 852"/>
                <a:gd name="T112" fmla="*/ 273 w 884"/>
                <a:gd name="T113" fmla="*/ 421 h 852"/>
                <a:gd name="T114" fmla="*/ 279 w 884"/>
                <a:gd name="T115" fmla="*/ 313 h 852"/>
                <a:gd name="T116" fmla="*/ 262 w 884"/>
                <a:gd name="T117" fmla="*/ 231 h 852"/>
                <a:gd name="T118" fmla="*/ 246 w 884"/>
                <a:gd name="T119" fmla="*/ 181 h 852"/>
                <a:gd name="T120" fmla="*/ 212 w 884"/>
                <a:gd name="T121" fmla="*/ 152 h 852"/>
                <a:gd name="T122" fmla="*/ 139 w 884"/>
                <a:gd name="T123" fmla="*/ 160 h 852"/>
                <a:gd name="T124" fmla="*/ 86 w 884"/>
                <a:gd name="T125" fmla="*/ 192 h 8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84" h="852">
                  <a:moveTo>
                    <a:pt x="0" y="218"/>
                  </a:moveTo>
                  <a:lnTo>
                    <a:pt x="41" y="192"/>
                  </a:lnTo>
                  <a:lnTo>
                    <a:pt x="65" y="179"/>
                  </a:lnTo>
                  <a:lnTo>
                    <a:pt x="70" y="160"/>
                  </a:lnTo>
                  <a:lnTo>
                    <a:pt x="51" y="150"/>
                  </a:lnTo>
                  <a:lnTo>
                    <a:pt x="49" y="129"/>
                  </a:lnTo>
                  <a:lnTo>
                    <a:pt x="57" y="123"/>
                  </a:lnTo>
                  <a:lnTo>
                    <a:pt x="57" y="113"/>
                  </a:lnTo>
                  <a:lnTo>
                    <a:pt x="88" y="110"/>
                  </a:lnTo>
                  <a:lnTo>
                    <a:pt x="96" y="94"/>
                  </a:lnTo>
                  <a:lnTo>
                    <a:pt x="98" y="79"/>
                  </a:lnTo>
                  <a:lnTo>
                    <a:pt x="126" y="73"/>
                  </a:lnTo>
                  <a:lnTo>
                    <a:pt x="128" y="57"/>
                  </a:lnTo>
                  <a:lnTo>
                    <a:pt x="102" y="55"/>
                  </a:lnTo>
                  <a:lnTo>
                    <a:pt x="114" y="44"/>
                  </a:lnTo>
                  <a:lnTo>
                    <a:pt x="157" y="44"/>
                  </a:lnTo>
                  <a:lnTo>
                    <a:pt x="169" y="31"/>
                  </a:lnTo>
                  <a:lnTo>
                    <a:pt x="187" y="28"/>
                  </a:lnTo>
                  <a:lnTo>
                    <a:pt x="197" y="18"/>
                  </a:lnTo>
                  <a:lnTo>
                    <a:pt x="210" y="36"/>
                  </a:lnTo>
                  <a:lnTo>
                    <a:pt x="264" y="34"/>
                  </a:lnTo>
                  <a:lnTo>
                    <a:pt x="287" y="52"/>
                  </a:lnTo>
                  <a:lnTo>
                    <a:pt x="366" y="47"/>
                  </a:lnTo>
                  <a:lnTo>
                    <a:pt x="380" y="39"/>
                  </a:lnTo>
                  <a:lnTo>
                    <a:pt x="409" y="55"/>
                  </a:lnTo>
                  <a:lnTo>
                    <a:pt x="441" y="68"/>
                  </a:lnTo>
                  <a:lnTo>
                    <a:pt x="455" y="63"/>
                  </a:lnTo>
                  <a:lnTo>
                    <a:pt x="465" y="55"/>
                  </a:lnTo>
                  <a:lnTo>
                    <a:pt x="490" y="57"/>
                  </a:lnTo>
                  <a:lnTo>
                    <a:pt x="473" y="47"/>
                  </a:lnTo>
                  <a:lnTo>
                    <a:pt x="457" y="50"/>
                  </a:lnTo>
                  <a:lnTo>
                    <a:pt x="431" y="52"/>
                  </a:lnTo>
                  <a:lnTo>
                    <a:pt x="419" y="36"/>
                  </a:lnTo>
                  <a:lnTo>
                    <a:pt x="406" y="28"/>
                  </a:lnTo>
                  <a:lnTo>
                    <a:pt x="406" y="15"/>
                  </a:lnTo>
                  <a:lnTo>
                    <a:pt x="409" y="2"/>
                  </a:lnTo>
                  <a:lnTo>
                    <a:pt x="421" y="0"/>
                  </a:lnTo>
                  <a:lnTo>
                    <a:pt x="437" y="13"/>
                  </a:lnTo>
                  <a:lnTo>
                    <a:pt x="441" y="7"/>
                  </a:lnTo>
                  <a:lnTo>
                    <a:pt x="453" y="0"/>
                  </a:lnTo>
                  <a:lnTo>
                    <a:pt x="467" y="10"/>
                  </a:lnTo>
                  <a:lnTo>
                    <a:pt x="475" y="2"/>
                  </a:lnTo>
                  <a:lnTo>
                    <a:pt x="484" y="15"/>
                  </a:lnTo>
                  <a:lnTo>
                    <a:pt x="484" y="23"/>
                  </a:lnTo>
                  <a:lnTo>
                    <a:pt x="506" y="34"/>
                  </a:lnTo>
                  <a:lnTo>
                    <a:pt x="498" y="44"/>
                  </a:lnTo>
                  <a:lnTo>
                    <a:pt x="498" y="55"/>
                  </a:lnTo>
                  <a:lnTo>
                    <a:pt x="536" y="57"/>
                  </a:lnTo>
                  <a:lnTo>
                    <a:pt x="545" y="44"/>
                  </a:lnTo>
                  <a:lnTo>
                    <a:pt x="538" y="36"/>
                  </a:lnTo>
                  <a:lnTo>
                    <a:pt x="522" y="36"/>
                  </a:lnTo>
                  <a:lnTo>
                    <a:pt x="526" y="18"/>
                  </a:lnTo>
                  <a:lnTo>
                    <a:pt x="559" y="28"/>
                  </a:lnTo>
                  <a:lnTo>
                    <a:pt x="565" y="42"/>
                  </a:lnTo>
                  <a:lnTo>
                    <a:pt x="593" y="42"/>
                  </a:lnTo>
                  <a:lnTo>
                    <a:pt x="620" y="57"/>
                  </a:lnTo>
                  <a:lnTo>
                    <a:pt x="632" y="55"/>
                  </a:lnTo>
                  <a:lnTo>
                    <a:pt x="648" y="68"/>
                  </a:lnTo>
                  <a:lnTo>
                    <a:pt x="632" y="86"/>
                  </a:lnTo>
                  <a:lnTo>
                    <a:pt x="620" y="73"/>
                  </a:lnTo>
                  <a:lnTo>
                    <a:pt x="612" y="76"/>
                  </a:lnTo>
                  <a:lnTo>
                    <a:pt x="601" y="86"/>
                  </a:lnTo>
                  <a:lnTo>
                    <a:pt x="581" y="97"/>
                  </a:lnTo>
                  <a:lnTo>
                    <a:pt x="591" y="110"/>
                  </a:lnTo>
                  <a:lnTo>
                    <a:pt x="575" y="113"/>
                  </a:lnTo>
                  <a:lnTo>
                    <a:pt x="561" y="129"/>
                  </a:lnTo>
                  <a:lnTo>
                    <a:pt x="547" y="152"/>
                  </a:lnTo>
                  <a:lnTo>
                    <a:pt x="567" y="173"/>
                  </a:lnTo>
                  <a:lnTo>
                    <a:pt x="585" y="194"/>
                  </a:lnTo>
                  <a:lnTo>
                    <a:pt x="614" y="197"/>
                  </a:lnTo>
                  <a:lnTo>
                    <a:pt x="642" y="194"/>
                  </a:lnTo>
                  <a:lnTo>
                    <a:pt x="654" y="208"/>
                  </a:lnTo>
                  <a:lnTo>
                    <a:pt x="650" y="213"/>
                  </a:lnTo>
                  <a:lnTo>
                    <a:pt x="642" y="226"/>
                  </a:lnTo>
                  <a:lnTo>
                    <a:pt x="654" y="247"/>
                  </a:lnTo>
                  <a:lnTo>
                    <a:pt x="658" y="263"/>
                  </a:lnTo>
                  <a:lnTo>
                    <a:pt x="672" y="271"/>
                  </a:lnTo>
                  <a:lnTo>
                    <a:pt x="693" y="255"/>
                  </a:lnTo>
                  <a:lnTo>
                    <a:pt x="687" y="237"/>
                  </a:lnTo>
                  <a:lnTo>
                    <a:pt x="670" y="218"/>
                  </a:lnTo>
                  <a:lnTo>
                    <a:pt x="689" y="200"/>
                  </a:lnTo>
                  <a:lnTo>
                    <a:pt x="672" y="165"/>
                  </a:lnTo>
                  <a:lnTo>
                    <a:pt x="656" y="152"/>
                  </a:lnTo>
                  <a:lnTo>
                    <a:pt x="670" y="139"/>
                  </a:lnTo>
                  <a:lnTo>
                    <a:pt x="668" y="123"/>
                  </a:lnTo>
                  <a:lnTo>
                    <a:pt x="676" y="113"/>
                  </a:lnTo>
                  <a:lnTo>
                    <a:pt x="693" y="123"/>
                  </a:lnTo>
                  <a:lnTo>
                    <a:pt x="731" y="163"/>
                  </a:lnTo>
                  <a:lnTo>
                    <a:pt x="754" y="168"/>
                  </a:lnTo>
                  <a:lnTo>
                    <a:pt x="760" y="158"/>
                  </a:lnTo>
                  <a:lnTo>
                    <a:pt x="754" y="137"/>
                  </a:lnTo>
                  <a:lnTo>
                    <a:pt x="768" y="139"/>
                  </a:lnTo>
                  <a:lnTo>
                    <a:pt x="792" y="163"/>
                  </a:lnTo>
                  <a:lnTo>
                    <a:pt x="796" y="176"/>
                  </a:lnTo>
                  <a:lnTo>
                    <a:pt x="810" y="187"/>
                  </a:lnTo>
                  <a:lnTo>
                    <a:pt x="837" y="197"/>
                  </a:lnTo>
                  <a:lnTo>
                    <a:pt x="851" y="216"/>
                  </a:lnTo>
                  <a:lnTo>
                    <a:pt x="871" y="231"/>
                  </a:lnTo>
                  <a:lnTo>
                    <a:pt x="881" y="234"/>
                  </a:lnTo>
                  <a:lnTo>
                    <a:pt x="883" y="247"/>
                  </a:lnTo>
                  <a:lnTo>
                    <a:pt x="867" y="255"/>
                  </a:lnTo>
                  <a:lnTo>
                    <a:pt x="857" y="245"/>
                  </a:lnTo>
                  <a:lnTo>
                    <a:pt x="849" y="247"/>
                  </a:lnTo>
                  <a:lnTo>
                    <a:pt x="847" y="266"/>
                  </a:lnTo>
                  <a:lnTo>
                    <a:pt x="833" y="271"/>
                  </a:lnTo>
                  <a:lnTo>
                    <a:pt x="817" y="260"/>
                  </a:lnTo>
                  <a:lnTo>
                    <a:pt x="786" y="260"/>
                  </a:lnTo>
                  <a:lnTo>
                    <a:pt x="782" y="284"/>
                  </a:lnTo>
                  <a:lnTo>
                    <a:pt x="790" y="297"/>
                  </a:lnTo>
                  <a:lnTo>
                    <a:pt x="804" y="289"/>
                  </a:lnTo>
                  <a:lnTo>
                    <a:pt x="815" y="287"/>
                  </a:lnTo>
                  <a:lnTo>
                    <a:pt x="827" y="295"/>
                  </a:lnTo>
                  <a:lnTo>
                    <a:pt x="812" y="310"/>
                  </a:lnTo>
                  <a:lnTo>
                    <a:pt x="827" y="326"/>
                  </a:lnTo>
                  <a:lnTo>
                    <a:pt x="849" y="331"/>
                  </a:lnTo>
                  <a:lnTo>
                    <a:pt x="847" y="339"/>
                  </a:lnTo>
                  <a:lnTo>
                    <a:pt x="837" y="342"/>
                  </a:lnTo>
                  <a:lnTo>
                    <a:pt x="817" y="392"/>
                  </a:lnTo>
                  <a:lnTo>
                    <a:pt x="819" y="360"/>
                  </a:lnTo>
                  <a:lnTo>
                    <a:pt x="829" y="342"/>
                  </a:lnTo>
                  <a:lnTo>
                    <a:pt x="817" y="334"/>
                  </a:lnTo>
                  <a:lnTo>
                    <a:pt x="806" y="345"/>
                  </a:lnTo>
                  <a:lnTo>
                    <a:pt x="812" y="355"/>
                  </a:lnTo>
                  <a:lnTo>
                    <a:pt x="804" y="360"/>
                  </a:lnTo>
                  <a:lnTo>
                    <a:pt x="794" y="368"/>
                  </a:lnTo>
                  <a:lnTo>
                    <a:pt x="794" y="392"/>
                  </a:lnTo>
                  <a:lnTo>
                    <a:pt x="782" y="400"/>
                  </a:lnTo>
                  <a:lnTo>
                    <a:pt x="762" y="403"/>
                  </a:lnTo>
                  <a:lnTo>
                    <a:pt x="768" y="416"/>
                  </a:lnTo>
                  <a:lnTo>
                    <a:pt x="762" y="429"/>
                  </a:lnTo>
                  <a:lnTo>
                    <a:pt x="768" y="439"/>
                  </a:lnTo>
                  <a:lnTo>
                    <a:pt x="758" y="463"/>
                  </a:lnTo>
                  <a:lnTo>
                    <a:pt x="754" y="484"/>
                  </a:lnTo>
                  <a:lnTo>
                    <a:pt x="737" y="495"/>
                  </a:lnTo>
                  <a:lnTo>
                    <a:pt x="717" y="529"/>
                  </a:lnTo>
                  <a:lnTo>
                    <a:pt x="715" y="553"/>
                  </a:lnTo>
                  <a:lnTo>
                    <a:pt x="721" y="571"/>
                  </a:lnTo>
                  <a:lnTo>
                    <a:pt x="731" y="592"/>
                  </a:lnTo>
                  <a:lnTo>
                    <a:pt x="737" y="619"/>
                  </a:lnTo>
                  <a:lnTo>
                    <a:pt x="727" y="629"/>
                  </a:lnTo>
                  <a:lnTo>
                    <a:pt x="715" y="621"/>
                  </a:lnTo>
                  <a:lnTo>
                    <a:pt x="717" y="608"/>
                  </a:lnTo>
                  <a:lnTo>
                    <a:pt x="711" y="582"/>
                  </a:lnTo>
                  <a:lnTo>
                    <a:pt x="703" y="576"/>
                  </a:lnTo>
                  <a:lnTo>
                    <a:pt x="697" y="561"/>
                  </a:lnTo>
                  <a:lnTo>
                    <a:pt x="685" y="561"/>
                  </a:lnTo>
                  <a:lnTo>
                    <a:pt x="674" y="550"/>
                  </a:lnTo>
                  <a:lnTo>
                    <a:pt x="660" y="553"/>
                  </a:lnTo>
                  <a:lnTo>
                    <a:pt x="648" y="548"/>
                  </a:lnTo>
                  <a:lnTo>
                    <a:pt x="632" y="555"/>
                  </a:lnTo>
                  <a:lnTo>
                    <a:pt x="607" y="550"/>
                  </a:lnTo>
                  <a:lnTo>
                    <a:pt x="624" y="569"/>
                  </a:lnTo>
                  <a:lnTo>
                    <a:pt x="601" y="569"/>
                  </a:lnTo>
                  <a:lnTo>
                    <a:pt x="585" y="553"/>
                  </a:lnTo>
                  <a:lnTo>
                    <a:pt x="557" y="553"/>
                  </a:lnTo>
                  <a:lnTo>
                    <a:pt x="561" y="576"/>
                  </a:lnTo>
                  <a:lnTo>
                    <a:pt x="542" y="569"/>
                  </a:lnTo>
                  <a:lnTo>
                    <a:pt x="530" y="592"/>
                  </a:lnTo>
                  <a:lnTo>
                    <a:pt x="538" y="603"/>
                  </a:lnTo>
                  <a:lnTo>
                    <a:pt x="530" y="632"/>
                  </a:lnTo>
                  <a:lnTo>
                    <a:pt x="540" y="666"/>
                  </a:lnTo>
                  <a:lnTo>
                    <a:pt x="549" y="690"/>
                  </a:lnTo>
                  <a:lnTo>
                    <a:pt x="563" y="711"/>
                  </a:lnTo>
                  <a:lnTo>
                    <a:pt x="601" y="708"/>
                  </a:lnTo>
                  <a:lnTo>
                    <a:pt x="616" y="703"/>
                  </a:lnTo>
                  <a:lnTo>
                    <a:pt x="620" y="690"/>
                  </a:lnTo>
                  <a:lnTo>
                    <a:pt x="611" y="677"/>
                  </a:lnTo>
                  <a:lnTo>
                    <a:pt x="612" y="666"/>
                  </a:lnTo>
                  <a:lnTo>
                    <a:pt x="636" y="669"/>
                  </a:lnTo>
                  <a:lnTo>
                    <a:pt x="660" y="663"/>
                  </a:lnTo>
                  <a:lnTo>
                    <a:pt x="660" y="677"/>
                  </a:lnTo>
                  <a:lnTo>
                    <a:pt x="652" y="698"/>
                  </a:lnTo>
                  <a:lnTo>
                    <a:pt x="642" y="711"/>
                  </a:lnTo>
                  <a:lnTo>
                    <a:pt x="638" y="732"/>
                  </a:lnTo>
                  <a:lnTo>
                    <a:pt x="654" y="742"/>
                  </a:lnTo>
                  <a:lnTo>
                    <a:pt x="674" y="740"/>
                  </a:lnTo>
                  <a:lnTo>
                    <a:pt x="685" y="748"/>
                  </a:lnTo>
                  <a:lnTo>
                    <a:pt x="697" y="742"/>
                  </a:lnTo>
                  <a:lnTo>
                    <a:pt x="701" y="758"/>
                  </a:lnTo>
                  <a:lnTo>
                    <a:pt x="691" y="779"/>
                  </a:lnTo>
                  <a:lnTo>
                    <a:pt x="699" y="790"/>
                  </a:lnTo>
                  <a:lnTo>
                    <a:pt x="701" y="816"/>
                  </a:lnTo>
                  <a:lnTo>
                    <a:pt x="715" y="832"/>
                  </a:lnTo>
                  <a:lnTo>
                    <a:pt x="733" y="837"/>
                  </a:lnTo>
                  <a:lnTo>
                    <a:pt x="745" y="832"/>
                  </a:lnTo>
                  <a:lnTo>
                    <a:pt x="750" y="832"/>
                  </a:lnTo>
                  <a:lnTo>
                    <a:pt x="772" y="832"/>
                  </a:lnTo>
                  <a:lnTo>
                    <a:pt x="794" y="835"/>
                  </a:lnTo>
                  <a:lnTo>
                    <a:pt x="798" y="824"/>
                  </a:lnTo>
                  <a:lnTo>
                    <a:pt x="782" y="843"/>
                  </a:lnTo>
                  <a:lnTo>
                    <a:pt x="768" y="840"/>
                  </a:lnTo>
                  <a:lnTo>
                    <a:pt x="756" y="843"/>
                  </a:lnTo>
                  <a:lnTo>
                    <a:pt x="733" y="851"/>
                  </a:lnTo>
                  <a:lnTo>
                    <a:pt x="711" y="840"/>
                  </a:lnTo>
                  <a:lnTo>
                    <a:pt x="693" y="832"/>
                  </a:lnTo>
                  <a:lnTo>
                    <a:pt x="685" y="832"/>
                  </a:lnTo>
                  <a:lnTo>
                    <a:pt x="685" y="822"/>
                  </a:lnTo>
                  <a:lnTo>
                    <a:pt x="685" y="806"/>
                  </a:lnTo>
                  <a:lnTo>
                    <a:pt x="668" y="790"/>
                  </a:lnTo>
                  <a:lnTo>
                    <a:pt x="634" y="782"/>
                  </a:lnTo>
                  <a:lnTo>
                    <a:pt x="628" y="774"/>
                  </a:lnTo>
                  <a:lnTo>
                    <a:pt x="620" y="777"/>
                  </a:lnTo>
                  <a:lnTo>
                    <a:pt x="611" y="769"/>
                  </a:lnTo>
                  <a:lnTo>
                    <a:pt x="595" y="761"/>
                  </a:lnTo>
                  <a:lnTo>
                    <a:pt x="579" y="740"/>
                  </a:lnTo>
                  <a:lnTo>
                    <a:pt x="559" y="732"/>
                  </a:lnTo>
                  <a:lnTo>
                    <a:pt x="549" y="748"/>
                  </a:lnTo>
                  <a:lnTo>
                    <a:pt x="536" y="737"/>
                  </a:lnTo>
                  <a:lnTo>
                    <a:pt x="522" y="737"/>
                  </a:lnTo>
                  <a:lnTo>
                    <a:pt x="492" y="729"/>
                  </a:lnTo>
                  <a:lnTo>
                    <a:pt x="437" y="692"/>
                  </a:lnTo>
                  <a:lnTo>
                    <a:pt x="433" y="653"/>
                  </a:lnTo>
                  <a:lnTo>
                    <a:pt x="427" y="640"/>
                  </a:lnTo>
                  <a:lnTo>
                    <a:pt x="419" y="629"/>
                  </a:lnTo>
                  <a:lnTo>
                    <a:pt x="406" y="608"/>
                  </a:lnTo>
                  <a:lnTo>
                    <a:pt x="348" y="534"/>
                  </a:lnTo>
                  <a:lnTo>
                    <a:pt x="348" y="561"/>
                  </a:lnTo>
                  <a:lnTo>
                    <a:pt x="384" y="611"/>
                  </a:lnTo>
                  <a:lnTo>
                    <a:pt x="400" y="650"/>
                  </a:lnTo>
                  <a:lnTo>
                    <a:pt x="378" y="642"/>
                  </a:lnTo>
                  <a:lnTo>
                    <a:pt x="374" y="619"/>
                  </a:lnTo>
                  <a:lnTo>
                    <a:pt x="344" y="603"/>
                  </a:lnTo>
                  <a:lnTo>
                    <a:pt x="362" y="592"/>
                  </a:lnTo>
                  <a:lnTo>
                    <a:pt x="323" y="569"/>
                  </a:lnTo>
                  <a:lnTo>
                    <a:pt x="339" y="553"/>
                  </a:lnTo>
                  <a:lnTo>
                    <a:pt x="325" y="521"/>
                  </a:lnTo>
                  <a:lnTo>
                    <a:pt x="279" y="458"/>
                  </a:lnTo>
                  <a:lnTo>
                    <a:pt x="273" y="421"/>
                  </a:lnTo>
                  <a:lnTo>
                    <a:pt x="275" y="392"/>
                  </a:lnTo>
                  <a:lnTo>
                    <a:pt x="287" y="360"/>
                  </a:lnTo>
                  <a:lnTo>
                    <a:pt x="287" y="331"/>
                  </a:lnTo>
                  <a:lnTo>
                    <a:pt x="279" y="313"/>
                  </a:lnTo>
                  <a:lnTo>
                    <a:pt x="305" y="305"/>
                  </a:lnTo>
                  <a:lnTo>
                    <a:pt x="273" y="271"/>
                  </a:lnTo>
                  <a:lnTo>
                    <a:pt x="275" y="252"/>
                  </a:lnTo>
                  <a:lnTo>
                    <a:pt x="262" y="231"/>
                  </a:lnTo>
                  <a:lnTo>
                    <a:pt x="266" y="216"/>
                  </a:lnTo>
                  <a:lnTo>
                    <a:pt x="258" y="208"/>
                  </a:lnTo>
                  <a:lnTo>
                    <a:pt x="256" y="194"/>
                  </a:lnTo>
                  <a:lnTo>
                    <a:pt x="246" y="181"/>
                  </a:lnTo>
                  <a:lnTo>
                    <a:pt x="258" y="171"/>
                  </a:lnTo>
                  <a:lnTo>
                    <a:pt x="242" y="163"/>
                  </a:lnTo>
                  <a:lnTo>
                    <a:pt x="230" y="173"/>
                  </a:lnTo>
                  <a:lnTo>
                    <a:pt x="212" y="152"/>
                  </a:lnTo>
                  <a:lnTo>
                    <a:pt x="193" y="147"/>
                  </a:lnTo>
                  <a:lnTo>
                    <a:pt x="165" y="147"/>
                  </a:lnTo>
                  <a:lnTo>
                    <a:pt x="147" y="165"/>
                  </a:lnTo>
                  <a:lnTo>
                    <a:pt x="139" y="160"/>
                  </a:lnTo>
                  <a:lnTo>
                    <a:pt x="155" y="134"/>
                  </a:lnTo>
                  <a:lnTo>
                    <a:pt x="141" y="139"/>
                  </a:lnTo>
                  <a:lnTo>
                    <a:pt x="114" y="165"/>
                  </a:lnTo>
                  <a:lnTo>
                    <a:pt x="86" y="192"/>
                  </a:lnTo>
                  <a:lnTo>
                    <a:pt x="61" y="197"/>
                  </a:lnTo>
                  <a:lnTo>
                    <a:pt x="17" y="221"/>
                  </a:lnTo>
                  <a:lnTo>
                    <a:pt x="0" y="218"/>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3" name="Freeform 137">
              <a:extLst>
                <a:ext uri="{FF2B5EF4-FFF2-40B4-BE49-F238E27FC236}">
                  <a16:creationId xmlns:a16="http://schemas.microsoft.com/office/drawing/2014/main" id="{A83DFA2E-918E-47B0-8C03-86AA4CDBE994}"/>
                </a:ext>
              </a:extLst>
            </p:cNvPr>
            <p:cNvSpPr>
              <a:spLocks/>
            </p:cNvSpPr>
            <p:nvPr/>
          </p:nvSpPr>
          <p:spPr bwMode="auto">
            <a:xfrm>
              <a:off x="1518" y="1422"/>
              <a:ext cx="300" cy="224"/>
            </a:xfrm>
            <a:custGeom>
              <a:avLst/>
              <a:gdLst>
                <a:gd name="T0" fmla="*/ 0 w 300"/>
                <a:gd name="T1" fmla="*/ 44 h 224"/>
                <a:gd name="T2" fmla="*/ 5 w 300"/>
                <a:gd name="T3" fmla="*/ 28 h 224"/>
                <a:gd name="T4" fmla="*/ 5 w 300"/>
                <a:gd name="T5" fmla="*/ 15 h 224"/>
                <a:gd name="T6" fmla="*/ 17 w 300"/>
                <a:gd name="T7" fmla="*/ 0 h 224"/>
                <a:gd name="T8" fmla="*/ 70 w 300"/>
                <a:gd name="T9" fmla="*/ 10 h 224"/>
                <a:gd name="T10" fmla="*/ 165 w 300"/>
                <a:gd name="T11" fmla="*/ 28 h 224"/>
                <a:gd name="T12" fmla="*/ 200 w 300"/>
                <a:gd name="T13" fmla="*/ 47 h 224"/>
                <a:gd name="T14" fmla="*/ 249 w 300"/>
                <a:gd name="T15" fmla="*/ 62 h 224"/>
                <a:gd name="T16" fmla="*/ 275 w 300"/>
                <a:gd name="T17" fmla="*/ 89 h 224"/>
                <a:gd name="T18" fmla="*/ 299 w 300"/>
                <a:gd name="T19" fmla="*/ 104 h 224"/>
                <a:gd name="T20" fmla="*/ 289 w 300"/>
                <a:gd name="T21" fmla="*/ 115 h 224"/>
                <a:gd name="T22" fmla="*/ 289 w 300"/>
                <a:gd name="T23" fmla="*/ 128 h 224"/>
                <a:gd name="T24" fmla="*/ 279 w 300"/>
                <a:gd name="T25" fmla="*/ 133 h 224"/>
                <a:gd name="T26" fmla="*/ 271 w 300"/>
                <a:gd name="T27" fmla="*/ 144 h 224"/>
                <a:gd name="T28" fmla="*/ 279 w 300"/>
                <a:gd name="T29" fmla="*/ 157 h 224"/>
                <a:gd name="T30" fmla="*/ 279 w 300"/>
                <a:gd name="T31" fmla="*/ 165 h 224"/>
                <a:gd name="T32" fmla="*/ 269 w 300"/>
                <a:gd name="T33" fmla="*/ 178 h 224"/>
                <a:gd name="T34" fmla="*/ 271 w 300"/>
                <a:gd name="T35" fmla="*/ 191 h 224"/>
                <a:gd name="T36" fmla="*/ 287 w 300"/>
                <a:gd name="T37" fmla="*/ 202 h 224"/>
                <a:gd name="T38" fmla="*/ 287 w 300"/>
                <a:gd name="T39" fmla="*/ 215 h 224"/>
                <a:gd name="T40" fmla="*/ 283 w 300"/>
                <a:gd name="T41" fmla="*/ 220 h 224"/>
                <a:gd name="T42" fmla="*/ 267 w 300"/>
                <a:gd name="T43" fmla="*/ 223 h 224"/>
                <a:gd name="T44" fmla="*/ 255 w 300"/>
                <a:gd name="T45" fmla="*/ 215 h 224"/>
                <a:gd name="T46" fmla="*/ 241 w 300"/>
                <a:gd name="T47" fmla="*/ 202 h 224"/>
                <a:gd name="T48" fmla="*/ 236 w 300"/>
                <a:gd name="T49" fmla="*/ 202 h 224"/>
                <a:gd name="T50" fmla="*/ 230 w 300"/>
                <a:gd name="T51" fmla="*/ 194 h 224"/>
                <a:gd name="T52" fmla="*/ 222 w 300"/>
                <a:gd name="T53" fmla="*/ 175 h 224"/>
                <a:gd name="T54" fmla="*/ 214 w 300"/>
                <a:gd name="T55" fmla="*/ 170 h 224"/>
                <a:gd name="T56" fmla="*/ 196 w 300"/>
                <a:gd name="T57" fmla="*/ 162 h 224"/>
                <a:gd name="T58" fmla="*/ 182 w 300"/>
                <a:gd name="T59" fmla="*/ 154 h 224"/>
                <a:gd name="T60" fmla="*/ 161 w 300"/>
                <a:gd name="T61" fmla="*/ 139 h 224"/>
                <a:gd name="T62" fmla="*/ 151 w 300"/>
                <a:gd name="T63" fmla="*/ 125 h 224"/>
                <a:gd name="T64" fmla="*/ 153 w 300"/>
                <a:gd name="T65" fmla="*/ 118 h 224"/>
                <a:gd name="T66" fmla="*/ 161 w 300"/>
                <a:gd name="T67" fmla="*/ 110 h 224"/>
                <a:gd name="T68" fmla="*/ 153 w 300"/>
                <a:gd name="T69" fmla="*/ 99 h 224"/>
                <a:gd name="T70" fmla="*/ 145 w 300"/>
                <a:gd name="T71" fmla="*/ 104 h 224"/>
                <a:gd name="T72" fmla="*/ 131 w 300"/>
                <a:gd name="T73" fmla="*/ 89 h 224"/>
                <a:gd name="T74" fmla="*/ 129 w 300"/>
                <a:gd name="T75" fmla="*/ 97 h 224"/>
                <a:gd name="T76" fmla="*/ 118 w 300"/>
                <a:gd name="T77" fmla="*/ 97 h 224"/>
                <a:gd name="T78" fmla="*/ 114 w 300"/>
                <a:gd name="T79" fmla="*/ 91 h 224"/>
                <a:gd name="T80" fmla="*/ 114 w 300"/>
                <a:gd name="T81" fmla="*/ 81 h 224"/>
                <a:gd name="T82" fmla="*/ 110 w 300"/>
                <a:gd name="T83" fmla="*/ 76 h 224"/>
                <a:gd name="T84" fmla="*/ 100 w 300"/>
                <a:gd name="T85" fmla="*/ 76 h 224"/>
                <a:gd name="T86" fmla="*/ 90 w 300"/>
                <a:gd name="T87" fmla="*/ 60 h 224"/>
                <a:gd name="T88" fmla="*/ 82 w 300"/>
                <a:gd name="T89" fmla="*/ 57 h 224"/>
                <a:gd name="T90" fmla="*/ 70 w 300"/>
                <a:gd name="T91" fmla="*/ 49 h 224"/>
                <a:gd name="T92" fmla="*/ 43 w 300"/>
                <a:gd name="T93" fmla="*/ 52 h 224"/>
                <a:gd name="T94" fmla="*/ 17 w 300"/>
                <a:gd name="T95" fmla="*/ 49 h 224"/>
                <a:gd name="T96" fmla="*/ 0 w 300"/>
                <a:gd name="T97" fmla="*/ 44 h 2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00" h="224">
                  <a:moveTo>
                    <a:pt x="0" y="44"/>
                  </a:moveTo>
                  <a:lnTo>
                    <a:pt x="5" y="28"/>
                  </a:lnTo>
                  <a:lnTo>
                    <a:pt x="5" y="15"/>
                  </a:lnTo>
                  <a:lnTo>
                    <a:pt x="17" y="0"/>
                  </a:lnTo>
                  <a:lnTo>
                    <a:pt x="70" y="10"/>
                  </a:lnTo>
                  <a:lnTo>
                    <a:pt x="165" y="28"/>
                  </a:lnTo>
                  <a:lnTo>
                    <a:pt x="200" y="47"/>
                  </a:lnTo>
                  <a:lnTo>
                    <a:pt x="249" y="62"/>
                  </a:lnTo>
                  <a:lnTo>
                    <a:pt x="275" y="89"/>
                  </a:lnTo>
                  <a:lnTo>
                    <a:pt x="299" y="104"/>
                  </a:lnTo>
                  <a:lnTo>
                    <a:pt x="289" y="115"/>
                  </a:lnTo>
                  <a:lnTo>
                    <a:pt x="289" y="128"/>
                  </a:lnTo>
                  <a:lnTo>
                    <a:pt x="279" y="133"/>
                  </a:lnTo>
                  <a:lnTo>
                    <a:pt x="271" y="144"/>
                  </a:lnTo>
                  <a:lnTo>
                    <a:pt x="279" y="157"/>
                  </a:lnTo>
                  <a:lnTo>
                    <a:pt x="279" y="165"/>
                  </a:lnTo>
                  <a:lnTo>
                    <a:pt x="269" y="178"/>
                  </a:lnTo>
                  <a:lnTo>
                    <a:pt x="271" y="191"/>
                  </a:lnTo>
                  <a:lnTo>
                    <a:pt x="287" y="202"/>
                  </a:lnTo>
                  <a:lnTo>
                    <a:pt x="287" y="215"/>
                  </a:lnTo>
                  <a:lnTo>
                    <a:pt x="283" y="220"/>
                  </a:lnTo>
                  <a:lnTo>
                    <a:pt x="267" y="223"/>
                  </a:lnTo>
                  <a:lnTo>
                    <a:pt x="255" y="215"/>
                  </a:lnTo>
                  <a:lnTo>
                    <a:pt x="241" y="202"/>
                  </a:lnTo>
                  <a:lnTo>
                    <a:pt x="236" y="202"/>
                  </a:lnTo>
                  <a:lnTo>
                    <a:pt x="230" y="194"/>
                  </a:lnTo>
                  <a:lnTo>
                    <a:pt x="222" y="175"/>
                  </a:lnTo>
                  <a:lnTo>
                    <a:pt x="214" y="170"/>
                  </a:lnTo>
                  <a:lnTo>
                    <a:pt x="196" y="162"/>
                  </a:lnTo>
                  <a:lnTo>
                    <a:pt x="182" y="154"/>
                  </a:lnTo>
                  <a:lnTo>
                    <a:pt x="161" y="139"/>
                  </a:lnTo>
                  <a:lnTo>
                    <a:pt x="151" y="125"/>
                  </a:lnTo>
                  <a:lnTo>
                    <a:pt x="153" y="118"/>
                  </a:lnTo>
                  <a:lnTo>
                    <a:pt x="161" y="110"/>
                  </a:lnTo>
                  <a:lnTo>
                    <a:pt x="153" y="99"/>
                  </a:lnTo>
                  <a:lnTo>
                    <a:pt x="145" y="104"/>
                  </a:lnTo>
                  <a:lnTo>
                    <a:pt x="131" y="89"/>
                  </a:lnTo>
                  <a:lnTo>
                    <a:pt x="129" y="97"/>
                  </a:lnTo>
                  <a:lnTo>
                    <a:pt x="118" y="97"/>
                  </a:lnTo>
                  <a:lnTo>
                    <a:pt x="114" y="91"/>
                  </a:lnTo>
                  <a:lnTo>
                    <a:pt x="114" y="81"/>
                  </a:lnTo>
                  <a:lnTo>
                    <a:pt x="110" y="76"/>
                  </a:lnTo>
                  <a:lnTo>
                    <a:pt x="100" y="76"/>
                  </a:lnTo>
                  <a:lnTo>
                    <a:pt x="90" y="60"/>
                  </a:lnTo>
                  <a:lnTo>
                    <a:pt x="82" y="57"/>
                  </a:lnTo>
                  <a:lnTo>
                    <a:pt x="70" y="49"/>
                  </a:lnTo>
                  <a:lnTo>
                    <a:pt x="43" y="52"/>
                  </a:lnTo>
                  <a:lnTo>
                    <a:pt x="17" y="49"/>
                  </a:lnTo>
                  <a:lnTo>
                    <a:pt x="0" y="44"/>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4" name="Freeform 138">
              <a:extLst>
                <a:ext uri="{FF2B5EF4-FFF2-40B4-BE49-F238E27FC236}">
                  <a16:creationId xmlns:a16="http://schemas.microsoft.com/office/drawing/2014/main" id="{729543BA-A3EC-43FD-B642-F675B69E0CB4}"/>
                </a:ext>
              </a:extLst>
            </p:cNvPr>
            <p:cNvSpPr>
              <a:spLocks/>
            </p:cNvSpPr>
            <p:nvPr/>
          </p:nvSpPr>
          <p:spPr bwMode="auto">
            <a:xfrm>
              <a:off x="1454" y="1500"/>
              <a:ext cx="198" cy="118"/>
            </a:xfrm>
            <a:custGeom>
              <a:avLst/>
              <a:gdLst>
                <a:gd name="T0" fmla="*/ 7 w 198"/>
                <a:gd name="T1" fmla="*/ 0 h 118"/>
                <a:gd name="T2" fmla="*/ 0 w 198"/>
                <a:gd name="T3" fmla="*/ 7 h 118"/>
                <a:gd name="T4" fmla="*/ 0 w 198"/>
                <a:gd name="T5" fmla="*/ 18 h 118"/>
                <a:gd name="T6" fmla="*/ 13 w 198"/>
                <a:gd name="T7" fmla="*/ 31 h 118"/>
                <a:gd name="T8" fmla="*/ 21 w 198"/>
                <a:gd name="T9" fmla="*/ 29 h 118"/>
                <a:gd name="T10" fmla="*/ 25 w 198"/>
                <a:gd name="T11" fmla="*/ 34 h 118"/>
                <a:gd name="T12" fmla="*/ 35 w 198"/>
                <a:gd name="T13" fmla="*/ 34 h 118"/>
                <a:gd name="T14" fmla="*/ 41 w 198"/>
                <a:gd name="T15" fmla="*/ 26 h 118"/>
                <a:gd name="T16" fmla="*/ 61 w 198"/>
                <a:gd name="T17" fmla="*/ 29 h 118"/>
                <a:gd name="T18" fmla="*/ 63 w 198"/>
                <a:gd name="T19" fmla="*/ 37 h 118"/>
                <a:gd name="T20" fmla="*/ 68 w 198"/>
                <a:gd name="T21" fmla="*/ 39 h 118"/>
                <a:gd name="T22" fmla="*/ 86 w 198"/>
                <a:gd name="T23" fmla="*/ 37 h 118"/>
                <a:gd name="T24" fmla="*/ 92 w 198"/>
                <a:gd name="T25" fmla="*/ 42 h 118"/>
                <a:gd name="T26" fmla="*/ 100 w 198"/>
                <a:gd name="T27" fmla="*/ 47 h 118"/>
                <a:gd name="T28" fmla="*/ 106 w 198"/>
                <a:gd name="T29" fmla="*/ 55 h 118"/>
                <a:gd name="T30" fmla="*/ 106 w 198"/>
                <a:gd name="T31" fmla="*/ 69 h 118"/>
                <a:gd name="T32" fmla="*/ 100 w 198"/>
                <a:gd name="T33" fmla="*/ 71 h 118"/>
                <a:gd name="T34" fmla="*/ 104 w 198"/>
                <a:gd name="T35" fmla="*/ 77 h 118"/>
                <a:gd name="T36" fmla="*/ 96 w 198"/>
                <a:gd name="T37" fmla="*/ 85 h 118"/>
                <a:gd name="T38" fmla="*/ 96 w 198"/>
                <a:gd name="T39" fmla="*/ 95 h 118"/>
                <a:gd name="T40" fmla="*/ 108 w 198"/>
                <a:gd name="T41" fmla="*/ 95 h 118"/>
                <a:gd name="T42" fmla="*/ 114 w 198"/>
                <a:gd name="T43" fmla="*/ 93 h 118"/>
                <a:gd name="T44" fmla="*/ 118 w 198"/>
                <a:gd name="T45" fmla="*/ 87 h 118"/>
                <a:gd name="T46" fmla="*/ 122 w 198"/>
                <a:gd name="T47" fmla="*/ 93 h 118"/>
                <a:gd name="T48" fmla="*/ 128 w 198"/>
                <a:gd name="T49" fmla="*/ 90 h 118"/>
                <a:gd name="T50" fmla="*/ 143 w 198"/>
                <a:gd name="T51" fmla="*/ 95 h 118"/>
                <a:gd name="T52" fmla="*/ 153 w 198"/>
                <a:gd name="T53" fmla="*/ 106 h 118"/>
                <a:gd name="T54" fmla="*/ 155 w 198"/>
                <a:gd name="T55" fmla="*/ 106 h 118"/>
                <a:gd name="T56" fmla="*/ 157 w 198"/>
                <a:gd name="T57" fmla="*/ 114 h 118"/>
                <a:gd name="T58" fmla="*/ 165 w 198"/>
                <a:gd name="T59" fmla="*/ 117 h 118"/>
                <a:gd name="T60" fmla="*/ 177 w 198"/>
                <a:gd name="T61" fmla="*/ 117 h 118"/>
                <a:gd name="T62" fmla="*/ 169 w 198"/>
                <a:gd name="T63" fmla="*/ 109 h 118"/>
                <a:gd name="T64" fmla="*/ 173 w 198"/>
                <a:gd name="T65" fmla="*/ 103 h 118"/>
                <a:gd name="T66" fmla="*/ 181 w 198"/>
                <a:gd name="T67" fmla="*/ 109 h 118"/>
                <a:gd name="T68" fmla="*/ 191 w 198"/>
                <a:gd name="T69" fmla="*/ 111 h 118"/>
                <a:gd name="T70" fmla="*/ 191 w 198"/>
                <a:gd name="T71" fmla="*/ 101 h 118"/>
                <a:gd name="T72" fmla="*/ 183 w 198"/>
                <a:gd name="T73" fmla="*/ 95 h 118"/>
                <a:gd name="T74" fmla="*/ 175 w 198"/>
                <a:gd name="T75" fmla="*/ 95 h 118"/>
                <a:gd name="T76" fmla="*/ 165 w 198"/>
                <a:gd name="T77" fmla="*/ 87 h 118"/>
                <a:gd name="T78" fmla="*/ 175 w 198"/>
                <a:gd name="T79" fmla="*/ 87 h 118"/>
                <a:gd name="T80" fmla="*/ 183 w 198"/>
                <a:gd name="T81" fmla="*/ 90 h 118"/>
                <a:gd name="T82" fmla="*/ 197 w 198"/>
                <a:gd name="T83" fmla="*/ 90 h 118"/>
                <a:gd name="T84" fmla="*/ 193 w 198"/>
                <a:gd name="T85" fmla="*/ 82 h 118"/>
                <a:gd name="T86" fmla="*/ 181 w 198"/>
                <a:gd name="T87" fmla="*/ 74 h 118"/>
                <a:gd name="T88" fmla="*/ 173 w 198"/>
                <a:gd name="T89" fmla="*/ 71 h 118"/>
                <a:gd name="T90" fmla="*/ 161 w 198"/>
                <a:gd name="T91" fmla="*/ 61 h 118"/>
                <a:gd name="T92" fmla="*/ 145 w 198"/>
                <a:gd name="T93" fmla="*/ 58 h 118"/>
                <a:gd name="T94" fmla="*/ 133 w 198"/>
                <a:gd name="T95" fmla="*/ 53 h 118"/>
                <a:gd name="T96" fmla="*/ 124 w 198"/>
                <a:gd name="T97" fmla="*/ 39 h 118"/>
                <a:gd name="T98" fmla="*/ 118 w 198"/>
                <a:gd name="T99" fmla="*/ 21 h 118"/>
                <a:gd name="T100" fmla="*/ 108 w 198"/>
                <a:gd name="T101" fmla="*/ 21 h 118"/>
                <a:gd name="T102" fmla="*/ 104 w 198"/>
                <a:gd name="T103" fmla="*/ 15 h 118"/>
                <a:gd name="T104" fmla="*/ 100 w 198"/>
                <a:gd name="T105" fmla="*/ 18 h 118"/>
                <a:gd name="T106" fmla="*/ 90 w 198"/>
                <a:gd name="T107" fmla="*/ 10 h 118"/>
                <a:gd name="T108" fmla="*/ 74 w 198"/>
                <a:gd name="T109" fmla="*/ 7 h 118"/>
                <a:gd name="T110" fmla="*/ 66 w 198"/>
                <a:gd name="T111" fmla="*/ 10 h 118"/>
                <a:gd name="T112" fmla="*/ 53 w 198"/>
                <a:gd name="T113" fmla="*/ 7 h 118"/>
                <a:gd name="T114" fmla="*/ 43 w 198"/>
                <a:gd name="T115" fmla="*/ 7 h 118"/>
                <a:gd name="T116" fmla="*/ 39 w 198"/>
                <a:gd name="T117" fmla="*/ 0 h 118"/>
                <a:gd name="T118" fmla="*/ 33 w 198"/>
                <a:gd name="T119" fmla="*/ 0 h 118"/>
                <a:gd name="T120" fmla="*/ 25 w 198"/>
                <a:gd name="T121" fmla="*/ 0 h 118"/>
                <a:gd name="T122" fmla="*/ 7 w 198"/>
                <a:gd name="T123" fmla="*/ 0 h 1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8" h="118">
                  <a:moveTo>
                    <a:pt x="7" y="0"/>
                  </a:moveTo>
                  <a:lnTo>
                    <a:pt x="0" y="7"/>
                  </a:lnTo>
                  <a:lnTo>
                    <a:pt x="0" y="18"/>
                  </a:lnTo>
                  <a:lnTo>
                    <a:pt x="13" y="31"/>
                  </a:lnTo>
                  <a:lnTo>
                    <a:pt x="21" y="29"/>
                  </a:lnTo>
                  <a:lnTo>
                    <a:pt x="25" y="34"/>
                  </a:lnTo>
                  <a:lnTo>
                    <a:pt x="35" y="34"/>
                  </a:lnTo>
                  <a:lnTo>
                    <a:pt x="41" y="26"/>
                  </a:lnTo>
                  <a:lnTo>
                    <a:pt x="61" y="29"/>
                  </a:lnTo>
                  <a:lnTo>
                    <a:pt x="63" y="37"/>
                  </a:lnTo>
                  <a:lnTo>
                    <a:pt x="68" y="39"/>
                  </a:lnTo>
                  <a:lnTo>
                    <a:pt x="86" y="37"/>
                  </a:lnTo>
                  <a:lnTo>
                    <a:pt x="92" y="42"/>
                  </a:lnTo>
                  <a:lnTo>
                    <a:pt x="100" y="47"/>
                  </a:lnTo>
                  <a:lnTo>
                    <a:pt x="106" y="55"/>
                  </a:lnTo>
                  <a:lnTo>
                    <a:pt x="106" y="69"/>
                  </a:lnTo>
                  <a:lnTo>
                    <a:pt x="100" y="71"/>
                  </a:lnTo>
                  <a:lnTo>
                    <a:pt x="104" y="77"/>
                  </a:lnTo>
                  <a:lnTo>
                    <a:pt x="96" y="85"/>
                  </a:lnTo>
                  <a:lnTo>
                    <a:pt x="96" y="95"/>
                  </a:lnTo>
                  <a:lnTo>
                    <a:pt x="108" y="95"/>
                  </a:lnTo>
                  <a:lnTo>
                    <a:pt x="114" y="93"/>
                  </a:lnTo>
                  <a:lnTo>
                    <a:pt x="118" y="87"/>
                  </a:lnTo>
                  <a:lnTo>
                    <a:pt x="122" y="93"/>
                  </a:lnTo>
                  <a:lnTo>
                    <a:pt x="128" y="90"/>
                  </a:lnTo>
                  <a:lnTo>
                    <a:pt x="143" y="95"/>
                  </a:lnTo>
                  <a:lnTo>
                    <a:pt x="153" y="106"/>
                  </a:lnTo>
                  <a:lnTo>
                    <a:pt x="155" y="106"/>
                  </a:lnTo>
                  <a:lnTo>
                    <a:pt x="157" y="114"/>
                  </a:lnTo>
                  <a:lnTo>
                    <a:pt x="165" y="117"/>
                  </a:lnTo>
                  <a:lnTo>
                    <a:pt x="177" y="117"/>
                  </a:lnTo>
                  <a:lnTo>
                    <a:pt x="169" y="109"/>
                  </a:lnTo>
                  <a:lnTo>
                    <a:pt x="173" y="103"/>
                  </a:lnTo>
                  <a:lnTo>
                    <a:pt x="181" y="109"/>
                  </a:lnTo>
                  <a:lnTo>
                    <a:pt x="191" y="111"/>
                  </a:lnTo>
                  <a:lnTo>
                    <a:pt x="191" y="101"/>
                  </a:lnTo>
                  <a:lnTo>
                    <a:pt x="183" y="95"/>
                  </a:lnTo>
                  <a:lnTo>
                    <a:pt x="175" y="95"/>
                  </a:lnTo>
                  <a:lnTo>
                    <a:pt x="165" y="87"/>
                  </a:lnTo>
                  <a:lnTo>
                    <a:pt x="175" y="87"/>
                  </a:lnTo>
                  <a:lnTo>
                    <a:pt x="183" y="90"/>
                  </a:lnTo>
                  <a:lnTo>
                    <a:pt x="197" y="90"/>
                  </a:lnTo>
                  <a:lnTo>
                    <a:pt x="193" y="82"/>
                  </a:lnTo>
                  <a:lnTo>
                    <a:pt x="181" y="74"/>
                  </a:lnTo>
                  <a:lnTo>
                    <a:pt x="173" y="71"/>
                  </a:lnTo>
                  <a:lnTo>
                    <a:pt x="161" y="61"/>
                  </a:lnTo>
                  <a:lnTo>
                    <a:pt x="145" y="58"/>
                  </a:lnTo>
                  <a:lnTo>
                    <a:pt x="133" y="53"/>
                  </a:lnTo>
                  <a:lnTo>
                    <a:pt x="124" y="39"/>
                  </a:lnTo>
                  <a:lnTo>
                    <a:pt x="118" y="21"/>
                  </a:lnTo>
                  <a:lnTo>
                    <a:pt x="108" y="21"/>
                  </a:lnTo>
                  <a:lnTo>
                    <a:pt x="104" y="15"/>
                  </a:lnTo>
                  <a:lnTo>
                    <a:pt x="100" y="18"/>
                  </a:lnTo>
                  <a:lnTo>
                    <a:pt x="90" y="10"/>
                  </a:lnTo>
                  <a:lnTo>
                    <a:pt x="74" y="7"/>
                  </a:lnTo>
                  <a:lnTo>
                    <a:pt x="66" y="10"/>
                  </a:lnTo>
                  <a:lnTo>
                    <a:pt x="53" y="7"/>
                  </a:lnTo>
                  <a:lnTo>
                    <a:pt x="43" y="7"/>
                  </a:lnTo>
                  <a:lnTo>
                    <a:pt x="39" y="0"/>
                  </a:lnTo>
                  <a:lnTo>
                    <a:pt x="33" y="0"/>
                  </a:lnTo>
                  <a:lnTo>
                    <a:pt x="25" y="0"/>
                  </a:lnTo>
                  <a:lnTo>
                    <a:pt x="7"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5" name="Freeform 139">
              <a:extLst>
                <a:ext uri="{FF2B5EF4-FFF2-40B4-BE49-F238E27FC236}">
                  <a16:creationId xmlns:a16="http://schemas.microsoft.com/office/drawing/2014/main" id="{9796AD83-5D31-4D21-970C-BCA3982EA291}"/>
                </a:ext>
              </a:extLst>
            </p:cNvPr>
            <p:cNvSpPr>
              <a:spLocks/>
            </p:cNvSpPr>
            <p:nvPr/>
          </p:nvSpPr>
          <p:spPr bwMode="auto">
            <a:xfrm>
              <a:off x="1564" y="2142"/>
              <a:ext cx="139" cy="53"/>
            </a:xfrm>
            <a:custGeom>
              <a:avLst/>
              <a:gdLst>
                <a:gd name="T0" fmla="*/ 0 w 139"/>
                <a:gd name="T1" fmla="*/ 26 h 53"/>
                <a:gd name="T2" fmla="*/ 12 w 139"/>
                <a:gd name="T3" fmla="*/ 10 h 53"/>
                <a:gd name="T4" fmla="*/ 18 w 139"/>
                <a:gd name="T5" fmla="*/ 10 h 53"/>
                <a:gd name="T6" fmla="*/ 28 w 139"/>
                <a:gd name="T7" fmla="*/ 2 h 53"/>
                <a:gd name="T8" fmla="*/ 38 w 139"/>
                <a:gd name="T9" fmla="*/ 2 h 53"/>
                <a:gd name="T10" fmla="*/ 42 w 139"/>
                <a:gd name="T11" fmla="*/ 2 h 53"/>
                <a:gd name="T12" fmla="*/ 46 w 139"/>
                <a:gd name="T13" fmla="*/ 0 h 53"/>
                <a:gd name="T14" fmla="*/ 58 w 139"/>
                <a:gd name="T15" fmla="*/ 10 h 53"/>
                <a:gd name="T16" fmla="*/ 64 w 139"/>
                <a:gd name="T17" fmla="*/ 15 h 53"/>
                <a:gd name="T18" fmla="*/ 66 w 139"/>
                <a:gd name="T19" fmla="*/ 13 h 53"/>
                <a:gd name="T20" fmla="*/ 76 w 139"/>
                <a:gd name="T21" fmla="*/ 18 h 53"/>
                <a:gd name="T22" fmla="*/ 84 w 139"/>
                <a:gd name="T23" fmla="*/ 18 h 53"/>
                <a:gd name="T24" fmla="*/ 90 w 139"/>
                <a:gd name="T25" fmla="*/ 23 h 53"/>
                <a:gd name="T26" fmla="*/ 98 w 139"/>
                <a:gd name="T27" fmla="*/ 26 h 53"/>
                <a:gd name="T28" fmla="*/ 98 w 139"/>
                <a:gd name="T29" fmla="*/ 33 h 53"/>
                <a:gd name="T30" fmla="*/ 116 w 139"/>
                <a:gd name="T31" fmla="*/ 33 h 53"/>
                <a:gd name="T32" fmla="*/ 120 w 139"/>
                <a:gd name="T33" fmla="*/ 41 h 53"/>
                <a:gd name="T34" fmla="*/ 132 w 139"/>
                <a:gd name="T35" fmla="*/ 41 h 53"/>
                <a:gd name="T36" fmla="*/ 138 w 139"/>
                <a:gd name="T37" fmla="*/ 49 h 53"/>
                <a:gd name="T38" fmla="*/ 134 w 139"/>
                <a:gd name="T39" fmla="*/ 52 h 53"/>
                <a:gd name="T40" fmla="*/ 132 w 139"/>
                <a:gd name="T41" fmla="*/ 49 h 53"/>
                <a:gd name="T42" fmla="*/ 130 w 139"/>
                <a:gd name="T43" fmla="*/ 46 h 53"/>
                <a:gd name="T44" fmla="*/ 120 w 139"/>
                <a:gd name="T45" fmla="*/ 49 h 53"/>
                <a:gd name="T46" fmla="*/ 118 w 139"/>
                <a:gd name="T47" fmla="*/ 49 h 53"/>
                <a:gd name="T48" fmla="*/ 110 w 139"/>
                <a:gd name="T49" fmla="*/ 52 h 53"/>
                <a:gd name="T50" fmla="*/ 98 w 139"/>
                <a:gd name="T51" fmla="*/ 52 h 53"/>
                <a:gd name="T52" fmla="*/ 90 w 139"/>
                <a:gd name="T53" fmla="*/ 52 h 53"/>
                <a:gd name="T54" fmla="*/ 90 w 139"/>
                <a:gd name="T55" fmla="*/ 46 h 53"/>
                <a:gd name="T56" fmla="*/ 76 w 139"/>
                <a:gd name="T57" fmla="*/ 33 h 53"/>
                <a:gd name="T58" fmla="*/ 76 w 139"/>
                <a:gd name="T59" fmla="*/ 28 h 53"/>
                <a:gd name="T60" fmla="*/ 64 w 139"/>
                <a:gd name="T61" fmla="*/ 28 h 53"/>
                <a:gd name="T62" fmla="*/ 58 w 139"/>
                <a:gd name="T63" fmla="*/ 23 h 53"/>
                <a:gd name="T64" fmla="*/ 54 w 139"/>
                <a:gd name="T65" fmla="*/ 28 h 53"/>
                <a:gd name="T66" fmla="*/ 50 w 139"/>
                <a:gd name="T67" fmla="*/ 20 h 53"/>
                <a:gd name="T68" fmla="*/ 46 w 139"/>
                <a:gd name="T69" fmla="*/ 20 h 53"/>
                <a:gd name="T70" fmla="*/ 46 w 139"/>
                <a:gd name="T71" fmla="*/ 13 h 53"/>
                <a:gd name="T72" fmla="*/ 42 w 139"/>
                <a:gd name="T73" fmla="*/ 10 h 53"/>
                <a:gd name="T74" fmla="*/ 28 w 139"/>
                <a:gd name="T75" fmla="*/ 13 h 53"/>
                <a:gd name="T76" fmla="*/ 20 w 139"/>
                <a:gd name="T77" fmla="*/ 20 h 53"/>
                <a:gd name="T78" fmla="*/ 10 w 139"/>
                <a:gd name="T79" fmla="*/ 23 h 53"/>
                <a:gd name="T80" fmla="*/ 0 w 139"/>
                <a:gd name="T81" fmla="*/ 26 h 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9" h="53">
                  <a:moveTo>
                    <a:pt x="0" y="26"/>
                  </a:moveTo>
                  <a:lnTo>
                    <a:pt x="12" y="10"/>
                  </a:lnTo>
                  <a:lnTo>
                    <a:pt x="18" y="10"/>
                  </a:lnTo>
                  <a:lnTo>
                    <a:pt x="28" y="2"/>
                  </a:lnTo>
                  <a:lnTo>
                    <a:pt x="38" y="2"/>
                  </a:lnTo>
                  <a:lnTo>
                    <a:pt x="42" y="2"/>
                  </a:lnTo>
                  <a:lnTo>
                    <a:pt x="46" y="0"/>
                  </a:lnTo>
                  <a:lnTo>
                    <a:pt x="58" y="10"/>
                  </a:lnTo>
                  <a:lnTo>
                    <a:pt x="64" y="15"/>
                  </a:lnTo>
                  <a:lnTo>
                    <a:pt x="66" y="13"/>
                  </a:lnTo>
                  <a:lnTo>
                    <a:pt x="76" y="18"/>
                  </a:lnTo>
                  <a:lnTo>
                    <a:pt x="84" y="18"/>
                  </a:lnTo>
                  <a:lnTo>
                    <a:pt x="90" y="23"/>
                  </a:lnTo>
                  <a:lnTo>
                    <a:pt x="98" y="26"/>
                  </a:lnTo>
                  <a:lnTo>
                    <a:pt x="98" y="33"/>
                  </a:lnTo>
                  <a:lnTo>
                    <a:pt x="116" y="33"/>
                  </a:lnTo>
                  <a:lnTo>
                    <a:pt x="120" y="41"/>
                  </a:lnTo>
                  <a:lnTo>
                    <a:pt x="132" y="41"/>
                  </a:lnTo>
                  <a:lnTo>
                    <a:pt x="138" y="49"/>
                  </a:lnTo>
                  <a:lnTo>
                    <a:pt x="134" y="52"/>
                  </a:lnTo>
                  <a:lnTo>
                    <a:pt x="132" y="49"/>
                  </a:lnTo>
                  <a:lnTo>
                    <a:pt x="130" y="46"/>
                  </a:lnTo>
                  <a:lnTo>
                    <a:pt x="120" y="49"/>
                  </a:lnTo>
                  <a:lnTo>
                    <a:pt x="118" y="49"/>
                  </a:lnTo>
                  <a:lnTo>
                    <a:pt x="110" y="52"/>
                  </a:lnTo>
                  <a:lnTo>
                    <a:pt x="98" y="52"/>
                  </a:lnTo>
                  <a:lnTo>
                    <a:pt x="90" y="52"/>
                  </a:lnTo>
                  <a:lnTo>
                    <a:pt x="90" y="46"/>
                  </a:lnTo>
                  <a:lnTo>
                    <a:pt x="76" y="33"/>
                  </a:lnTo>
                  <a:lnTo>
                    <a:pt x="76" y="28"/>
                  </a:lnTo>
                  <a:lnTo>
                    <a:pt x="64" y="28"/>
                  </a:lnTo>
                  <a:lnTo>
                    <a:pt x="58" y="23"/>
                  </a:lnTo>
                  <a:lnTo>
                    <a:pt x="54" y="28"/>
                  </a:lnTo>
                  <a:lnTo>
                    <a:pt x="50" y="20"/>
                  </a:lnTo>
                  <a:lnTo>
                    <a:pt x="46" y="20"/>
                  </a:lnTo>
                  <a:lnTo>
                    <a:pt x="46" y="13"/>
                  </a:lnTo>
                  <a:lnTo>
                    <a:pt x="42" y="10"/>
                  </a:lnTo>
                  <a:lnTo>
                    <a:pt x="28" y="13"/>
                  </a:lnTo>
                  <a:lnTo>
                    <a:pt x="20" y="20"/>
                  </a:lnTo>
                  <a:lnTo>
                    <a:pt x="10" y="23"/>
                  </a:lnTo>
                  <a:lnTo>
                    <a:pt x="0" y="26"/>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6" name="Freeform 140">
              <a:extLst>
                <a:ext uri="{FF2B5EF4-FFF2-40B4-BE49-F238E27FC236}">
                  <a16:creationId xmlns:a16="http://schemas.microsoft.com/office/drawing/2014/main" id="{C28D288B-C5AC-4E28-94E4-CD996186DA1E}"/>
                </a:ext>
              </a:extLst>
            </p:cNvPr>
            <p:cNvSpPr>
              <a:spLocks/>
            </p:cNvSpPr>
            <p:nvPr/>
          </p:nvSpPr>
          <p:spPr bwMode="auto">
            <a:xfrm>
              <a:off x="1686" y="2181"/>
              <a:ext cx="88" cy="44"/>
            </a:xfrm>
            <a:custGeom>
              <a:avLst/>
              <a:gdLst>
                <a:gd name="T0" fmla="*/ 0 w 88"/>
                <a:gd name="T1" fmla="*/ 32 h 44"/>
                <a:gd name="T2" fmla="*/ 7 w 88"/>
                <a:gd name="T3" fmla="*/ 34 h 44"/>
                <a:gd name="T4" fmla="*/ 27 w 88"/>
                <a:gd name="T5" fmla="*/ 32 h 44"/>
                <a:gd name="T6" fmla="*/ 35 w 88"/>
                <a:gd name="T7" fmla="*/ 43 h 44"/>
                <a:gd name="T8" fmla="*/ 47 w 88"/>
                <a:gd name="T9" fmla="*/ 43 h 44"/>
                <a:gd name="T10" fmla="*/ 51 w 88"/>
                <a:gd name="T11" fmla="*/ 32 h 44"/>
                <a:gd name="T12" fmla="*/ 49 w 88"/>
                <a:gd name="T13" fmla="*/ 29 h 44"/>
                <a:gd name="T14" fmla="*/ 55 w 88"/>
                <a:gd name="T15" fmla="*/ 24 h 44"/>
                <a:gd name="T16" fmla="*/ 65 w 88"/>
                <a:gd name="T17" fmla="*/ 32 h 44"/>
                <a:gd name="T18" fmla="*/ 73 w 88"/>
                <a:gd name="T19" fmla="*/ 32 h 44"/>
                <a:gd name="T20" fmla="*/ 73 w 88"/>
                <a:gd name="T21" fmla="*/ 29 h 44"/>
                <a:gd name="T22" fmla="*/ 79 w 88"/>
                <a:gd name="T23" fmla="*/ 29 h 44"/>
                <a:gd name="T24" fmla="*/ 87 w 88"/>
                <a:gd name="T25" fmla="*/ 21 h 44"/>
                <a:gd name="T26" fmla="*/ 81 w 88"/>
                <a:gd name="T27" fmla="*/ 18 h 44"/>
                <a:gd name="T28" fmla="*/ 81 w 88"/>
                <a:gd name="T29" fmla="*/ 10 h 44"/>
                <a:gd name="T30" fmla="*/ 81 w 88"/>
                <a:gd name="T31" fmla="*/ 5 h 44"/>
                <a:gd name="T32" fmla="*/ 69 w 88"/>
                <a:gd name="T33" fmla="*/ 2 h 44"/>
                <a:gd name="T34" fmla="*/ 59 w 88"/>
                <a:gd name="T35" fmla="*/ 5 h 44"/>
                <a:gd name="T36" fmla="*/ 51 w 88"/>
                <a:gd name="T37" fmla="*/ 5 h 44"/>
                <a:gd name="T38" fmla="*/ 39 w 88"/>
                <a:gd name="T39" fmla="*/ 2 h 44"/>
                <a:gd name="T40" fmla="*/ 29 w 88"/>
                <a:gd name="T41" fmla="*/ 0 h 44"/>
                <a:gd name="T42" fmla="*/ 27 w 88"/>
                <a:gd name="T43" fmla="*/ 2 h 44"/>
                <a:gd name="T44" fmla="*/ 25 w 88"/>
                <a:gd name="T45" fmla="*/ 13 h 44"/>
                <a:gd name="T46" fmla="*/ 15 w 88"/>
                <a:gd name="T47" fmla="*/ 13 h 44"/>
                <a:gd name="T48" fmla="*/ 13 w 88"/>
                <a:gd name="T49" fmla="*/ 21 h 44"/>
                <a:gd name="T50" fmla="*/ 7 w 88"/>
                <a:gd name="T51" fmla="*/ 24 h 44"/>
                <a:gd name="T52" fmla="*/ 0 w 88"/>
                <a:gd name="T53" fmla="*/ 32 h 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8" h="44">
                  <a:moveTo>
                    <a:pt x="0" y="32"/>
                  </a:moveTo>
                  <a:lnTo>
                    <a:pt x="7" y="34"/>
                  </a:lnTo>
                  <a:lnTo>
                    <a:pt x="27" y="32"/>
                  </a:lnTo>
                  <a:lnTo>
                    <a:pt x="35" y="43"/>
                  </a:lnTo>
                  <a:lnTo>
                    <a:pt x="47" y="43"/>
                  </a:lnTo>
                  <a:lnTo>
                    <a:pt x="51" y="32"/>
                  </a:lnTo>
                  <a:lnTo>
                    <a:pt x="49" y="29"/>
                  </a:lnTo>
                  <a:lnTo>
                    <a:pt x="55" y="24"/>
                  </a:lnTo>
                  <a:lnTo>
                    <a:pt x="65" y="32"/>
                  </a:lnTo>
                  <a:lnTo>
                    <a:pt x="73" y="32"/>
                  </a:lnTo>
                  <a:lnTo>
                    <a:pt x="73" y="29"/>
                  </a:lnTo>
                  <a:lnTo>
                    <a:pt x="79" y="29"/>
                  </a:lnTo>
                  <a:lnTo>
                    <a:pt x="87" y="21"/>
                  </a:lnTo>
                  <a:lnTo>
                    <a:pt x="81" y="18"/>
                  </a:lnTo>
                  <a:lnTo>
                    <a:pt x="81" y="10"/>
                  </a:lnTo>
                  <a:lnTo>
                    <a:pt x="81" y="5"/>
                  </a:lnTo>
                  <a:lnTo>
                    <a:pt x="69" y="2"/>
                  </a:lnTo>
                  <a:lnTo>
                    <a:pt x="59" y="5"/>
                  </a:lnTo>
                  <a:lnTo>
                    <a:pt x="51" y="5"/>
                  </a:lnTo>
                  <a:lnTo>
                    <a:pt x="39" y="2"/>
                  </a:lnTo>
                  <a:lnTo>
                    <a:pt x="29" y="0"/>
                  </a:lnTo>
                  <a:lnTo>
                    <a:pt x="27" y="2"/>
                  </a:lnTo>
                  <a:lnTo>
                    <a:pt x="25" y="13"/>
                  </a:lnTo>
                  <a:lnTo>
                    <a:pt x="15" y="13"/>
                  </a:lnTo>
                  <a:lnTo>
                    <a:pt x="13" y="21"/>
                  </a:lnTo>
                  <a:lnTo>
                    <a:pt x="7" y="24"/>
                  </a:lnTo>
                  <a:lnTo>
                    <a:pt x="0" y="32"/>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7" name="Freeform 141">
              <a:extLst>
                <a:ext uri="{FF2B5EF4-FFF2-40B4-BE49-F238E27FC236}">
                  <a16:creationId xmlns:a16="http://schemas.microsoft.com/office/drawing/2014/main" id="{C4E87DD1-5DD1-4C9E-9953-B470359F9347}"/>
                </a:ext>
              </a:extLst>
            </p:cNvPr>
            <p:cNvSpPr>
              <a:spLocks/>
            </p:cNvSpPr>
            <p:nvPr/>
          </p:nvSpPr>
          <p:spPr bwMode="auto">
            <a:xfrm>
              <a:off x="1631" y="2311"/>
              <a:ext cx="558" cy="928"/>
            </a:xfrm>
            <a:custGeom>
              <a:avLst/>
              <a:gdLst>
                <a:gd name="T0" fmla="*/ 62 w 558"/>
                <a:gd name="T1" fmla="*/ 13 h 928"/>
                <a:gd name="T2" fmla="*/ 106 w 558"/>
                <a:gd name="T3" fmla="*/ 0 h 928"/>
                <a:gd name="T4" fmla="*/ 88 w 558"/>
                <a:gd name="T5" fmla="*/ 31 h 928"/>
                <a:gd name="T6" fmla="*/ 106 w 558"/>
                <a:gd name="T7" fmla="*/ 28 h 928"/>
                <a:gd name="T8" fmla="*/ 123 w 558"/>
                <a:gd name="T9" fmla="*/ 28 h 928"/>
                <a:gd name="T10" fmla="*/ 147 w 558"/>
                <a:gd name="T11" fmla="*/ 39 h 928"/>
                <a:gd name="T12" fmla="*/ 224 w 558"/>
                <a:gd name="T13" fmla="*/ 55 h 928"/>
                <a:gd name="T14" fmla="*/ 257 w 558"/>
                <a:gd name="T15" fmla="*/ 71 h 928"/>
                <a:gd name="T16" fmla="*/ 303 w 558"/>
                <a:gd name="T17" fmla="*/ 81 h 928"/>
                <a:gd name="T18" fmla="*/ 368 w 558"/>
                <a:gd name="T19" fmla="*/ 126 h 928"/>
                <a:gd name="T20" fmla="*/ 403 w 558"/>
                <a:gd name="T21" fmla="*/ 181 h 928"/>
                <a:gd name="T22" fmla="*/ 541 w 558"/>
                <a:gd name="T23" fmla="*/ 229 h 928"/>
                <a:gd name="T24" fmla="*/ 543 w 558"/>
                <a:gd name="T25" fmla="*/ 308 h 928"/>
                <a:gd name="T26" fmla="*/ 507 w 558"/>
                <a:gd name="T27" fmla="*/ 350 h 928"/>
                <a:gd name="T28" fmla="*/ 501 w 558"/>
                <a:gd name="T29" fmla="*/ 408 h 928"/>
                <a:gd name="T30" fmla="*/ 482 w 558"/>
                <a:gd name="T31" fmla="*/ 434 h 928"/>
                <a:gd name="T32" fmla="*/ 450 w 558"/>
                <a:gd name="T33" fmla="*/ 479 h 928"/>
                <a:gd name="T34" fmla="*/ 403 w 558"/>
                <a:gd name="T35" fmla="*/ 495 h 928"/>
                <a:gd name="T36" fmla="*/ 377 w 558"/>
                <a:gd name="T37" fmla="*/ 539 h 928"/>
                <a:gd name="T38" fmla="*/ 371 w 558"/>
                <a:gd name="T39" fmla="*/ 576 h 928"/>
                <a:gd name="T40" fmla="*/ 334 w 558"/>
                <a:gd name="T41" fmla="*/ 613 h 928"/>
                <a:gd name="T42" fmla="*/ 310 w 558"/>
                <a:gd name="T43" fmla="*/ 639 h 928"/>
                <a:gd name="T44" fmla="*/ 297 w 558"/>
                <a:gd name="T45" fmla="*/ 653 h 928"/>
                <a:gd name="T46" fmla="*/ 289 w 558"/>
                <a:gd name="T47" fmla="*/ 689 h 928"/>
                <a:gd name="T48" fmla="*/ 249 w 558"/>
                <a:gd name="T49" fmla="*/ 705 h 928"/>
                <a:gd name="T50" fmla="*/ 220 w 558"/>
                <a:gd name="T51" fmla="*/ 721 h 928"/>
                <a:gd name="T52" fmla="*/ 220 w 558"/>
                <a:gd name="T53" fmla="*/ 758 h 928"/>
                <a:gd name="T54" fmla="*/ 190 w 558"/>
                <a:gd name="T55" fmla="*/ 784 h 928"/>
                <a:gd name="T56" fmla="*/ 208 w 558"/>
                <a:gd name="T57" fmla="*/ 811 h 928"/>
                <a:gd name="T58" fmla="*/ 181 w 558"/>
                <a:gd name="T59" fmla="*/ 832 h 928"/>
                <a:gd name="T60" fmla="*/ 165 w 558"/>
                <a:gd name="T61" fmla="*/ 871 h 928"/>
                <a:gd name="T62" fmla="*/ 202 w 558"/>
                <a:gd name="T63" fmla="*/ 927 h 928"/>
                <a:gd name="T64" fmla="*/ 159 w 558"/>
                <a:gd name="T65" fmla="*/ 900 h 928"/>
                <a:gd name="T66" fmla="*/ 129 w 558"/>
                <a:gd name="T67" fmla="*/ 850 h 928"/>
                <a:gd name="T68" fmla="*/ 127 w 558"/>
                <a:gd name="T69" fmla="*/ 721 h 928"/>
                <a:gd name="T70" fmla="*/ 123 w 558"/>
                <a:gd name="T71" fmla="*/ 666 h 928"/>
                <a:gd name="T72" fmla="*/ 125 w 558"/>
                <a:gd name="T73" fmla="*/ 605 h 928"/>
                <a:gd name="T74" fmla="*/ 131 w 558"/>
                <a:gd name="T75" fmla="*/ 558 h 928"/>
                <a:gd name="T76" fmla="*/ 127 w 558"/>
                <a:gd name="T77" fmla="*/ 484 h 928"/>
                <a:gd name="T78" fmla="*/ 131 w 558"/>
                <a:gd name="T79" fmla="*/ 421 h 928"/>
                <a:gd name="T80" fmla="*/ 100 w 558"/>
                <a:gd name="T81" fmla="*/ 379 h 928"/>
                <a:gd name="T82" fmla="*/ 49 w 558"/>
                <a:gd name="T83" fmla="*/ 344 h 928"/>
                <a:gd name="T84" fmla="*/ 31 w 558"/>
                <a:gd name="T85" fmla="*/ 292 h 928"/>
                <a:gd name="T86" fmla="*/ 9 w 558"/>
                <a:gd name="T87" fmla="*/ 263 h 928"/>
                <a:gd name="T88" fmla="*/ 9 w 558"/>
                <a:gd name="T89" fmla="*/ 215 h 928"/>
                <a:gd name="T90" fmla="*/ 5 w 558"/>
                <a:gd name="T91" fmla="*/ 168 h 928"/>
                <a:gd name="T92" fmla="*/ 41 w 558"/>
                <a:gd name="T93" fmla="*/ 73 h 9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58" h="928">
                  <a:moveTo>
                    <a:pt x="43" y="39"/>
                  </a:moveTo>
                  <a:lnTo>
                    <a:pt x="49" y="28"/>
                  </a:lnTo>
                  <a:lnTo>
                    <a:pt x="62" y="13"/>
                  </a:lnTo>
                  <a:lnTo>
                    <a:pt x="84" y="5"/>
                  </a:lnTo>
                  <a:lnTo>
                    <a:pt x="94" y="0"/>
                  </a:lnTo>
                  <a:lnTo>
                    <a:pt x="106" y="0"/>
                  </a:lnTo>
                  <a:lnTo>
                    <a:pt x="102" y="7"/>
                  </a:lnTo>
                  <a:lnTo>
                    <a:pt x="90" y="15"/>
                  </a:lnTo>
                  <a:lnTo>
                    <a:pt x="88" y="31"/>
                  </a:lnTo>
                  <a:lnTo>
                    <a:pt x="90" y="42"/>
                  </a:lnTo>
                  <a:lnTo>
                    <a:pt x="102" y="42"/>
                  </a:lnTo>
                  <a:lnTo>
                    <a:pt x="106" y="28"/>
                  </a:lnTo>
                  <a:lnTo>
                    <a:pt x="108" y="15"/>
                  </a:lnTo>
                  <a:lnTo>
                    <a:pt x="114" y="21"/>
                  </a:lnTo>
                  <a:lnTo>
                    <a:pt x="123" y="28"/>
                  </a:lnTo>
                  <a:lnTo>
                    <a:pt x="135" y="23"/>
                  </a:lnTo>
                  <a:lnTo>
                    <a:pt x="145" y="31"/>
                  </a:lnTo>
                  <a:lnTo>
                    <a:pt x="147" y="39"/>
                  </a:lnTo>
                  <a:lnTo>
                    <a:pt x="167" y="34"/>
                  </a:lnTo>
                  <a:lnTo>
                    <a:pt x="208" y="31"/>
                  </a:lnTo>
                  <a:lnTo>
                    <a:pt x="224" y="55"/>
                  </a:lnTo>
                  <a:lnTo>
                    <a:pt x="249" y="68"/>
                  </a:lnTo>
                  <a:lnTo>
                    <a:pt x="247" y="79"/>
                  </a:lnTo>
                  <a:lnTo>
                    <a:pt x="257" y="71"/>
                  </a:lnTo>
                  <a:lnTo>
                    <a:pt x="271" y="71"/>
                  </a:lnTo>
                  <a:lnTo>
                    <a:pt x="285" y="81"/>
                  </a:lnTo>
                  <a:lnTo>
                    <a:pt x="303" y="81"/>
                  </a:lnTo>
                  <a:lnTo>
                    <a:pt x="318" y="81"/>
                  </a:lnTo>
                  <a:lnTo>
                    <a:pt x="342" y="102"/>
                  </a:lnTo>
                  <a:lnTo>
                    <a:pt x="368" y="126"/>
                  </a:lnTo>
                  <a:lnTo>
                    <a:pt x="379" y="152"/>
                  </a:lnTo>
                  <a:lnTo>
                    <a:pt x="371" y="176"/>
                  </a:lnTo>
                  <a:lnTo>
                    <a:pt x="403" y="181"/>
                  </a:lnTo>
                  <a:lnTo>
                    <a:pt x="454" y="192"/>
                  </a:lnTo>
                  <a:lnTo>
                    <a:pt x="507" y="205"/>
                  </a:lnTo>
                  <a:lnTo>
                    <a:pt x="541" y="229"/>
                  </a:lnTo>
                  <a:lnTo>
                    <a:pt x="557" y="252"/>
                  </a:lnTo>
                  <a:lnTo>
                    <a:pt x="557" y="281"/>
                  </a:lnTo>
                  <a:lnTo>
                    <a:pt x="543" y="308"/>
                  </a:lnTo>
                  <a:lnTo>
                    <a:pt x="529" y="321"/>
                  </a:lnTo>
                  <a:lnTo>
                    <a:pt x="519" y="329"/>
                  </a:lnTo>
                  <a:lnTo>
                    <a:pt x="507" y="350"/>
                  </a:lnTo>
                  <a:lnTo>
                    <a:pt x="507" y="366"/>
                  </a:lnTo>
                  <a:lnTo>
                    <a:pt x="507" y="387"/>
                  </a:lnTo>
                  <a:lnTo>
                    <a:pt x="501" y="408"/>
                  </a:lnTo>
                  <a:lnTo>
                    <a:pt x="494" y="413"/>
                  </a:lnTo>
                  <a:lnTo>
                    <a:pt x="492" y="426"/>
                  </a:lnTo>
                  <a:lnTo>
                    <a:pt x="482" y="434"/>
                  </a:lnTo>
                  <a:lnTo>
                    <a:pt x="480" y="445"/>
                  </a:lnTo>
                  <a:lnTo>
                    <a:pt x="468" y="458"/>
                  </a:lnTo>
                  <a:lnTo>
                    <a:pt x="450" y="479"/>
                  </a:lnTo>
                  <a:lnTo>
                    <a:pt x="433" y="484"/>
                  </a:lnTo>
                  <a:lnTo>
                    <a:pt x="423" y="484"/>
                  </a:lnTo>
                  <a:lnTo>
                    <a:pt x="403" y="495"/>
                  </a:lnTo>
                  <a:lnTo>
                    <a:pt x="381" y="518"/>
                  </a:lnTo>
                  <a:lnTo>
                    <a:pt x="377" y="526"/>
                  </a:lnTo>
                  <a:lnTo>
                    <a:pt x="377" y="539"/>
                  </a:lnTo>
                  <a:lnTo>
                    <a:pt x="381" y="553"/>
                  </a:lnTo>
                  <a:lnTo>
                    <a:pt x="371" y="566"/>
                  </a:lnTo>
                  <a:lnTo>
                    <a:pt x="371" y="576"/>
                  </a:lnTo>
                  <a:lnTo>
                    <a:pt x="356" y="589"/>
                  </a:lnTo>
                  <a:lnTo>
                    <a:pt x="344" y="597"/>
                  </a:lnTo>
                  <a:lnTo>
                    <a:pt x="334" y="613"/>
                  </a:lnTo>
                  <a:lnTo>
                    <a:pt x="330" y="626"/>
                  </a:lnTo>
                  <a:lnTo>
                    <a:pt x="316" y="642"/>
                  </a:lnTo>
                  <a:lnTo>
                    <a:pt x="310" y="639"/>
                  </a:lnTo>
                  <a:lnTo>
                    <a:pt x="301" y="639"/>
                  </a:lnTo>
                  <a:lnTo>
                    <a:pt x="287" y="645"/>
                  </a:lnTo>
                  <a:lnTo>
                    <a:pt x="297" y="653"/>
                  </a:lnTo>
                  <a:lnTo>
                    <a:pt x="297" y="668"/>
                  </a:lnTo>
                  <a:lnTo>
                    <a:pt x="295" y="682"/>
                  </a:lnTo>
                  <a:lnTo>
                    <a:pt x="289" y="689"/>
                  </a:lnTo>
                  <a:lnTo>
                    <a:pt x="271" y="692"/>
                  </a:lnTo>
                  <a:lnTo>
                    <a:pt x="257" y="695"/>
                  </a:lnTo>
                  <a:lnTo>
                    <a:pt x="249" y="705"/>
                  </a:lnTo>
                  <a:lnTo>
                    <a:pt x="249" y="721"/>
                  </a:lnTo>
                  <a:lnTo>
                    <a:pt x="234" y="724"/>
                  </a:lnTo>
                  <a:lnTo>
                    <a:pt x="220" y="721"/>
                  </a:lnTo>
                  <a:lnTo>
                    <a:pt x="216" y="729"/>
                  </a:lnTo>
                  <a:lnTo>
                    <a:pt x="224" y="734"/>
                  </a:lnTo>
                  <a:lnTo>
                    <a:pt x="220" y="758"/>
                  </a:lnTo>
                  <a:lnTo>
                    <a:pt x="214" y="779"/>
                  </a:lnTo>
                  <a:lnTo>
                    <a:pt x="196" y="779"/>
                  </a:lnTo>
                  <a:lnTo>
                    <a:pt x="190" y="784"/>
                  </a:lnTo>
                  <a:lnTo>
                    <a:pt x="192" y="800"/>
                  </a:lnTo>
                  <a:lnTo>
                    <a:pt x="202" y="800"/>
                  </a:lnTo>
                  <a:lnTo>
                    <a:pt x="208" y="811"/>
                  </a:lnTo>
                  <a:lnTo>
                    <a:pt x="204" y="824"/>
                  </a:lnTo>
                  <a:lnTo>
                    <a:pt x="194" y="826"/>
                  </a:lnTo>
                  <a:lnTo>
                    <a:pt x="181" y="832"/>
                  </a:lnTo>
                  <a:lnTo>
                    <a:pt x="175" y="845"/>
                  </a:lnTo>
                  <a:lnTo>
                    <a:pt x="175" y="863"/>
                  </a:lnTo>
                  <a:lnTo>
                    <a:pt x="165" y="871"/>
                  </a:lnTo>
                  <a:lnTo>
                    <a:pt x="198" y="903"/>
                  </a:lnTo>
                  <a:lnTo>
                    <a:pt x="208" y="919"/>
                  </a:lnTo>
                  <a:lnTo>
                    <a:pt x="202" y="927"/>
                  </a:lnTo>
                  <a:lnTo>
                    <a:pt x="188" y="921"/>
                  </a:lnTo>
                  <a:lnTo>
                    <a:pt x="175" y="908"/>
                  </a:lnTo>
                  <a:lnTo>
                    <a:pt x="159" y="900"/>
                  </a:lnTo>
                  <a:lnTo>
                    <a:pt x="141" y="884"/>
                  </a:lnTo>
                  <a:lnTo>
                    <a:pt x="131" y="866"/>
                  </a:lnTo>
                  <a:lnTo>
                    <a:pt x="129" y="850"/>
                  </a:lnTo>
                  <a:lnTo>
                    <a:pt x="131" y="840"/>
                  </a:lnTo>
                  <a:lnTo>
                    <a:pt x="131" y="740"/>
                  </a:lnTo>
                  <a:lnTo>
                    <a:pt x="127" y="721"/>
                  </a:lnTo>
                  <a:lnTo>
                    <a:pt x="114" y="703"/>
                  </a:lnTo>
                  <a:lnTo>
                    <a:pt x="114" y="684"/>
                  </a:lnTo>
                  <a:lnTo>
                    <a:pt x="123" y="666"/>
                  </a:lnTo>
                  <a:lnTo>
                    <a:pt x="129" y="642"/>
                  </a:lnTo>
                  <a:lnTo>
                    <a:pt x="127" y="616"/>
                  </a:lnTo>
                  <a:lnTo>
                    <a:pt x="125" y="605"/>
                  </a:lnTo>
                  <a:lnTo>
                    <a:pt x="123" y="592"/>
                  </a:lnTo>
                  <a:lnTo>
                    <a:pt x="127" y="587"/>
                  </a:lnTo>
                  <a:lnTo>
                    <a:pt x="131" y="558"/>
                  </a:lnTo>
                  <a:lnTo>
                    <a:pt x="127" y="545"/>
                  </a:lnTo>
                  <a:lnTo>
                    <a:pt x="133" y="513"/>
                  </a:lnTo>
                  <a:lnTo>
                    <a:pt x="127" y="484"/>
                  </a:lnTo>
                  <a:lnTo>
                    <a:pt x="131" y="468"/>
                  </a:lnTo>
                  <a:lnTo>
                    <a:pt x="139" y="439"/>
                  </a:lnTo>
                  <a:lnTo>
                    <a:pt x="131" y="421"/>
                  </a:lnTo>
                  <a:lnTo>
                    <a:pt x="120" y="408"/>
                  </a:lnTo>
                  <a:lnTo>
                    <a:pt x="114" y="392"/>
                  </a:lnTo>
                  <a:lnTo>
                    <a:pt x="100" y="379"/>
                  </a:lnTo>
                  <a:lnTo>
                    <a:pt x="84" y="368"/>
                  </a:lnTo>
                  <a:lnTo>
                    <a:pt x="61" y="366"/>
                  </a:lnTo>
                  <a:lnTo>
                    <a:pt x="49" y="344"/>
                  </a:lnTo>
                  <a:lnTo>
                    <a:pt x="35" y="323"/>
                  </a:lnTo>
                  <a:lnTo>
                    <a:pt x="33" y="308"/>
                  </a:lnTo>
                  <a:lnTo>
                    <a:pt x="31" y="292"/>
                  </a:lnTo>
                  <a:lnTo>
                    <a:pt x="27" y="281"/>
                  </a:lnTo>
                  <a:lnTo>
                    <a:pt x="19" y="268"/>
                  </a:lnTo>
                  <a:lnTo>
                    <a:pt x="9" y="263"/>
                  </a:lnTo>
                  <a:lnTo>
                    <a:pt x="1" y="250"/>
                  </a:lnTo>
                  <a:lnTo>
                    <a:pt x="9" y="239"/>
                  </a:lnTo>
                  <a:lnTo>
                    <a:pt x="9" y="215"/>
                  </a:lnTo>
                  <a:lnTo>
                    <a:pt x="5" y="200"/>
                  </a:lnTo>
                  <a:lnTo>
                    <a:pt x="0" y="186"/>
                  </a:lnTo>
                  <a:lnTo>
                    <a:pt x="5" y="168"/>
                  </a:lnTo>
                  <a:lnTo>
                    <a:pt x="27" y="118"/>
                  </a:lnTo>
                  <a:lnTo>
                    <a:pt x="27" y="97"/>
                  </a:lnTo>
                  <a:lnTo>
                    <a:pt x="41" y="73"/>
                  </a:lnTo>
                  <a:lnTo>
                    <a:pt x="41" y="63"/>
                  </a:lnTo>
                  <a:lnTo>
                    <a:pt x="43" y="39"/>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647" name="Line 351">
            <a:extLst>
              <a:ext uri="{FF2B5EF4-FFF2-40B4-BE49-F238E27FC236}">
                <a16:creationId xmlns:a16="http://schemas.microsoft.com/office/drawing/2014/main" id="{A9BD1981-DBB4-4171-8520-8BAA5CABE796}"/>
              </a:ext>
            </a:extLst>
          </p:cNvPr>
          <p:cNvSpPr>
            <a:spLocks noChangeShapeType="1"/>
          </p:cNvSpPr>
          <p:nvPr/>
        </p:nvSpPr>
        <p:spPr bwMode="auto">
          <a:xfrm>
            <a:off x="3648075" y="3979864"/>
            <a:ext cx="890588" cy="866775"/>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48" name="Line 352">
            <a:extLst>
              <a:ext uri="{FF2B5EF4-FFF2-40B4-BE49-F238E27FC236}">
                <a16:creationId xmlns:a16="http://schemas.microsoft.com/office/drawing/2014/main" id="{9D53E67E-6C52-4832-9759-025C12EDF5F8}"/>
              </a:ext>
            </a:extLst>
          </p:cNvPr>
          <p:cNvSpPr>
            <a:spLocks noChangeShapeType="1"/>
          </p:cNvSpPr>
          <p:nvPr/>
        </p:nvSpPr>
        <p:spPr bwMode="auto">
          <a:xfrm flipV="1">
            <a:off x="4687888" y="4294189"/>
            <a:ext cx="1054100" cy="631825"/>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49" name="Line 353">
            <a:extLst>
              <a:ext uri="{FF2B5EF4-FFF2-40B4-BE49-F238E27FC236}">
                <a16:creationId xmlns:a16="http://schemas.microsoft.com/office/drawing/2014/main" id="{B0678682-DF05-441C-9163-CEAEAADA09AD}"/>
              </a:ext>
            </a:extLst>
          </p:cNvPr>
          <p:cNvSpPr>
            <a:spLocks noChangeShapeType="1"/>
          </p:cNvSpPr>
          <p:nvPr/>
        </p:nvSpPr>
        <p:spPr bwMode="auto">
          <a:xfrm flipV="1">
            <a:off x="5703888" y="3252789"/>
            <a:ext cx="304800" cy="839787"/>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0" name="Line 354">
            <a:extLst>
              <a:ext uri="{FF2B5EF4-FFF2-40B4-BE49-F238E27FC236}">
                <a16:creationId xmlns:a16="http://schemas.microsoft.com/office/drawing/2014/main" id="{E88A90AA-BB4F-487E-813A-37465F6D1EC1}"/>
              </a:ext>
            </a:extLst>
          </p:cNvPr>
          <p:cNvSpPr>
            <a:spLocks noChangeShapeType="1"/>
          </p:cNvSpPr>
          <p:nvPr/>
        </p:nvSpPr>
        <p:spPr bwMode="auto">
          <a:xfrm flipV="1">
            <a:off x="6999289" y="3984626"/>
            <a:ext cx="903287" cy="944563"/>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1" name="Line 355">
            <a:extLst>
              <a:ext uri="{FF2B5EF4-FFF2-40B4-BE49-F238E27FC236}">
                <a16:creationId xmlns:a16="http://schemas.microsoft.com/office/drawing/2014/main" id="{996CD606-0C95-40E8-872A-441FE974851E}"/>
              </a:ext>
            </a:extLst>
          </p:cNvPr>
          <p:cNvSpPr>
            <a:spLocks noChangeShapeType="1"/>
          </p:cNvSpPr>
          <p:nvPr/>
        </p:nvSpPr>
        <p:spPr bwMode="auto">
          <a:xfrm>
            <a:off x="7837488" y="3176588"/>
            <a:ext cx="304800" cy="609600"/>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2" name="Line 356">
            <a:extLst>
              <a:ext uri="{FF2B5EF4-FFF2-40B4-BE49-F238E27FC236}">
                <a16:creationId xmlns:a16="http://schemas.microsoft.com/office/drawing/2014/main" id="{8BF66569-F797-4F98-8CDA-220610561757}"/>
              </a:ext>
            </a:extLst>
          </p:cNvPr>
          <p:cNvSpPr>
            <a:spLocks noChangeShapeType="1"/>
          </p:cNvSpPr>
          <p:nvPr/>
        </p:nvSpPr>
        <p:spPr bwMode="auto">
          <a:xfrm>
            <a:off x="7994651" y="4041776"/>
            <a:ext cx="900113" cy="842963"/>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4" name="Line 358">
            <a:extLst>
              <a:ext uri="{FF2B5EF4-FFF2-40B4-BE49-F238E27FC236}">
                <a16:creationId xmlns:a16="http://schemas.microsoft.com/office/drawing/2014/main" id="{D566CCF9-5C8F-4202-80BE-0EB5A385F8E7}"/>
              </a:ext>
            </a:extLst>
          </p:cNvPr>
          <p:cNvSpPr>
            <a:spLocks noChangeShapeType="1"/>
          </p:cNvSpPr>
          <p:nvPr/>
        </p:nvSpPr>
        <p:spPr bwMode="auto">
          <a:xfrm>
            <a:off x="3695700" y="5033964"/>
            <a:ext cx="717550" cy="1587"/>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7" name="Line 361">
            <a:extLst>
              <a:ext uri="{FF2B5EF4-FFF2-40B4-BE49-F238E27FC236}">
                <a16:creationId xmlns:a16="http://schemas.microsoft.com/office/drawing/2014/main" id="{3F9AA070-5996-4015-AA92-ADFF765F9F1C}"/>
              </a:ext>
            </a:extLst>
          </p:cNvPr>
          <p:cNvSpPr>
            <a:spLocks noChangeShapeType="1"/>
          </p:cNvSpPr>
          <p:nvPr/>
        </p:nvSpPr>
        <p:spPr bwMode="auto">
          <a:xfrm flipV="1">
            <a:off x="5983288" y="3176589"/>
            <a:ext cx="1549400" cy="966787"/>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9" name="Group 2700">
            <a:extLst>
              <a:ext uri="{FF2B5EF4-FFF2-40B4-BE49-F238E27FC236}">
                <a16:creationId xmlns:a16="http://schemas.microsoft.com/office/drawing/2014/main" id="{D7C52C76-51A5-437A-A3B3-85473665A341}"/>
              </a:ext>
            </a:extLst>
          </p:cNvPr>
          <p:cNvGrpSpPr>
            <a:grpSpLocks/>
          </p:cNvGrpSpPr>
          <p:nvPr/>
        </p:nvGrpSpPr>
        <p:grpSpPr bwMode="auto">
          <a:xfrm>
            <a:off x="2960688" y="3557588"/>
            <a:ext cx="1219200" cy="531812"/>
            <a:chOff x="508" y="1228"/>
            <a:chExt cx="1564" cy="785"/>
          </a:xfrm>
        </p:grpSpPr>
        <p:grpSp>
          <p:nvGrpSpPr>
            <p:cNvPr id="10" name="Group 2701">
              <a:extLst>
                <a:ext uri="{FF2B5EF4-FFF2-40B4-BE49-F238E27FC236}">
                  <a16:creationId xmlns:a16="http://schemas.microsoft.com/office/drawing/2014/main" id="{4A8A2379-8AC0-4984-84AC-5BAC93552766}"/>
                </a:ext>
              </a:extLst>
            </p:cNvPr>
            <p:cNvGrpSpPr>
              <a:grpSpLocks/>
            </p:cNvGrpSpPr>
            <p:nvPr/>
          </p:nvGrpSpPr>
          <p:grpSpPr bwMode="auto">
            <a:xfrm>
              <a:off x="508" y="1228"/>
              <a:ext cx="1564" cy="785"/>
              <a:chOff x="1952" y="2535"/>
              <a:chExt cx="1096" cy="606"/>
            </a:xfrm>
          </p:grpSpPr>
          <p:sp>
            <p:nvSpPr>
              <p:cNvPr id="75406" name="Oval 2702">
                <a:extLst>
                  <a:ext uri="{FF2B5EF4-FFF2-40B4-BE49-F238E27FC236}">
                    <a16:creationId xmlns:a16="http://schemas.microsoft.com/office/drawing/2014/main" id="{52D033B6-6AF8-436A-B2B0-79FF909E8DC4}"/>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07" name="Oval 2703">
                <a:extLst>
                  <a:ext uri="{FF2B5EF4-FFF2-40B4-BE49-F238E27FC236}">
                    <a16:creationId xmlns:a16="http://schemas.microsoft.com/office/drawing/2014/main" id="{F6ECF040-EA58-4B1C-96B8-C11860C53D4C}"/>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08" name="Oval 2704">
                <a:extLst>
                  <a:ext uri="{FF2B5EF4-FFF2-40B4-BE49-F238E27FC236}">
                    <a16:creationId xmlns:a16="http://schemas.microsoft.com/office/drawing/2014/main" id="{4B33C03A-F69D-40D3-9F08-7D22B63C8FC1}"/>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09" name="Oval 2705">
                <a:extLst>
                  <a:ext uri="{FF2B5EF4-FFF2-40B4-BE49-F238E27FC236}">
                    <a16:creationId xmlns:a16="http://schemas.microsoft.com/office/drawing/2014/main" id="{91F2795B-286D-4ABB-804F-D347529CAEB5}"/>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0" name="Oval 2706">
                <a:extLst>
                  <a:ext uri="{FF2B5EF4-FFF2-40B4-BE49-F238E27FC236}">
                    <a16:creationId xmlns:a16="http://schemas.microsoft.com/office/drawing/2014/main" id="{DAC8809A-DC2E-45C9-87DF-A778F3D1AE7C}"/>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1" name="Oval 2707">
                <a:extLst>
                  <a:ext uri="{FF2B5EF4-FFF2-40B4-BE49-F238E27FC236}">
                    <a16:creationId xmlns:a16="http://schemas.microsoft.com/office/drawing/2014/main" id="{0855DF8E-D080-4191-A2DD-C6B9C8A2D193}"/>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2" name="Oval 2708">
                <a:extLst>
                  <a:ext uri="{FF2B5EF4-FFF2-40B4-BE49-F238E27FC236}">
                    <a16:creationId xmlns:a16="http://schemas.microsoft.com/office/drawing/2014/main" id="{B7FEA7A8-D3C0-4660-994D-99FBA6ED1A6A}"/>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3" name="Oval 2709">
                <a:extLst>
                  <a:ext uri="{FF2B5EF4-FFF2-40B4-BE49-F238E27FC236}">
                    <a16:creationId xmlns:a16="http://schemas.microsoft.com/office/drawing/2014/main" id="{E3C691D8-DFB3-48C1-973C-4ED3E64551B2}"/>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4" name="Oval 2710">
                <a:extLst>
                  <a:ext uri="{FF2B5EF4-FFF2-40B4-BE49-F238E27FC236}">
                    <a16:creationId xmlns:a16="http://schemas.microsoft.com/office/drawing/2014/main" id="{09FABCDA-11EC-4E68-9DFF-B57E675C6643}"/>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5" name="Oval 2711">
                <a:extLst>
                  <a:ext uri="{FF2B5EF4-FFF2-40B4-BE49-F238E27FC236}">
                    <a16:creationId xmlns:a16="http://schemas.microsoft.com/office/drawing/2014/main" id="{2DDB4519-CA1E-4E48-ACFD-6C791AEF767A}"/>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6" name="Oval 2712">
                <a:extLst>
                  <a:ext uri="{FF2B5EF4-FFF2-40B4-BE49-F238E27FC236}">
                    <a16:creationId xmlns:a16="http://schemas.microsoft.com/office/drawing/2014/main" id="{38EDAB48-24DF-4B94-BF07-3131A99C9A31}"/>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7" name="Freeform 2713">
                <a:extLst>
                  <a:ext uri="{FF2B5EF4-FFF2-40B4-BE49-F238E27FC236}">
                    <a16:creationId xmlns:a16="http://schemas.microsoft.com/office/drawing/2014/main" id="{264C34A7-0DAB-47FF-B1EE-5CBFC3359C52}"/>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11" name="Group 2714">
              <a:extLst>
                <a:ext uri="{FF2B5EF4-FFF2-40B4-BE49-F238E27FC236}">
                  <a16:creationId xmlns:a16="http://schemas.microsoft.com/office/drawing/2014/main" id="{3F498840-8CC5-4DDD-A586-06924B89BE56}"/>
                </a:ext>
              </a:extLst>
            </p:cNvPr>
            <p:cNvGrpSpPr>
              <a:grpSpLocks/>
            </p:cNvGrpSpPr>
            <p:nvPr/>
          </p:nvGrpSpPr>
          <p:grpSpPr bwMode="auto">
            <a:xfrm>
              <a:off x="705" y="1376"/>
              <a:ext cx="1040" cy="422"/>
              <a:chOff x="1738" y="823"/>
              <a:chExt cx="1040" cy="422"/>
            </a:xfrm>
          </p:grpSpPr>
          <p:grpSp>
            <p:nvGrpSpPr>
              <p:cNvPr id="12" name="Group 2715">
                <a:extLst>
                  <a:ext uri="{FF2B5EF4-FFF2-40B4-BE49-F238E27FC236}">
                    <a16:creationId xmlns:a16="http://schemas.microsoft.com/office/drawing/2014/main" id="{AE11C279-DE4F-42FF-9C1D-495253473F11}"/>
                  </a:ext>
                </a:extLst>
              </p:cNvPr>
              <p:cNvGrpSpPr>
                <a:grpSpLocks/>
              </p:cNvGrpSpPr>
              <p:nvPr/>
            </p:nvGrpSpPr>
            <p:grpSpPr bwMode="auto">
              <a:xfrm>
                <a:off x="1842" y="823"/>
                <a:ext cx="214" cy="259"/>
                <a:chOff x="960" y="1538"/>
                <a:chExt cx="214" cy="259"/>
              </a:xfrm>
            </p:grpSpPr>
            <p:sp>
              <p:nvSpPr>
                <p:cNvPr id="75420" name="Freeform 2716">
                  <a:extLst>
                    <a:ext uri="{FF2B5EF4-FFF2-40B4-BE49-F238E27FC236}">
                      <a16:creationId xmlns:a16="http://schemas.microsoft.com/office/drawing/2014/main" id="{9D1EC69A-4F57-4C61-ADDA-7ECB5250C051}"/>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1" name="Freeform 2717">
                  <a:extLst>
                    <a:ext uri="{FF2B5EF4-FFF2-40B4-BE49-F238E27FC236}">
                      <a16:creationId xmlns:a16="http://schemas.microsoft.com/office/drawing/2014/main" id="{4D53D709-55B2-4EB9-915D-096F04BA1A4D}"/>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2" name="Freeform 2718">
                  <a:extLst>
                    <a:ext uri="{FF2B5EF4-FFF2-40B4-BE49-F238E27FC236}">
                      <a16:creationId xmlns:a16="http://schemas.microsoft.com/office/drawing/2014/main" id="{8A008D4F-43CA-427B-958C-5F135EDE3DD8}"/>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3" name="Freeform 2719">
                  <a:extLst>
                    <a:ext uri="{FF2B5EF4-FFF2-40B4-BE49-F238E27FC236}">
                      <a16:creationId xmlns:a16="http://schemas.microsoft.com/office/drawing/2014/main" id="{A34ADEF7-5918-46DE-A94F-3DA95ADA01C1}"/>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4" name="Freeform 2720">
                  <a:extLst>
                    <a:ext uri="{FF2B5EF4-FFF2-40B4-BE49-F238E27FC236}">
                      <a16:creationId xmlns:a16="http://schemas.microsoft.com/office/drawing/2014/main" id="{C4201E9D-A80F-4E1F-8051-4DC70CBCD6ED}"/>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5" name="Freeform 2721">
                  <a:extLst>
                    <a:ext uri="{FF2B5EF4-FFF2-40B4-BE49-F238E27FC236}">
                      <a16:creationId xmlns:a16="http://schemas.microsoft.com/office/drawing/2014/main" id="{6F145C55-D872-4DEF-A3BB-378491A81CFB}"/>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6" name="Freeform 2722">
                  <a:extLst>
                    <a:ext uri="{FF2B5EF4-FFF2-40B4-BE49-F238E27FC236}">
                      <a16:creationId xmlns:a16="http://schemas.microsoft.com/office/drawing/2014/main" id="{85F53A69-6F2D-49FB-841E-7BEC042C87B8}"/>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7" name="Freeform 2723">
                  <a:extLst>
                    <a:ext uri="{FF2B5EF4-FFF2-40B4-BE49-F238E27FC236}">
                      <a16:creationId xmlns:a16="http://schemas.microsoft.com/office/drawing/2014/main" id="{F11E0D1B-C7E1-49F4-A791-1F7169CA9BFD}"/>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8" name="Freeform 2724">
                  <a:extLst>
                    <a:ext uri="{FF2B5EF4-FFF2-40B4-BE49-F238E27FC236}">
                      <a16:creationId xmlns:a16="http://schemas.microsoft.com/office/drawing/2014/main" id="{75565F13-E565-4137-9419-7E0BC35FA370}"/>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9" name="Freeform 2725">
                  <a:extLst>
                    <a:ext uri="{FF2B5EF4-FFF2-40B4-BE49-F238E27FC236}">
                      <a16:creationId xmlns:a16="http://schemas.microsoft.com/office/drawing/2014/main" id="{EB5606AC-8715-4895-A5E3-B8AFD62D62DB}"/>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0" name="Freeform 2726">
                  <a:extLst>
                    <a:ext uri="{FF2B5EF4-FFF2-40B4-BE49-F238E27FC236}">
                      <a16:creationId xmlns:a16="http://schemas.microsoft.com/office/drawing/2014/main" id="{0539866B-BC8E-4EF0-B202-4D53ED74F494}"/>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1" name="Freeform 2727">
                  <a:extLst>
                    <a:ext uri="{FF2B5EF4-FFF2-40B4-BE49-F238E27FC236}">
                      <a16:creationId xmlns:a16="http://schemas.microsoft.com/office/drawing/2014/main" id="{8CF103F5-267A-4A99-AA4D-EFEDE0CBD0DC}"/>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2" name="Rectangle 2728">
                  <a:extLst>
                    <a:ext uri="{FF2B5EF4-FFF2-40B4-BE49-F238E27FC236}">
                      <a16:creationId xmlns:a16="http://schemas.microsoft.com/office/drawing/2014/main" id="{92310445-5F8D-47ED-8DB0-8ECA1790EDCA}"/>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33" name="Freeform 2729">
                  <a:extLst>
                    <a:ext uri="{FF2B5EF4-FFF2-40B4-BE49-F238E27FC236}">
                      <a16:creationId xmlns:a16="http://schemas.microsoft.com/office/drawing/2014/main" id="{D5DA6F0C-130B-4AA7-A96B-C3D06436339C}"/>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4" name="Freeform 2730">
                  <a:extLst>
                    <a:ext uri="{FF2B5EF4-FFF2-40B4-BE49-F238E27FC236}">
                      <a16:creationId xmlns:a16="http://schemas.microsoft.com/office/drawing/2014/main" id="{361E0D39-2383-40FC-8848-FA724B27E636}"/>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5" name="Freeform 2731">
                  <a:extLst>
                    <a:ext uri="{FF2B5EF4-FFF2-40B4-BE49-F238E27FC236}">
                      <a16:creationId xmlns:a16="http://schemas.microsoft.com/office/drawing/2014/main" id="{69CDE957-0AAA-4652-B93E-7BBAB6F19DC4}"/>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6" name="Freeform 2732">
                  <a:extLst>
                    <a:ext uri="{FF2B5EF4-FFF2-40B4-BE49-F238E27FC236}">
                      <a16:creationId xmlns:a16="http://schemas.microsoft.com/office/drawing/2014/main" id="{6E216759-4903-40E6-94A0-969109FE36D8}"/>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13" name="Group 2733">
                <a:extLst>
                  <a:ext uri="{FF2B5EF4-FFF2-40B4-BE49-F238E27FC236}">
                    <a16:creationId xmlns:a16="http://schemas.microsoft.com/office/drawing/2014/main" id="{68D0D659-125E-4070-917D-F5E7A0EE1EAF}"/>
                  </a:ext>
                </a:extLst>
              </p:cNvPr>
              <p:cNvGrpSpPr>
                <a:grpSpLocks/>
              </p:cNvGrpSpPr>
              <p:nvPr/>
            </p:nvGrpSpPr>
            <p:grpSpPr bwMode="auto">
              <a:xfrm>
                <a:off x="2149" y="826"/>
                <a:ext cx="214" cy="259"/>
                <a:chOff x="4320" y="1728"/>
                <a:chExt cx="384" cy="384"/>
              </a:xfrm>
            </p:grpSpPr>
            <p:sp>
              <p:nvSpPr>
                <p:cNvPr id="75438" name="Freeform 2734">
                  <a:extLst>
                    <a:ext uri="{FF2B5EF4-FFF2-40B4-BE49-F238E27FC236}">
                      <a16:creationId xmlns:a16="http://schemas.microsoft.com/office/drawing/2014/main" id="{7E34CF63-4B6D-4731-8543-8FB4C699DA0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9" name="Freeform 2735">
                  <a:extLst>
                    <a:ext uri="{FF2B5EF4-FFF2-40B4-BE49-F238E27FC236}">
                      <a16:creationId xmlns:a16="http://schemas.microsoft.com/office/drawing/2014/main" id="{C88F1219-3A1C-4C76-AB40-A3FC9A187177}"/>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0" name="Freeform 2736">
                  <a:extLst>
                    <a:ext uri="{FF2B5EF4-FFF2-40B4-BE49-F238E27FC236}">
                      <a16:creationId xmlns:a16="http://schemas.microsoft.com/office/drawing/2014/main" id="{E7AA17C9-02A9-49D5-953D-0257E97CFC9A}"/>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1" name="Freeform 2737">
                  <a:extLst>
                    <a:ext uri="{FF2B5EF4-FFF2-40B4-BE49-F238E27FC236}">
                      <a16:creationId xmlns:a16="http://schemas.microsoft.com/office/drawing/2014/main" id="{C98AC965-8202-4DB7-AEA4-4687D196F77A}"/>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2" name="Freeform 2738">
                  <a:extLst>
                    <a:ext uri="{FF2B5EF4-FFF2-40B4-BE49-F238E27FC236}">
                      <a16:creationId xmlns:a16="http://schemas.microsoft.com/office/drawing/2014/main" id="{FCC82B2D-4460-40E1-8C14-9DEEA421C467}"/>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3" name="Freeform 2739">
                  <a:extLst>
                    <a:ext uri="{FF2B5EF4-FFF2-40B4-BE49-F238E27FC236}">
                      <a16:creationId xmlns:a16="http://schemas.microsoft.com/office/drawing/2014/main" id="{B4036406-2A9D-48E0-80E7-9A2C05089EFC}"/>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4" name="Freeform 2740">
                  <a:extLst>
                    <a:ext uri="{FF2B5EF4-FFF2-40B4-BE49-F238E27FC236}">
                      <a16:creationId xmlns:a16="http://schemas.microsoft.com/office/drawing/2014/main" id="{65BDD975-CA7C-47E4-8658-ACC2AEE9415B}"/>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5" name="Freeform 2741">
                  <a:extLst>
                    <a:ext uri="{FF2B5EF4-FFF2-40B4-BE49-F238E27FC236}">
                      <a16:creationId xmlns:a16="http://schemas.microsoft.com/office/drawing/2014/main" id="{AF53F519-DA2E-4414-997C-D540BB521D7E}"/>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6" name="Freeform 2742">
                  <a:extLst>
                    <a:ext uri="{FF2B5EF4-FFF2-40B4-BE49-F238E27FC236}">
                      <a16:creationId xmlns:a16="http://schemas.microsoft.com/office/drawing/2014/main" id="{E78B6635-BE06-4D19-A8D3-A80582D8822C}"/>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7" name="Freeform 2743">
                  <a:extLst>
                    <a:ext uri="{FF2B5EF4-FFF2-40B4-BE49-F238E27FC236}">
                      <a16:creationId xmlns:a16="http://schemas.microsoft.com/office/drawing/2014/main" id="{B73A3C22-FB2E-42CD-858D-ACEB95C27B90}"/>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8" name="Freeform 2744">
                  <a:extLst>
                    <a:ext uri="{FF2B5EF4-FFF2-40B4-BE49-F238E27FC236}">
                      <a16:creationId xmlns:a16="http://schemas.microsoft.com/office/drawing/2014/main" id="{1A8AFC62-A919-4CAD-AF03-D8B5AF9A4A71}"/>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9" name="Freeform 2745">
                  <a:extLst>
                    <a:ext uri="{FF2B5EF4-FFF2-40B4-BE49-F238E27FC236}">
                      <a16:creationId xmlns:a16="http://schemas.microsoft.com/office/drawing/2014/main" id="{313C8BD9-5B4F-4F8D-BE7A-C577FF9EFD25}"/>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0" name="Freeform 2746">
                  <a:extLst>
                    <a:ext uri="{FF2B5EF4-FFF2-40B4-BE49-F238E27FC236}">
                      <a16:creationId xmlns:a16="http://schemas.microsoft.com/office/drawing/2014/main" id="{C6B5328D-51C9-46F8-B211-B21033C96416}"/>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1" name="Rectangle 2747">
                  <a:extLst>
                    <a:ext uri="{FF2B5EF4-FFF2-40B4-BE49-F238E27FC236}">
                      <a16:creationId xmlns:a16="http://schemas.microsoft.com/office/drawing/2014/main" id="{9242E44C-079B-4A2D-AB54-55DDE734A40F}"/>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52" name="Freeform 2748">
                  <a:extLst>
                    <a:ext uri="{FF2B5EF4-FFF2-40B4-BE49-F238E27FC236}">
                      <a16:creationId xmlns:a16="http://schemas.microsoft.com/office/drawing/2014/main" id="{E8B5CCCF-C9B1-4C3D-B98A-45A77E1B1C2D}"/>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3" name="Freeform 2749">
                  <a:extLst>
                    <a:ext uri="{FF2B5EF4-FFF2-40B4-BE49-F238E27FC236}">
                      <a16:creationId xmlns:a16="http://schemas.microsoft.com/office/drawing/2014/main" id="{B06939FB-C083-4034-95E7-7B08824A861B}"/>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4" name="Freeform 2750">
                  <a:extLst>
                    <a:ext uri="{FF2B5EF4-FFF2-40B4-BE49-F238E27FC236}">
                      <a16:creationId xmlns:a16="http://schemas.microsoft.com/office/drawing/2014/main" id="{2C375F12-2B90-409B-AE32-9159EFE09B01}"/>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5" name="Freeform 2751">
                  <a:extLst>
                    <a:ext uri="{FF2B5EF4-FFF2-40B4-BE49-F238E27FC236}">
                      <a16:creationId xmlns:a16="http://schemas.microsoft.com/office/drawing/2014/main" id="{D370BEAC-AA5C-4947-A3D5-8F29D1BEEFAC}"/>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14" name="Group 2752">
                <a:extLst>
                  <a:ext uri="{FF2B5EF4-FFF2-40B4-BE49-F238E27FC236}">
                    <a16:creationId xmlns:a16="http://schemas.microsoft.com/office/drawing/2014/main" id="{17E5BEAA-702A-4C79-B53F-32FF8D3A4C80}"/>
                  </a:ext>
                </a:extLst>
              </p:cNvPr>
              <p:cNvGrpSpPr>
                <a:grpSpLocks/>
              </p:cNvGrpSpPr>
              <p:nvPr/>
            </p:nvGrpSpPr>
            <p:grpSpPr bwMode="auto">
              <a:xfrm>
                <a:off x="2463" y="826"/>
                <a:ext cx="214" cy="259"/>
                <a:chOff x="2832" y="1655"/>
                <a:chExt cx="367" cy="434"/>
              </a:xfrm>
            </p:grpSpPr>
            <p:sp>
              <p:nvSpPr>
                <p:cNvPr id="75457" name="Freeform 2753">
                  <a:extLst>
                    <a:ext uri="{FF2B5EF4-FFF2-40B4-BE49-F238E27FC236}">
                      <a16:creationId xmlns:a16="http://schemas.microsoft.com/office/drawing/2014/main" id="{99F2070B-8067-47CC-9BB6-438F56373652}"/>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8" name="Freeform 2754">
                  <a:extLst>
                    <a:ext uri="{FF2B5EF4-FFF2-40B4-BE49-F238E27FC236}">
                      <a16:creationId xmlns:a16="http://schemas.microsoft.com/office/drawing/2014/main" id="{74B6622C-C91A-4870-BE27-E1A9F094BF4F}"/>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9" name="Freeform 2755">
                  <a:extLst>
                    <a:ext uri="{FF2B5EF4-FFF2-40B4-BE49-F238E27FC236}">
                      <a16:creationId xmlns:a16="http://schemas.microsoft.com/office/drawing/2014/main" id="{F9A73635-F911-4236-8E65-3DF5864ACAE2}"/>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0" name="Freeform 2756">
                  <a:extLst>
                    <a:ext uri="{FF2B5EF4-FFF2-40B4-BE49-F238E27FC236}">
                      <a16:creationId xmlns:a16="http://schemas.microsoft.com/office/drawing/2014/main" id="{6DFAFBF7-D89B-48CE-8A6E-13B5A548E790}"/>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1" name="Freeform 2757">
                  <a:extLst>
                    <a:ext uri="{FF2B5EF4-FFF2-40B4-BE49-F238E27FC236}">
                      <a16:creationId xmlns:a16="http://schemas.microsoft.com/office/drawing/2014/main" id="{57E2DD3F-4977-4F8A-BDA5-490B0897DA45}"/>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2" name="Freeform 2758">
                  <a:extLst>
                    <a:ext uri="{FF2B5EF4-FFF2-40B4-BE49-F238E27FC236}">
                      <a16:creationId xmlns:a16="http://schemas.microsoft.com/office/drawing/2014/main" id="{21370FA3-2E21-4FAA-B1CD-3013701EE251}"/>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3" name="Freeform 2759">
                  <a:extLst>
                    <a:ext uri="{FF2B5EF4-FFF2-40B4-BE49-F238E27FC236}">
                      <a16:creationId xmlns:a16="http://schemas.microsoft.com/office/drawing/2014/main" id="{4DF09898-9D1D-4CC5-AB48-52E6015D5EBD}"/>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4" name="Freeform 2760">
                  <a:extLst>
                    <a:ext uri="{FF2B5EF4-FFF2-40B4-BE49-F238E27FC236}">
                      <a16:creationId xmlns:a16="http://schemas.microsoft.com/office/drawing/2014/main" id="{CF9D9838-EA84-44DA-8160-EEC26C051699}"/>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5" name="Freeform 2761">
                  <a:extLst>
                    <a:ext uri="{FF2B5EF4-FFF2-40B4-BE49-F238E27FC236}">
                      <a16:creationId xmlns:a16="http://schemas.microsoft.com/office/drawing/2014/main" id="{C97654B8-3F98-4266-87A0-34D8B1BB46C0}"/>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6" name="Freeform 2762">
                  <a:extLst>
                    <a:ext uri="{FF2B5EF4-FFF2-40B4-BE49-F238E27FC236}">
                      <a16:creationId xmlns:a16="http://schemas.microsoft.com/office/drawing/2014/main" id="{9E29BCE6-F2B3-44DA-9F34-B0E12795901E}"/>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7" name="Freeform 2763">
                  <a:extLst>
                    <a:ext uri="{FF2B5EF4-FFF2-40B4-BE49-F238E27FC236}">
                      <a16:creationId xmlns:a16="http://schemas.microsoft.com/office/drawing/2014/main" id="{5CA6708B-D302-4F79-98E0-D2BAD4708BFE}"/>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8" name="Freeform 2764">
                  <a:extLst>
                    <a:ext uri="{FF2B5EF4-FFF2-40B4-BE49-F238E27FC236}">
                      <a16:creationId xmlns:a16="http://schemas.microsoft.com/office/drawing/2014/main" id="{353DE7E1-FC2B-4E06-AD1D-F8DF2B12ABCC}"/>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9" name="Rectangle 2765">
                  <a:extLst>
                    <a:ext uri="{FF2B5EF4-FFF2-40B4-BE49-F238E27FC236}">
                      <a16:creationId xmlns:a16="http://schemas.microsoft.com/office/drawing/2014/main" id="{B1851A4B-9145-40F6-BF6B-B5EFA86CAA1E}"/>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70" name="Freeform 2766">
                  <a:extLst>
                    <a:ext uri="{FF2B5EF4-FFF2-40B4-BE49-F238E27FC236}">
                      <a16:creationId xmlns:a16="http://schemas.microsoft.com/office/drawing/2014/main" id="{AAC9FF72-B4B6-48B3-8255-FB0FBB357016}"/>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71" name="Freeform 2767">
                  <a:extLst>
                    <a:ext uri="{FF2B5EF4-FFF2-40B4-BE49-F238E27FC236}">
                      <a16:creationId xmlns:a16="http://schemas.microsoft.com/office/drawing/2014/main" id="{0E8877EC-D8CC-4B60-A1BE-340F26722A2E}"/>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72" name="Freeform 2768">
                  <a:extLst>
                    <a:ext uri="{FF2B5EF4-FFF2-40B4-BE49-F238E27FC236}">
                      <a16:creationId xmlns:a16="http://schemas.microsoft.com/office/drawing/2014/main" id="{4F4FFEFF-4C26-49B3-BFCE-58800427AA97}"/>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73" name="Freeform 2769">
                  <a:extLst>
                    <a:ext uri="{FF2B5EF4-FFF2-40B4-BE49-F238E27FC236}">
                      <a16:creationId xmlns:a16="http://schemas.microsoft.com/office/drawing/2014/main" id="{AB6A6085-D325-4A57-A144-817D42E68D6E}"/>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474" name="Line 2770">
                <a:extLst>
                  <a:ext uri="{FF2B5EF4-FFF2-40B4-BE49-F238E27FC236}">
                    <a16:creationId xmlns:a16="http://schemas.microsoft.com/office/drawing/2014/main" id="{8259534F-BA75-48FA-91A6-F250D2AFE2BC}"/>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75" name="Line 2771">
                <a:extLst>
                  <a:ext uri="{FF2B5EF4-FFF2-40B4-BE49-F238E27FC236}">
                    <a16:creationId xmlns:a16="http://schemas.microsoft.com/office/drawing/2014/main" id="{A03BFFB1-F379-437B-9183-C0C37FDB9783}"/>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76" name="Line 2772">
                <a:extLst>
                  <a:ext uri="{FF2B5EF4-FFF2-40B4-BE49-F238E27FC236}">
                    <a16:creationId xmlns:a16="http://schemas.microsoft.com/office/drawing/2014/main" id="{84D3A13B-CBFC-4255-A9AD-1C03B8E6DC6F}"/>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77" name="Line 2773">
                <a:extLst>
                  <a:ext uri="{FF2B5EF4-FFF2-40B4-BE49-F238E27FC236}">
                    <a16:creationId xmlns:a16="http://schemas.microsoft.com/office/drawing/2014/main" id="{AA8799A5-7587-4CD1-B71F-EDC5D4D5226C}"/>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15" name="Group 2774">
            <a:extLst>
              <a:ext uri="{FF2B5EF4-FFF2-40B4-BE49-F238E27FC236}">
                <a16:creationId xmlns:a16="http://schemas.microsoft.com/office/drawing/2014/main" id="{ABB5965C-4755-411E-8065-7A7822A1B0E7}"/>
              </a:ext>
            </a:extLst>
          </p:cNvPr>
          <p:cNvGrpSpPr>
            <a:grpSpLocks/>
          </p:cNvGrpSpPr>
          <p:nvPr/>
        </p:nvGrpSpPr>
        <p:grpSpPr bwMode="auto">
          <a:xfrm>
            <a:off x="4103688" y="4700588"/>
            <a:ext cx="1219200" cy="531812"/>
            <a:chOff x="508" y="1228"/>
            <a:chExt cx="1564" cy="785"/>
          </a:xfrm>
        </p:grpSpPr>
        <p:grpSp>
          <p:nvGrpSpPr>
            <p:cNvPr id="16" name="Group 2775">
              <a:extLst>
                <a:ext uri="{FF2B5EF4-FFF2-40B4-BE49-F238E27FC236}">
                  <a16:creationId xmlns:a16="http://schemas.microsoft.com/office/drawing/2014/main" id="{7A725419-6369-4D16-B028-D9CB548CA930}"/>
                </a:ext>
              </a:extLst>
            </p:cNvPr>
            <p:cNvGrpSpPr>
              <a:grpSpLocks/>
            </p:cNvGrpSpPr>
            <p:nvPr/>
          </p:nvGrpSpPr>
          <p:grpSpPr bwMode="auto">
            <a:xfrm>
              <a:off x="508" y="1228"/>
              <a:ext cx="1564" cy="785"/>
              <a:chOff x="1952" y="2535"/>
              <a:chExt cx="1096" cy="606"/>
            </a:xfrm>
          </p:grpSpPr>
          <p:sp>
            <p:nvSpPr>
              <p:cNvPr id="75480" name="Oval 2776">
                <a:extLst>
                  <a:ext uri="{FF2B5EF4-FFF2-40B4-BE49-F238E27FC236}">
                    <a16:creationId xmlns:a16="http://schemas.microsoft.com/office/drawing/2014/main" id="{FD7979CC-D638-483F-92FF-30CEEFCD89B8}"/>
                  </a:ext>
                </a:extLst>
              </p:cNvPr>
              <p:cNvSpPr>
                <a:spLocks noChangeArrowheads="1"/>
              </p:cNvSpPr>
              <p:nvPr/>
            </p:nvSpPr>
            <p:spPr bwMode="auto">
              <a:xfrm>
                <a:off x="2294"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1" name="Oval 2777">
                <a:extLst>
                  <a:ext uri="{FF2B5EF4-FFF2-40B4-BE49-F238E27FC236}">
                    <a16:creationId xmlns:a16="http://schemas.microsoft.com/office/drawing/2014/main" id="{B17E30D3-C9BD-43AC-ADF2-BF6E2C451DD5}"/>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2" name="Oval 2778">
                <a:extLst>
                  <a:ext uri="{FF2B5EF4-FFF2-40B4-BE49-F238E27FC236}">
                    <a16:creationId xmlns:a16="http://schemas.microsoft.com/office/drawing/2014/main" id="{B35A67EE-3D12-4295-9CFB-E843550E0937}"/>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3" name="Oval 2779">
                <a:extLst>
                  <a:ext uri="{FF2B5EF4-FFF2-40B4-BE49-F238E27FC236}">
                    <a16:creationId xmlns:a16="http://schemas.microsoft.com/office/drawing/2014/main" id="{316D36E3-1640-4D87-8807-D8E018434170}"/>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4" name="Oval 2780">
                <a:extLst>
                  <a:ext uri="{FF2B5EF4-FFF2-40B4-BE49-F238E27FC236}">
                    <a16:creationId xmlns:a16="http://schemas.microsoft.com/office/drawing/2014/main" id="{11048424-A947-4656-8837-3C2A407DCAF6}"/>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5" name="Oval 2781">
                <a:extLst>
                  <a:ext uri="{FF2B5EF4-FFF2-40B4-BE49-F238E27FC236}">
                    <a16:creationId xmlns:a16="http://schemas.microsoft.com/office/drawing/2014/main" id="{644FED9F-CE5C-437E-B9EF-7EA067668B64}"/>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6" name="Oval 2782">
                <a:extLst>
                  <a:ext uri="{FF2B5EF4-FFF2-40B4-BE49-F238E27FC236}">
                    <a16:creationId xmlns:a16="http://schemas.microsoft.com/office/drawing/2014/main" id="{9D23EC45-B066-48DE-AE5D-DC3F4DB1EC56}"/>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7" name="Oval 2783">
                <a:extLst>
                  <a:ext uri="{FF2B5EF4-FFF2-40B4-BE49-F238E27FC236}">
                    <a16:creationId xmlns:a16="http://schemas.microsoft.com/office/drawing/2014/main" id="{9DF5EA81-F977-4E44-9827-A33877685DEA}"/>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8" name="Oval 2784">
                <a:extLst>
                  <a:ext uri="{FF2B5EF4-FFF2-40B4-BE49-F238E27FC236}">
                    <a16:creationId xmlns:a16="http://schemas.microsoft.com/office/drawing/2014/main" id="{1FE42547-640E-4040-AC91-58F98F4B2873}"/>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9" name="Oval 2785">
                <a:extLst>
                  <a:ext uri="{FF2B5EF4-FFF2-40B4-BE49-F238E27FC236}">
                    <a16:creationId xmlns:a16="http://schemas.microsoft.com/office/drawing/2014/main" id="{6286B040-9902-45E5-805C-5AD04AF96CD6}"/>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90" name="Oval 2786">
                <a:extLst>
                  <a:ext uri="{FF2B5EF4-FFF2-40B4-BE49-F238E27FC236}">
                    <a16:creationId xmlns:a16="http://schemas.microsoft.com/office/drawing/2014/main" id="{89042C7A-AD71-4D8B-B7CB-0C36E148B447}"/>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91" name="Freeform 2787">
                <a:extLst>
                  <a:ext uri="{FF2B5EF4-FFF2-40B4-BE49-F238E27FC236}">
                    <a16:creationId xmlns:a16="http://schemas.microsoft.com/office/drawing/2014/main" id="{A46FA830-D454-4C3D-9C2C-D71C16858474}"/>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17" name="Group 2788">
              <a:extLst>
                <a:ext uri="{FF2B5EF4-FFF2-40B4-BE49-F238E27FC236}">
                  <a16:creationId xmlns:a16="http://schemas.microsoft.com/office/drawing/2014/main" id="{7885AD7D-067A-4AD0-9DD0-51D55A554BC5}"/>
                </a:ext>
              </a:extLst>
            </p:cNvPr>
            <p:cNvGrpSpPr>
              <a:grpSpLocks/>
            </p:cNvGrpSpPr>
            <p:nvPr/>
          </p:nvGrpSpPr>
          <p:grpSpPr bwMode="auto">
            <a:xfrm>
              <a:off x="705" y="1376"/>
              <a:ext cx="1040" cy="422"/>
              <a:chOff x="1738" y="823"/>
              <a:chExt cx="1040" cy="422"/>
            </a:xfrm>
          </p:grpSpPr>
          <p:grpSp>
            <p:nvGrpSpPr>
              <p:cNvPr id="18" name="Group 2789">
                <a:extLst>
                  <a:ext uri="{FF2B5EF4-FFF2-40B4-BE49-F238E27FC236}">
                    <a16:creationId xmlns:a16="http://schemas.microsoft.com/office/drawing/2014/main" id="{85AD0FC3-40D3-4357-844F-682578FDDF3F}"/>
                  </a:ext>
                </a:extLst>
              </p:cNvPr>
              <p:cNvGrpSpPr>
                <a:grpSpLocks/>
              </p:cNvGrpSpPr>
              <p:nvPr/>
            </p:nvGrpSpPr>
            <p:grpSpPr bwMode="auto">
              <a:xfrm>
                <a:off x="1842" y="823"/>
                <a:ext cx="214" cy="259"/>
                <a:chOff x="960" y="1538"/>
                <a:chExt cx="214" cy="259"/>
              </a:xfrm>
            </p:grpSpPr>
            <p:sp>
              <p:nvSpPr>
                <p:cNvPr id="75494" name="Freeform 2790">
                  <a:extLst>
                    <a:ext uri="{FF2B5EF4-FFF2-40B4-BE49-F238E27FC236}">
                      <a16:creationId xmlns:a16="http://schemas.microsoft.com/office/drawing/2014/main" id="{5E2535DD-A305-4AE2-9DEE-99AB5D71C107}"/>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5" name="Freeform 2791">
                  <a:extLst>
                    <a:ext uri="{FF2B5EF4-FFF2-40B4-BE49-F238E27FC236}">
                      <a16:creationId xmlns:a16="http://schemas.microsoft.com/office/drawing/2014/main" id="{3B664663-4108-41BE-AB07-7F393D3A6C03}"/>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6" name="Freeform 2792">
                  <a:extLst>
                    <a:ext uri="{FF2B5EF4-FFF2-40B4-BE49-F238E27FC236}">
                      <a16:creationId xmlns:a16="http://schemas.microsoft.com/office/drawing/2014/main" id="{43DD4733-48DB-4F6F-8493-B98E4DAC9829}"/>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7" name="Freeform 2793">
                  <a:extLst>
                    <a:ext uri="{FF2B5EF4-FFF2-40B4-BE49-F238E27FC236}">
                      <a16:creationId xmlns:a16="http://schemas.microsoft.com/office/drawing/2014/main" id="{4B23957A-EC4C-428D-BA24-DF3348F1A887}"/>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8" name="Freeform 2794">
                  <a:extLst>
                    <a:ext uri="{FF2B5EF4-FFF2-40B4-BE49-F238E27FC236}">
                      <a16:creationId xmlns:a16="http://schemas.microsoft.com/office/drawing/2014/main" id="{BBFBEEA7-B941-4705-85C2-D9C28860159C}"/>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9" name="Freeform 2795">
                  <a:extLst>
                    <a:ext uri="{FF2B5EF4-FFF2-40B4-BE49-F238E27FC236}">
                      <a16:creationId xmlns:a16="http://schemas.microsoft.com/office/drawing/2014/main" id="{2FECE621-4D62-4277-AA2D-9FFE2F42480F}"/>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0" name="Freeform 2796">
                  <a:extLst>
                    <a:ext uri="{FF2B5EF4-FFF2-40B4-BE49-F238E27FC236}">
                      <a16:creationId xmlns:a16="http://schemas.microsoft.com/office/drawing/2014/main" id="{D2DC345E-96A8-4040-8F18-5C4123B52C74}"/>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1" name="Freeform 2797">
                  <a:extLst>
                    <a:ext uri="{FF2B5EF4-FFF2-40B4-BE49-F238E27FC236}">
                      <a16:creationId xmlns:a16="http://schemas.microsoft.com/office/drawing/2014/main" id="{F8EC31AB-0EFE-4547-B20A-B0808040CE2E}"/>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2" name="Freeform 2798">
                  <a:extLst>
                    <a:ext uri="{FF2B5EF4-FFF2-40B4-BE49-F238E27FC236}">
                      <a16:creationId xmlns:a16="http://schemas.microsoft.com/office/drawing/2014/main" id="{174FB04B-4EEB-4021-8F4C-34C4B0AB2F67}"/>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3" name="Freeform 2799">
                  <a:extLst>
                    <a:ext uri="{FF2B5EF4-FFF2-40B4-BE49-F238E27FC236}">
                      <a16:creationId xmlns:a16="http://schemas.microsoft.com/office/drawing/2014/main" id="{0AE5F34E-379A-4BBF-A9ED-2425B613B494}"/>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4" name="Freeform 2800">
                  <a:extLst>
                    <a:ext uri="{FF2B5EF4-FFF2-40B4-BE49-F238E27FC236}">
                      <a16:creationId xmlns:a16="http://schemas.microsoft.com/office/drawing/2014/main" id="{F5B28DD5-B88D-4955-A32F-18879D6DE721}"/>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5" name="Freeform 2801">
                  <a:extLst>
                    <a:ext uri="{FF2B5EF4-FFF2-40B4-BE49-F238E27FC236}">
                      <a16:creationId xmlns:a16="http://schemas.microsoft.com/office/drawing/2014/main" id="{2D31B2D4-E6A9-4899-9ACA-43E22EF9DB23}"/>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6" name="Rectangle 2802">
                  <a:extLst>
                    <a:ext uri="{FF2B5EF4-FFF2-40B4-BE49-F238E27FC236}">
                      <a16:creationId xmlns:a16="http://schemas.microsoft.com/office/drawing/2014/main" id="{2C3542F0-D190-4C30-B038-8FA804ADAD76}"/>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07" name="Freeform 2803">
                  <a:extLst>
                    <a:ext uri="{FF2B5EF4-FFF2-40B4-BE49-F238E27FC236}">
                      <a16:creationId xmlns:a16="http://schemas.microsoft.com/office/drawing/2014/main" id="{7CA0A879-1DCB-414D-9114-B6536AF38D00}"/>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8" name="Freeform 2804">
                  <a:extLst>
                    <a:ext uri="{FF2B5EF4-FFF2-40B4-BE49-F238E27FC236}">
                      <a16:creationId xmlns:a16="http://schemas.microsoft.com/office/drawing/2014/main" id="{7CE0A8C0-21EA-4CE0-BA93-254CE1F06C8A}"/>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9" name="Freeform 2805">
                  <a:extLst>
                    <a:ext uri="{FF2B5EF4-FFF2-40B4-BE49-F238E27FC236}">
                      <a16:creationId xmlns:a16="http://schemas.microsoft.com/office/drawing/2014/main" id="{7010AFCD-CF09-4355-A93F-C062AF9B232D}"/>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0" name="Freeform 2806">
                  <a:extLst>
                    <a:ext uri="{FF2B5EF4-FFF2-40B4-BE49-F238E27FC236}">
                      <a16:creationId xmlns:a16="http://schemas.microsoft.com/office/drawing/2014/main" id="{18A2FB20-ED0D-4510-ADBF-8B452D70D32F}"/>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19" name="Group 2807">
                <a:extLst>
                  <a:ext uri="{FF2B5EF4-FFF2-40B4-BE49-F238E27FC236}">
                    <a16:creationId xmlns:a16="http://schemas.microsoft.com/office/drawing/2014/main" id="{8C2D4A01-230A-41E5-B7BF-D52418E7A39A}"/>
                  </a:ext>
                </a:extLst>
              </p:cNvPr>
              <p:cNvGrpSpPr>
                <a:grpSpLocks/>
              </p:cNvGrpSpPr>
              <p:nvPr/>
            </p:nvGrpSpPr>
            <p:grpSpPr bwMode="auto">
              <a:xfrm>
                <a:off x="2149" y="826"/>
                <a:ext cx="214" cy="259"/>
                <a:chOff x="4320" y="1728"/>
                <a:chExt cx="384" cy="384"/>
              </a:xfrm>
            </p:grpSpPr>
            <p:sp>
              <p:nvSpPr>
                <p:cNvPr id="75512" name="Freeform 2808">
                  <a:extLst>
                    <a:ext uri="{FF2B5EF4-FFF2-40B4-BE49-F238E27FC236}">
                      <a16:creationId xmlns:a16="http://schemas.microsoft.com/office/drawing/2014/main" id="{EC097864-4F5A-4ACC-B7BD-A979EC68DE0E}"/>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3" name="Freeform 2809">
                  <a:extLst>
                    <a:ext uri="{FF2B5EF4-FFF2-40B4-BE49-F238E27FC236}">
                      <a16:creationId xmlns:a16="http://schemas.microsoft.com/office/drawing/2014/main" id="{37C33F95-8A9C-4D2E-9407-68E3B83AF3A2}"/>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4" name="Freeform 2810">
                  <a:extLst>
                    <a:ext uri="{FF2B5EF4-FFF2-40B4-BE49-F238E27FC236}">
                      <a16:creationId xmlns:a16="http://schemas.microsoft.com/office/drawing/2014/main" id="{F9A29638-7385-4989-8723-F117E09B4DBF}"/>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5" name="Freeform 2811">
                  <a:extLst>
                    <a:ext uri="{FF2B5EF4-FFF2-40B4-BE49-F238E27FC236}">
                      <a16:creationId xmlns:a16="http://schemas.microsoft.com/office/drawing/2014/main" id="{D22A67B6-9323-4AE2-8AAD-CF29EF809C1E}"/>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6" name="Freeform 2812">
                  <a:extLst>
                    <a:ext uri="{FF2B5EF4-FFF2-40B4-BE49-F238E27FC236}">
                      <a16:creationId xmlns:a16="http://schemas.microsoft.com/office/drawing/2014/main" id="{C5D24632-F12B-4D05-B81E-7B7B96162622}"/>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7" name="Freeform 2813">
                  <a:extLst>
                    <a:ext uri="{FF2B5EF4-FFF2-40B4-BE49-F238E27FC236}">
                      <a16:creationId xmlns:a16="http://schemas.microsoft.com/office/drawing/2014/main" id="{58A05E91-F955-4B95-ACB6-1C9AED134CD4}"/>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8" name="Freeform 2814">
                  <a:extLst>
                    <a:ext uri="{FF2B5EF4-FFF2-40B4-BE49-F238E27FC236}">
                      <a16:creationId xmlns:a16="http://schemas.microsoft.com/office/drawing/2014/main" id="{CA33BDF3-6F58-4B90-8B05-05685089ABAB}"/>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9" name="Freeform 2815">
                  <a:extLst>
                    <a:ext uri="{FF2B5EF4-FFF2-40B4-BE49-F238E27FC236}">
                      <a16:creationId xmlns:a16="http://schemas.microsoft.com/office/drawing/2014/main" id="{844DD933-3E3E-4C80-8538-990E4535C080}"/>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0" name="Freeform 2816">
                  <a:extLst>
                    <a:ext uri="{FF2B5EF4-FFF2-40B4-BE49-F238E27FC236}">
                      <a16:creationId xmlns:a16="http://schemas.microsoft.com/office/drawing/2014/main" id="{9071D8FF-470C-407B-B12D-816057E15ADB}"/>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1" name="Freeform 2817">
                  <a:extLst>
                    <a:ext uri="{FF2B5EF4-FFF2-40B4-BE49-F238E27FC236}">
                      <a16:creationId xmlns:a16="http://schemas.microsoft.com/office/drawing/2014/main" id="{B33C9C74-F9F6-488B-87A3-DFC90BFF6F57}"/>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2" name="Freeform 2818">
                  <a:extLst>
                    <a:ext uri="{FF2B5EF4-FFF2-40B4-BE49-F238E27FC236}">
                      <a16:creationId xmlns:a16="http://schemas.microsoft.com/office/drawing/2014/main" id="{34F5CB44-6653-4191-86F3-12EBCAB6E0D7}"/>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3" name="Freeform 2819">
                  <a:extLst>
                    <a:ext uri="{FF2B5EF4-FFF2-40B4-BE49-F238E27FC236}">
                      <a16:creationId xmlns:a16="http://schemas.microsoft.com/office/drawing/2014/main" id="{2AE0B7F3-88BB-4495-AF1C-046B8125E29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4" name="Freeform 2820">
                  <a:extLst>
                    <a:ext uri="{FF2B5EF4-FFF2-40B4-BE49-F238E27FC236}">
                      <a16:creationId xmlns:a16="http://schemas.microsoft.com/office/drawing/2014/main" id="{512169E7-83D3-415F-8940-11C13B76D70B}"/>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5" name="Rectangle 2821">
                  <a:extLst>
                    <a:ext uri="{FF2B5EF4-FFF2-40B4-BE49-F238E27FC236}">
                      <a16:creationId xmlns:a16="http://schemas.microsoft.com/office/drawing/2014/main" id="{8E0D9119-F9BB-4716-8BFD-BDEAD6868EFD}"/>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26" name="Freeform 2822">
                  <a:extLst>
                    <a:ext uri="{FF2B5EF4-FFF2-40B4-BE49-F238E27FC236}">
                      <a16:creationId xmlns:a16="http://schemas.microsoft.com/office/drawing/2014/main" id="{EED01272-2E9B-413C-95EB-A344150AAAF8}"/>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7" name="Freeform 2823">
                  <a:extLst>
                    <a:ext uri="{FF2B5EF4-FFF2-40B4-BE49-F238E27FC236}">
                      <a16:creationId xmlns:a16="http://schemas.microsoft.com/office/drawing/2014/main" id="{90DCA5BD-FB7B-4918-A8FE-9F8117591C74}"/>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8" name="Freeform 2824">
                  <a:extLst>
                    <a:ext uri="{FF2B5EF4-FFF2-40B4-BE49-F238E27FC236}">
                      <a16:creationId xmlns:a16="http://schemas.microsoft.com/office/drawing/2014/main" id="{E32B53AE-5404-46DB-A29F-24859386904C}"/>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9" name="Freeform 2825">
                  <a:extLst>
                    <a:ext uri="{FF2B5EF4-FFF2-40B4-BE49-F238E27FC236}">
                      <a16:creationId xmlns:a16="http://schemas.microsoft.com/office/drawing/2014/main" id="{2B587AF1-CDEA-4BB7-A44E-E979B6932C48}"/>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20" name="Group 2826">
                <a:extLst>
                  <a:ext uri="{FF2B5EF4-FFF2-40B4-BE49-F238E27FC236}">
                    <a16:creationId xmlns:a16="http://schemas.microsoft.com/office/drawing/2014/main" id="{5CD7C349-8E08-4CAB-BB6D-3C3D89AF0F09}"/>
                  </a:ext>
                </a:extLst>
              </p:cNvPr>
              <p:cNvGrpSpPr>
                <a:grpSpLocks/>
              </p:cNvGrpSpPr>
              <p:nvPr/>
            </p:nvGrpSpPr>
            <p:grpSpPr bwMode="auto">
              <a:xfrm>
                <a:off x="2463" y="826"/>
                <a:ext cx="214" cy="259"/>
                <a:chOff x="2832" y="1655"/>
                <a:chExt cx="367" cy="434"/>
              </a:xfrm>
            </p:grpSpPr>
            <p:sp>
              <p:nvSpPr>
                <p:cNvPr id="75531" name="Freeform 2827">
                  <a:extLst>
                    <a:ext uri="{FF2B5EF4-FFF2-40B4-BE49-F238E27FC236}">
                      <a16:creationId xmlns:a16="http://schemas.microsoft.com/office/drawing/2014/main" id="{6DE79A2F-B0AB-44BD-A21C-55A0135AFFAA}"/>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2" name="Freeform 2828">
                  <a:extLst>
                    <a:ext uri="{FF2B5EF4-FFF2-40B4-BE49-F238E27FC236}">
                      <a16:creationId xmlns:a16="http://schemas.microsoft.com/office/drawing/2014/main" id="{9D7E8C7F-1A2F-4532-B373-210EC1FC7C33}"/>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3" name="Freeform 2829">
                  <a:extLst>
                    <a:ext uri="{FF2B5EF4-FFF2-40B4-BE49-F238E27FC236}">
                      <a16:creationId xmlns:a16="http://schemas.microsoft.com/office/drawing/2014/main" id="{2E32D2C9-15F1-4B49-A513-1132E814B395}"/>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4" name="Freeform 2830">
                  <a:extLst>
                    <a:ext uri="{FF2B5EF4-FFF2-40B4-BE49-F238E27FC236}">
                      <a16:creationId xmlns:a16="http://schemas.microsoft.com/office/drawing/2014/main" id="{5BFBB20E-8B96-43A7-B34B-ED3744927481}"/>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5" name="Freeform 2831">
                  <a:extLst>
                    <a:ext uri="{FF2B5EF4-FFF2-40B4-BE49-F238E27FC236}">
                      <a16:creationId xmlns:a16="http://schemas.microsoft.com/office/drawing/2014/main" id="{0B90EDAD-4899-44D8-B85F-9E5C492F98E0}"/>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6" name="Freeform 2832">
                  <a:extLst>
                    <a:ext uri="{FF2B5EF4-FFF2-40B4-BE49-F238E27FC236}">
                      <a16:creationId xmlns:a16="http://schemas.microsoft.com/office/drawing/2014/main" id="{274524B9-2703-4A22-9BD1-B416E6B294BD}"/>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7" name="Freeform 2833">
                  <a:extLst>
                    <a:ext uri="{FF2B5EF4-FFF2-40B4-BE49-F238E27FC236}">
                      <a16:creationId xmlns:a16="http://schemas.microsoft.com/office/drawing/2014/main" id="{7261D22A-8CCE-4F7B-91F6-963A196E3590}"/>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8" name="Freeform 2834">
                  <a:extLst>
                    <a:ext uri="{FF2B5EF4-FFF2-40B4-BE49-F238E27FC236}">
                      <a16:creationId xmlns:a16="http://schemas.microsoft.com/office/drawing/2014/main" id="{50CA4833-B3D3-4DE2-8943-785EBDDDDBAF}"/>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9" name="Freeform 2835">
                  <a:extLst>
                    <a:ext uri="{FF2B5EF4-FFF2-40B4-BE49-F238E27FC236}">
                      <a16:creationId xmlns:a16="http://schemas.microsoft.com/office/drawing/2014/main" id="{CA750461-46B7-4F3F-88E4-6F5268ACF4E9}"/>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0" name="Freeform 2836">
                  <a:extLst>
                    <a:ext uri="{FF2B5EF4-FFF2-40B4-BE49-F238E27FC236}">
                      <a16:creationId xmlns:a16="http://schemas.microsoft.com/office/drawing/2014/main" id="{D1173609-A502-4C92-9E18-2D00866EE63D}"/>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1" name="Freeform 2837">
                  <a:extLst>
                    <a:ext uri="{FF2B5EF4-FFF2-40B4-BE49-F238E27FC236}">
                      <a16:creationId xmlns:a16="http://schemas.microsoft.com/office/drawing/2014/main" id="{15D33B9A-0DEA-4E8F-A4D6-6E741C9E18BA}"/>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2" name="Freeform 2838">
                  <a:extLst>
                    <a:ext uri="{FF2B5EF4-FFF2-40B4-BE49-F238E27FC236}">
                      <a16:creationId xmlns:a16="http://schemas.microsoft.com/office/drawing/2014/main" id="{468FA0DD-34E0-48E0-8F0E-E5A5DC115E01}"/>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3" name="Rectangle 2839">
                  <a:extLst>
                    <a:ext uri="{FF2B5EF4-FFF2-40B4-BE49-F238E27FC236}">
                      <a16:creationId xmlns:a16="http://schemas.microsoft.com/office/drawing/2014/main" id="{4D777972-7557-4004-9202-58675EBB56D7}"/>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44" name="Freeform 2840">
                  <a:extLst>
                    <a:ext uri="{FF2B5EF4-FFF2-40B4-BE49-F238E27FC236}">
                      <a16:creationId xmlns:a16="http://schemas.microsoft.com/office/drawing/2014/main" id="{1021F53F-38AE-42E3-9FFC-827FD8E584FB}"/>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5" name="Freeform 2841">
                  <a:extLst>
                    <a:ext uri="{FF2B5EF4-FFF2-40B4-BE49-F238E27FC236}">
                      <a16:creationId xmlns:a16="http://schemas.microsoft.com/office/drawing/2014/main" id="{0A7C2139-17C1-4D53-8FC4-B86087CF542B}"/>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6" name="Freeform 2842">
                  <a:extLst>
                    <a:ext uri="{FF2B5EF4-FFF2-40B4-BE49-F238E27FC236}">
                      <a16:creationId xmlns:a16="http://schemas.microsoft.com/office/drawing/2014/main" id="{9A644F9D-9C93-4751-8227-986CA517E767}"/>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7" name="Freeform 2843">
                  <a:extLst>
                    <a:ext uri="{FF2B5EF4-FFF2-40B4-BE49-F238E27FC236}">
                      <a16:creationId xmlns:a16="http://schemas.microsoft.com/office/drawing/2014/main" id="{0676A87C-C127-43EE-AF23-EAE76B00BA20}"/>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548" name="Line 2844">
                <a:extLst>
                  <a:ext uri="{FF2B5EF4-FFF2-40B4-BE49-F238E27FC236}">
                    <a16:creationId xmlns:a16="http://schemas.microsoft.com/office/drawing/2014/main" id="{FA726FD6-1F4B-4E17-A1E4-AC35431A6F41}"/>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49" name="Line 2845">
                <a:extLst>
                  <a:ext uri="{FF2B5EF4-FFF2-40B4-BE49-F238E27FC236}">
                    <a16:creationId xmlns:a16="http://schemas.microsoft.com/office/drawing/2014/main" id="{B2AF416C-FCAA-411B-9D4D-21A7D638E2C6}"/>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0" name="Line 2846">
                <a:extLst>
                  <a:ext uri="{FF2B5EF4-FFF2-40B4-BE49-F238E27FC236}">
                    <a16:creationId xmlns:a16="http://schemas.microsoft.com/office/drawing/2014/main" id="{CC9B7356-880D-4442-B0D5-7F155CFE6047}"/>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1" name="Line 2847">
                <a:extLst>
                  <a:ext uri="{FF2B5EF4-FFF2-40B4-BE49-F238E27FC236}">
                    <a16:creationId xmlns:a16="http://schemas.microsoft.com/office/drawing/2014/main" id="{F9C8F387-EC8F-41BE-8E63-D508F2AEE258}"/>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21" name="Group 2848">
            <a:extLst>
              <a:ext uri="{FF2B5EF4-FFF2-40B4-BE49-F238E27FC236}">
                <a16:creationId xmlns:a16="http://schemas.microsoft.com/office/drawing/2014/main" id="{F1E0AD0D-2DD9-47EA-812C-1733A2956110}"/>
              </a:ext>
            </a:extLst>
          </p:cNvPr>
          <p:cNvGrpSpPr>
            <a:grpSpLocks/>
          </p:cNvGrpSpPr>
          <p:nvPr/>
        </p:nvGrpSpPr>
        <p:grpSpPr bwMode="auto">
          <a:xfrm>
            <a:off x="2503488" y="4776788"/>
            <a:ext cx="1219200" cy="531812"/>
            <a:chOff x="508" y="1228"/>
            <a:chExt cx="1564" cy="785"/>
          </a:xfrm>
        </p:grpSpPr>
        <p:grpSp>
          <p:nvGrpSpPr>
            <p:cNvPr id="22" name="Group 2849">
              <a:extLst>
                <a:ext uri="{FF2B5EF4-FFF2-40B4-BE49-F238E27FC236}">
                  <a16:creationId xmlns:a16="http://schemas.microsoft.com/office/drawing/2014/main" id="{77AC2386-2D25-40A2-9414-83CC9DDD4DF3}"/>
                </a:ext>
              </a:extLst>
            </p:cNvPr>
            <p:cNvGrpSpPr>
              <a:grpSpLocks/>
            </p:cNvGrpSpPr>
            <p:nvPr/>
          </p:nvGrpSpPr>
          <p:grpSpPr bwMode="auto">
            <a:xfrm>
              <a:off x="508" y="1228"/>
              <a:ext cx="1564" cy="785"/>
              <a:chOff x="1952" y="2535"/>
              <a:chExt cx="1096" cy="606"/>
            </a:xfrm>
          </p:grpSpPr>
          <p:sp>
            <p:nvSpPr>
              <p:cNvPr id="75554" name="Oval 2850">
                <a:extLst>
                  <a:ext uri="{FF2B5EF4-FFF2-40B4-BE49-F238E27FC236}">
                    <a16:creationId xmlns:a16="http://schemas.microsoft.com/office/drawing/2014/main" id="{848DE981-3423-4613-983D-8402A8E76289}"/>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5" name="Oval 2851">
                <a:extLst>
                  <a:ext uri="{FF2B5EF4-FFF2-40B4-BE49-F238E27FC236}">
                    <a16:creationId xmlns:a16="http://schemas.microsoft.com/office/drawing/2014/main" id="{5EC76BBB-640C-4E39-9ACE-7859F19E92FD}"/>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6" name="Oval 2852">
                <a:extLst>
                  <a:ext uri="{FF2B5EF4-FFF2-40B4-BE49-F238E27FC236}">
                    <a16:creationId xmlns:a16="http://schemas.microsoft.com/office/drawing/2014/main" id="{675B701B-5045-4120-AF2A-A86CAD725077}"/>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7" name="Oval 2853">
                <a:extLst>
                  <a:ext uri="{FF2B5EF4-FFF2-40B4-BE49-F238E27FC236}">
                    <a16:creationId xmlns:a16="http://schemas.microsoft.com/office/drawing/2014/main" id="{2B8758C1-295E-4E99-B3FE-A30513B5249D}"/>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8" name="Oval 2854">
                <a:extLst>
                  <a:ext uri="{FF2B5EF4-FFF2-40B4-BE49-F238E27FC236}">
                    <a16:creationId xmlns:a16="http://schemas.microsoft.com/office/drawing/2014/main" id="{D97B238D-5AD6-4261-B4D3-7558DD83CF31}"/>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9" name="Oval 2855">
                <a:extLst>
                  <a:ext uri="{FF2B5EF4-FFF2-40B4-BE49-F238E27FC236}">
                    <a16:creationId xmlns:a16="http://schemas.microsoft.com/office/drawing/2014/main" id="{0B9A81C4-81EC-465C-B5E2-E6F6845142E5}"/>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0" name="Oval 2856">
                <a:extLst>
                  <a:ext uri="{FF2B5EF4-FFF2-40B4-BE49-F238E27FC236}">
                    <a16:creationId xmlns:a16="http://schemas.microsoft.com/office/drawing/2014/main" id="{EDE7B001-902C-4AC9-A295-A105E4DB8024}"/>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1" name="Oval 2857">
                <a:extLst>
                  <a:ext uri="{FF2B5EF4-FFF2-40B4-BE49-F238E27FC236}">
                    <a16:creationId xmlns:a16="http://schemas.microsoft.com/office/drawing/2014/main" id="{BC91E21A-01F2-4832-8EDB-08971CC206A7}"/>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2" name="Oval 2858">
                <a:extLst>
                  <a:ext uri="{FF2B5EF4-FFF2-40B4-BE49-F238E27FC236}">
                    <a16:creationId xmlns:a16="http://schemas.microsoft.com/office/drawing/2014/main" id="{0F8799DF-D1B6-4D48-937E-7DA4C752B3E6}"/>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3" name="Oval 2859">
                <a:extLst>
                  <a:ext uri="{FF2B5EF4-FFF2-40B4-BE49-F238E27FC236}">
                    <a16:creationId xmlns:a16="http://schemas.microsoft.com/office/drawing/2014/main" id="{47A32636-FAF0-4B49-A41E-7F940AE3014C}"/>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4" name="Oval 2860">
                <a:extLst>
                  <a:ext uri="{FF2B5EF4-FFF2-40B4-BE49-F238E27FC236}">
                    <a16:creationId xmlns:a16="http://schemas.microsoft.com/office/drawing/2014/main" id="{59BBE6E2-0137-4457-8B5F-278AF39676FC}"/>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5" name="Freeform 2861">
                <a:extLst>
                  <a:ext uri="{FF2B5EF4-FFF2-40B4-BE49-F238E27FC236}">
                    <a16:creationId xmlns:a16="http://schemas.microsoft.com/office/drawing/2014/main" id="{19967E89-004D-4E14-9E29-F2568E42B8F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23" name="Group 2862">
              <a:extLst>
                <a:ext uri="{FF2B5EF4-FFF2-40B4-BE49-F238E27FC236}">
                  <a16:creationId xmlns:a16="http://schemas.microsoft.com/office/drawing/2014/main" id="{5210422D-7B81-47BB-8017-D873BEBD54C7}"/>
                </a:ext>
              </a:extLst>
            </p:cNvPr>
            <p:cNvGrpSpPr>
              <a:grpSpLocks/>
            </p:cNvGrpSpPr>
            <p:nvPr/>
          </p:nvGrpSpPr>
          <p:grpSpPr bwMode="auto">
            <a:xfrm>
              <a:off x="705" y="1376"/>
              <a:ext cx="1040" cy="422"/>
              <a:chOff x="1738" y="823"/>
              <a:chExt cx="1040" cy="422"/>
            </a:xfrm>
          </p:grpSpPr>
          <p:grpSp>
            <p:nvGrpSpPr>
              <p:cNvPr id="24" name="Group 2863">
                <a:extLst>
                  <a:ext uri="{FF2B5EF4-FFF2-40B4-BE49-F238E27FC236}">
                    <a16:creationId xmlns:a16="http://schemas.microsoft.com/office/drawing/2014/main" id="{CDFBEB35-132D-4EA3-814C-1C066212B1DC}"/>
                  </a:ext>
                </a:extLst>
              </p:cNvPr>
              <p:cNvGrpSpPr>
                <a:grpSpLocks/>
              </p:cNvGrpSpPr>
              <p:nvPr/>
            </p:nvGrpSpPr>
            <p:grpSpPr bwMode="auto">
              <a:xfrm>
                <a:off x="1842" y="823"/>
                <a:ext cx="214" cy="259"/>
                <a:chOff x="960" y="1538"/>
                <a:chExt cx="214" cy="259"/>
              </a:xfrm>
            </p:grpSpPr>
            <p:sp>
              <p:nvSpPr>
                <p:cNvPr id="75568" name="Freeform 2864">
                  <a:extLst>
                    <a:ext uri="{FF2B5EF4-FFF2-40B4-BE49-F238E27FC236}">
                      <a16:creationId xmlns:a16="http://schemas.microsoft.com/office/drawing/2014/main" id="{D3181AD6-0ED5-46C5-9DC5-3AC8C636615D}"/>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69" name="Freeform 2865">
                  <a:extLst>
                    <a:ext uri="{FF2B5EF4-FFF2-40B4-BE49-F238E27FC236}">
                      <a16:creationId xmlns:a16="http://schemas.microsoft.com/office/drawing/2014/main" id="{DC3105E5-E5B9-4E60-8083-B5FE80AD39D0}"/>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0" name="Freeform 2866">
                  <a:extLst>
                    <a:ext uri="{FF2B5EF4-FFF2-40B4-BE49-F238E27FC236}">
                      <a16:creationId xmlns:a16="http://schemas.microsoft.com/office/drawing/2014/main" id="{78AE1E0F-49A0-48F2-B296-3478F83B257F}"/>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1" name="Freeform 2867">
                  <a:extLst>
                    <a:ext uri="{FF2B5EF4-FFF2-40B4-BE49-F238E27FC236}">
                      <a16:creationId xmlns:a16="http://schemas.microsoft.com/office/drawing/2014/main" id="{773A9E5E-E5C6-4C2F-9422-EBA1E1DFE511}"/>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2" name="Freeform 2868">
                  <a:extLst>
                    <a:ext uri="{FF2B5EF4-FFF2-40B4-BE49-F238E27FC236}">
                      <a16:creationId xmlns:a16="http://schemas.microsoft.com/office/drawing/2014/main" id="{9EE5B8AF-7AD2-4620-B934-43E9D0A5124B}"/>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3" name="Freeform 2869">
                  <a:extLst>
                    <a:ext uri="{FF2B5EF4-FFF2-40B4-BE49-F238E27FC236}">
                      <a16:creationId xmlns:a16="http://schemas.microsoft.com/office/drawing/2014/main" id="{2654E85F-B9AB-4A37-9AE7-0B72FF3DF15A}"/>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4" name="Freeform 2870">
                  <a:extLst>
                    <a:ext uri="{FF2B5EF4-FFF2-40B4-BE49-F238E27FC236}">
                      <a16:creationId xmlns:a16="http://schemas.microsoft.com/office/drawing/2014/main" id="{FC560553-3C9C-4940-A88A-20EE47C8E6D9}"/>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5" name="Freeform 2871">
                  <a:extLst>
                    <a:ext uri="{FF2B5EF4-FFF2-40B4-BE49-F238E27FC236}">
                      <a16:creationId xmlns:a16="http://schemas.microsoft.com/office/drawing/2014/main" id="{2C660CCB-79F7-4D09-AD65-AD5F419DE0F6}"/>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6" name="Freeform 2872">
                  <a:extLst>
                    <a:ext uri="{FF2B5EF4-FFF2-40B4-BE49-F238E27FC236}">
                      <a16:creationId xmlns:a16="http://schemas.microsoft.com/office/drawing/2014/main" id="{B597994E-122C-48B2-894D-E2D9613D72F6}"/>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7" name="Freeform 2873">
                  <a:extLst>
                    <a:ext uri="{FF2B5EF4-FFF2-40B4-BE49-F238E27FC236}">
                      <a16:creationId xmlns:a16="http://schemas.microsoft.com/office/drawing/2014/main" id="{981CE413-CF3B-4795-9C72-7A7B93D8B13D}"/>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8" name="Freeform 2874">
                  <a:extLst>
                    <a:ext uri="{FF2B5EF4-FFF2-40B4-BE49-F238E27FC236}">
                      <a16:creationId xmlns:a16="http://schemas.microsoft.com/office/drawing/2014/main" id="{4656AC4A-77A7-442D-A73B-8DA8B33F811A}"/>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9" name="Freeform 2875">
                  <a:extLst>
                    <a:ext uri="{FF2B5EF4-FFF2-40B4-BE49-F238E27FC236}">
                      <a16:creationId xmlns:a16="http://schemas.microsoft.com/office/drawing/2014/main" id="{5AAD6FC5-6E14-4460-B87B-199695F4F447}"/>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0" name="Rectangle 2876">
                  <a:extLst>
                    <a:ext uri="{FF2B5EF4-FFF2-40B4-BE49-F238E27FC236}">
                      <a16:creationId xmlns:a16="http://schemas.microsoft.com/office/drawing/2014/main" id="{50BA5C37-390E-4D87-A701-5720371BB4E6}"/>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81" name="Freeform 2877">
                  <a:extLst>
                    <a:ext uri="{FF2B5EF4-FFF2-40B4-BE49-F238E27FC236}">
                      <a16:creationId xmlns:a16="http://schemas.microsoft.com/office/drawing/2014/main" id="{0344F3EE-2C5B-4540-A03E-34AEAEAC99E2}"/>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2" name="Freeform 2878">
                  <a:extLst>
                    <a:ext uri="{FF2B5EF4-FFF2-40B4-BE49-F238E27FC236}">
                      <a16:creationId xmlns:a16="http://schemas.microsoft.com/office/drawing/2014/main" id="{2DA4DA7B-9825-45FC-A24D-02005AA16974}"/>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3" name="Freeform 2879">
                  <a:extLst>
                    <a:ext uri="{FF2B5EF4-FFF2-40B4-BE49-F238E27FC236}">
                      <a16:creationId xmlns:a16="http://schemas.microsoft.com/office/drawing/2014/main" id="{B6CB5E6B-161D-4047-9843-EAF95639F127}"/>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4" name="Freeform 2880">
                  <a:extLst>
                    <a:ext uri="{FF2B5EF4-FFF2-40B4-BE49-F238E27FC236}">
                      <a16:creationId xmlns:a16="http://schemas.microsoft.com/office/drawing/2014/main" id="{8485A02A-50A7-435B-ABEB-EEA49ECD1237}"/>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25" name="Group 2881">
                <a:extLst>
                  <a:ext uri="{FF2B5EF4-FFF2-40B4-BE49-F238E27FC236}">
                    <a16:creationId xmlns:a16="http://schemas.microsoft.com/office/drawing/2014/main" id="{B9020B8C-38DA-49EA-BE3C-DDE6EC80A6D7}"/>
                  </a:ext>
                </a:extLst>
              </p:cNvPr>
              <p:cNvGrpSpPr>
                <a:grpSpLocks/>
              </p:cNvGrpSpPr>
              <p:nvPr/>
            </p:nvGrpSpPr>
            <p:grpSpPr bwMode="auto">
              <a:xfrm>
                <a:off x="2149" y="826"/>
                <a:ext cx="214" cy="259"/>
                <a:chOff x="4320" y="1728"/>
                <a:chExt cx="384" cy="384"/>
              </a:xfrm>
            </p:grpSpPr>
            <p:sp>
              <p:nvSpPr>
                <p:cNvPr id="75586" name="Freeform 2882">
                  <a:extLst>
                    <a:ext uri="{FF2B5EF4-FFF2-40B4-BE49-F238E27FC236}">
                      <a16:creationId xmlns:a16="http://schemas.microsoft.com/office/drawing/2014/main" id="{B85F0960-458F-485D-A230-845E1A0CCDC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7" name="Freeform 2883">
                  <a:extLst>
                    <a:ext uri="{FF2B5EF4-FFF2-40B4-BE49-F238E27FC236}">
                      <a16:creationId xmlns:a16="http://schemas.microsoft.com/office/drawing/2014/main" id="{F21CBBC1-11E6-4CE9-80EB-2B4BCB84D58B}"/>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8" name="Freeform 2884">
                  <a:extLst>
                    <a:ext uri="{FF2B5EF4-FFF2-40B4-BE49-F238E27FC236}">
                      <a16:creationId xmlns:a16="http://schemas.microsoft.com/office/drawing/2014/main" id="{3654DD48-019E-405E-95C1-A3ADEEF0702E}"/>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9" name="Freeform 2885">
                  <a:extLst>
                    <a:ext uri="{FF2B5EF4-FFF2-40B4-BE49-F238E27FC236}">
                      <a16:creationId xmlns:a16="http://schemas.microsoft.com/office/drawing/2014/main" id="{4E410A70-C271-42DE-9265-BB854E941DF7}"/>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0" name="Freeform 2886">
                  <a:extLst>
                    <a:ext uri="{FF2B5EF4-FFF2-40B4-BE49-F238E27FC236}">
                      <a16:creationId xmlns:a16="http://schemas.microsoft.com/office/drawing/2014/main" id="{D33CBF19-B911-49FD-9A5F-5682CF382435}"/>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1" name="Freeform 2887">
                  <a:extLst>
                    <a:ext uri="{FF2B5EF4-FFF2-40B4-BE49-F238E27FC236}">
                      <a16:creationId xmlns:a16="http://schemas.microsoft.com/office/drawing/2014/main" id="{CB2D15A4-7B96-4B38-9D8D-24B01EB74F22}"/>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2" name="Freeform 2888">
                  <a:extLst>
                    <a:ext uri="{FF2B5EF4-FFF2-40B4-BE49-F238E27FC236}">
                      <a16:creationId xmlns:a16="http://schemas.microsoft.com/office/drawing/2014/main" id="{EA000F53-1442-4006-A2E1-21883BF7C574}"/>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3" name="Freeform 2889">
                  <a:extLst>
                    <a:ext uri="{FF2B5EF4-FFF2-40B4-BE49-F238E27FC236}">
                      <a16:creationId xmlns:a16="http://schemas.microsoft.com/office/drawing/2014/main" id="{BB4C1E5D-6EAB-4669-94B9-4DE1AEF1E19D}"/>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4" name="Freeform 2890">
                  <a:extLst>
                    <a:ext uri="{FF2B5EF4-FFF2-40B4-BE49-F238E27FC236}">
                      <a16:creationId xmlns:a16="http://schemas.microsoft.com/office/drawing/2014/main" id="{A49BB975-10A6-4BEF-8356-41E89D929950}"/>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5" name="Freeform 2891">
                  <a:extLst>
                    <a:ext uri="{FF2B5EF4-FFF2-40B4-BE49-F238E27FC236}">
                      <a16:creationId xmlns:a16="http://schemas.microsoft.com/office/drawing/2014/main" id="{DF7FD1F7-8549-4745-8E43-ACA063B0893A}"/>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6" name="Freeform 2892">
                  <a:extLst>
                    <a:ext uri="{FF2B5EF4-FFF2-40B4-BE49-F238E27FC236}">
                      <a16:creationId xmlns:a16="http://schemas.microsoft.com/office/drawing/2014/main" id="{A8367096-B4D4-44A3-8066-84FF687F3586}"/>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7" name="Freeform 2893">
                  <a:extLst>
                    <a:ext uri="{FF2B5EF4-FFF2-40B4-BE49-F238E27FC236}">
                      <a16:creationId xmlns:a16="http://schemas.microsoft.com/office/drawing/2014/main" id="{0D657BB7-E286-4905-BD07-36549626290B}"/>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8" name="Freeform 2894">
                  <a:extLst>
                    <a:ext uri="{FF2B5EF4-FFF2-40B4-BE49-F238E27FC236}">
                      <a16:creationId xmlns:a16="http://schemas.microsoft.com/office/drawing/2014/main" id="{D062D16C-2105-417A-AABF-E6A404B1081A}"/>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9" name="Rectangle 2895">
                  <a:extLst>
                    <a:ext uri="{FF2B5EF4-FFF2-40B4-BE49-F238E27FC236}">
                      <a16:creationId xmlns:a16="http://schemas.microsoft.com/office/drawing/2014/main" id="{FAEE71EB-8542-4F4C-BF17-034B7BCE869E}"/>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00" name="Freeform 2896">
                  <a:extLst>
                    <a:ext uri="{FF2B5EF4-FFF2-40B4-BE49-F238E27FC236}">
                      <a16:creationId xmlns:a16="http://schemas.microsoft.com/office/drawing/2014/main" id="{403FE577-9A53-45D3-80A5-8A005525ABEE}"/>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1" name="Freeform 2897">
                  <a:extLst>
                    <a:ext uri="{FF2B5EF4-FFF2-40B4-BE49-F238E27FC236}">
                      <a16:creationId xmlns:a16="http://schemas.microsoft.com/office/drawing/2014/main" id="{6859FAEE-EC9C-4486-962B-26E9A522F0A3}"/>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2" name="Freeform 2898">
                  <a:extLst>
                    <a:ext uri="{FF2B5EF4-FFF2-40B4-BE49-F238E27FC236}">
                      <a16:creationId xmlns:a16="http://schemas.microsoft.com/office/drawing/2014/main" id="{2135FD40-1C8C-4B64-BF14-CD579B456B21}"/>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3" name="Freeform 2899">
                  <a:extLst>
                    <a:ext uri="{FF2B5EF4-FFF2-40B4-BE49-F238E27FC236}">
                      <a16:creationId xmlns:a16="http://schemas.microsoft.com/office/drawing/2014/main" id="{4ED547CF-DBF8-453E-BAEF-6A40138A5E90}"/>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26" name="Group 2900">
                <a:extLst>
                  <a:ext uri="{FF2B5EF4-FFF2-40B4-BE49-F238E27FC236}">
                    <a16:creationId xmlns:a16="http://schemas.microsoft.com/office/drawing/2014/main" id="{0C63F3A7-9A7E-4174-B0E0-C4AEB2DC8829}"/>
                  </a:ext>
                </a:extLst>
              </p:cNvPr>
              <p:cNvGrpSpPr>
                <a:grpSpLocks/>
              </p:cNvGrpSpPr>
              <p:nvPr/>
            </p:nvGrpSpPr>
            <p:grpSpPr bwMode="auto">
              <a:xfrm>
                <a:off x="2463" y="826"/>
                <a:ext cx="214" cy="259"/>
                <a:chOff x="2832" y="1655"/>
                <a:chExt cx="367" cy="434"/>
              </a:xfrm>
            </p:grpSpPr>
            <p:sp>
              <p:nvSpPr>
                <p:cNvPr id="75605" name="Freeform 2901">
                  <a:extLst>
                    <a:ext uri="{FF2B5EF4-FFF2-40B4-BE49-F238E27FC236}">
                      <a16:creationId xmlns:a16="http://schemas.microsoft.com/office/drawing/2014/main" id="{9C3F05BE-5A6E-46B7-9D76-0360C142C35A}"/>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6" name="Freeform 2902">
                  <a:extLst>
                    <a:ext uri="{FF2B5EF4-FFF2-40B4-BE49-F238E27FC236}">
                      <a16:creationId xmlns:a16="http://schemas.microsoft.com/office/drawing/2014/main" id="{5F21A335-CC30-4A6F-AD25-22494DC2566E}"/>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7" name="Freeform 2903">
                  <a:extLst>
                    <a:ext uri="{FF2B5EF4-FFF2-40B4-BE49-F238E27FC236}">
                      <a16:creationId xmlns:a16="http://schemas.microsoft.com/office/drawing/2014/main" id="{E18619E8-C48F-43DE-8299-64A127263888}"/>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8" name="Freeform 2904">
                  <a:extLst>
                    <a:ext uri="{FF2B5EF4-FFF2-40B4-BE49-F238E27FC236}">
                      <a16:creationId xmlns:a16="http://schemas.microsoft.com/office/drawing/2014/main" id="{29A61C9F-C26F-496C-A91D-1A214999A2D0}"/>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9" name="Freeform 2905">
                  <a:extLst>
                    <a:ext uri="{FF2B5EF4-FFF2-40B4-BE49-F238E27FC236}">
                      <a16:creationId xmlns:a16="http://schemas.microsoft.com/office/drawing/2014/main" id="{CEA2AA98-BC1E-4BD8-9A43-B8491895B3E5}"/>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0" name="Freeform 2906">
                  <a:extLst>
                    <a:ext uri="{FF2B5EF4-FFF2-40B4-BE49-F238E27FC236}">
                      <a16:creationId xmlns:a16="http://schemas.microsoft.com/office/drawing/2014/main" id="{95CB522C-87F2-4585-887B-9BAA690499B2}"/>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1" name="Freeform 2907">
                  <a:extLst>
                    <a:ext uri="{FF2B5EF4-FFF2-40B4-BE49-F238E27FC236}">
                      <a16:creationId xmlns:a16="http://schemas.microsoft.com/office/drawing/2014/main" id="{8F4D631D-E0C3-4D8A-87BE-FDA7A9BB0538}"/>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2" name="Freeform 2908">
                  <a:extLst>
                    <a:ext uri="{FF2B5EF4-FFF2-40B4-BE49-F238E27FC236}">
                      <a16:creationId xmlns:a16="http://schemas.microsoft.com/office/drawing/2014/main" id="{11AD2E0E-B921-490C-9BDB-B7E9E94ED0B7}"/>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3" name="Freeform 2909">
                  <a:extLst>
                    <a:ext uri="{FF2B5EF4-FFF2-40B4-BE49-F238E27FC236}">
                      <a16:creationId xmlns:a16="http://schemas.microsoft.com/office/drawing/2014/main" id="{1BB4A05B-9329-4460-AFC4-A1E0744AB7FB}"/>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4" name="Freeform 2910">
                  <a:extLst>
                    <a:ext uri="{FF2B5EF4-FFF2-40B4-BE49-F238E27FC236}">
                      <a16:creationId xmlns:a16="http://schemas.microsoft.com/office/drawing/2014/main" id="{236C8861-7FA5-4527-9CC9-4010A1A9848D}"/>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5" name="Freeform 2911">
                  <a:extLst>
                    <a:ext uri="{FF2B5EF4-FFF2-40B4-BE49-F238E27FC236}">
                      <a16:creationId xmlns:a16="http://schemas.microsoft.com/office/drawing/2014/main" id="{C0B63141-708A-4B59-A093-4B09F7AAE08B}"/>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6" name="Freeform 2912">
                  <a:extLst>
                    <a:ext uri="{FF2B5EF4-FFF2-40B4-BE49-F238E27FC236}">
                      <a16:creationId xmlns:a16="http://schemas.microsoft.com/office/drawing/2014/main" id="{19DACA64-2251-44E5-B8A4-BA86F3BFEE17}"/>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7" name="Rectangle 2913">
                  <a:extLst>
                    <a:ext uri="{FF2B5EF4-FFF2-40B4-BE49-F238E27FC236}">
                      <a16:creationId xmlns:a16="http://schemas.microsoft.com/office/drawing/2014/main" id="{B6EE36E6-1AFB-498B-9E66-CC9C836F0EB2}"/>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18" name="Freeform 2914">
                  <a:extLst>
                    <a:ext uri="{FF2B5EF4-FFF2-40B4-BE49-F238E27FC236}">
                      <a16:creationId xmlns:a16="http://schemas.microsoft.com/office/drawing/2014/main" id="{0352C7D9-8B0D-4C3D-867D-5C2C244715FB}"/>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9" name="Freeform 2915">
                  <a:extLst>
                    <a:ext uri="{FF2B5EF4-FFF2-40B4-BE49-F238E27FC236}">
                      <a16:creationId xmlns:a16="http://schemas.microsoft.com/office/drawing/2014/main" id="{D926AFE4-CBC5-46D0-A857-29E988BD5EDE}"/>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20" name="Freeform 2916">
                  <a:extLst>
                    <a:ext uri="{FF2B5EF4-FFF2-40B4-BE49-F238E27FC236}">
                      <a16:creationId xmlns:a16="http://schemas.microsoft.com/office/drawing/2014/main" id="{A6FD8795-ABB4-4DAD-92F0-7A6BFFD38349}"/>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21" name="Freeform 2917">
                  <a:extLst>
                    <a:ext uri="{FF2B5EF4-FFF2-40B4-BE49-F238E27FC236}">
                      <a16:creationId xmlns:a16="http://schemas.microsoft.com/office/drawing/2014/main" id="{4F902903-C282-48FC-B98F-D523AFC6EB29}"/>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622" name="Line 2918">
                <a:extLst>
                  <a:ext uri="{FF2B5EF4-FFF2-40B4-BE49-F238E27FC236}">
                    <a16:creationId xmlns:a16="http://schemas.microsoft.com/office/drawing/2014/main" id="{E0C5008A-4276-4308-A62A-1DA4A73806BE}"/>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23" name="Line 2919">
                <a:extLst>
                  <a:ext uri="{FF2B5EF4-FFF2-40B4-BE49-F238E27FC236}">
                    <a16:creationId xmlns:a16="http://schemas.microsoft.com/office/drawing/2014/main" id="{826A8AD0-EF71-432F-B1D3-D0CF85CB65F2}"/>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24" name="Line 2920">
                <a:extLst>
                  <a:ext uri="{FF2B5EF4-FFF2-40B4-BE49-F238E27FC236}">
                    <a16:creationId xmlns:a16="http://schemas.microsoft.com/office/drawing/2014/main" id="{F6F781CA-CE4E-482C-8E08-596D88FE2A91}"/>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25" name="Line 2921">
                <a:extLst>
                  <a:ext uri="{FF2B5EF4-FFF2-40B4-BE49-F238E27FC236}">
                    <a16:creationId xmlns:a16="http://schemas.microsoft.com/office/drawing/2014/main" id="{19D257C1-1558-4BD8-9C63-B13F376164CA}"/>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27" name="Group 2922">
            <a:extLst>
              <a:ext uri="{FF2B5EF4-FFF2-40B4-BE49-F238E27FC236}">
                <a16:creationId xmlns:a16="http://schemas.microsoft.com/office/drawing/2014/main" id="{6E238DE4-B029-4A93-BA44-1295A3FC0ECD}"/>
              </a:ext>
            </a:extLst>
          </p:cNvPr>
          <p:cNvGrpSpPr>
            <a:grpSpLocks/>
          </p:cNvGrpSpPr>
          <p:nvPr/>
        </p:nvGrpSpPr>
        <p:grpSpPr bwMode="auto">
          <a:xfrm>
            <a:off x="5246688" y="4014788"/>
            <a:ext cx="1219200" cy="531812"/>
            <a:chOff x="508" y="1228"/>
            <a:chExt cx="1564" cy="785"/>
          </a:xfrm>
        </p:grpSpPr>
        <p:grpSp>
          <p:nvGrpSpPr>
            <p:cNvPr id="28" name="Group 2923">
              <a:extLst>
                <a:ext uri="{FF2B5EF4-FFF2-40B4-BE49-F238E27FC236}">
                  <a16:creationId xmlns:a16="http://schemas.microsoft.com/office/drawing/2014/main" id="{BAC47BDF-2D8F-42BE-BBCF-F8C60E037EE8}"/>
                </a:ext>
              </a:extLst>
            </p:cNvPr>
            <p:cNvGrpSpPr>
              <a:grpSpLocks/>
            </p:cNvGrpSpPr>
            <p:nvPr/>
          </p:nvGrpSpPr>
          <p:grpSpPr bwMode="auto">
            <a:xfrm>
              <a:off x="508" y="1228"/>
              <a:ext cx="1564" cy="785"/>
              <a:chOff x="1952" y="2535"/>
              <a:chExt cx="1096" cy="606"/>
            </a:xfrm>
          </p:grpSpPr>
          <p:sp>
            <p:nvSpPr>
              <p:cNvPr id="75628" name="Oval 2924">
                <a:extLst>
                  <a:ext uri="{FF2B5EF4-FFF2-40B4-BE49-F238E27FC236}">
                    <a16:creationId xmlns:a16="http://schemas.microsoft.com/office/drawing/2014/main" id="{8DFAF774-BCE7-4473-83B5-8D32D39A0AA8}"/>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29" name="Oval 2925">
                <a:extLst>
                  <a:ext uri="{FF2B5EF4-FFF2-40B4-BE49-F238E27FC236}">
                    <a16:creationId xmlns:a16="http://schemas.microsoft.com/office/drawing/2014/main" id="{D0ACFACC-99FE-4674-BAD2-A9D56E8D9A89}"/>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0" name="Oval 2926">
                <a:extLst>
                  <a:ext uri="{FF2B5EF4-FFF2-40B4-BE49-F238E27FC236}">
                    <a16:creationId xmlns:a16="http://schemas.microsoft.com/office/drawing/2014/main" id="{2431C3DD-58D3-4A82-A9A8-04C7F6326409}"/>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1" name="Oval 2927">
                <a:extLst>
                  <a:ext uri="{FF2B5EF4-FFF2-40B4-BE49-F238E27FC236}">
                    <a16:creationId xmlns:a16="http://schemas.microsoft.com/office/drawing/2014/main" id="{DD06AE87-5C44-4C5D-A39C-F96595773DC9}"/>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2" name="Oval 2928">
                <a:extLst>
                  <a:ext uri="{FF2B5EF4-FFF2-40B4-BE49-F238E27FC236}">
                    <a16:creationId xmlns:a16="http://schemas.microsoft.com/office/drawing/2014/main" id="{793FC21F-5692-4F5A-AEA5-752A826EF0FD}"/>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3" name="Oval 2929">
                <a:extLst>
                  <a:ext uri="{FF2B5EF4-FFF2-40B4-BE49-F238E27FC236}">
                    <a16:creationId xmlns:a16="http://schemas.microsoft.com/office/drawing/2014/main" id="{8AE5BB06-7D7F-437F-A2CB-268217C2BB7E}"/>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4" name="Oval 2930">
                <a:extLst>
                  <a:ext uri="{FF2B5EF4-FFF2-40B4-BE49-F238E27FC236}">
                    <a16:creationId xmlns:a16="http://schemas.microsoft.com/office/drawing/2014/main" id="{D4C41627-E808-4906-8886-674BF270860C}"/>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5" name="Oval 2931">
                <a:extLst>
                  <a:ext uri="{FF2B5EF4-FFF2-40B4-BE49-F238E27FC236}">
                    <a16:creationId xmlns:a16="http://schemas.microsoft.com/office/drawing/2014/main" id="{638AEF83-1348-4B11-BFC7-FA1227EAB6CB}"/>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6" name="Oval 2932">
                <a:extLst>
                  <a:ext uri="{FF2B5EF4-FFF2-40B4-BE49-F238E27FC236}">
                    <a16:creationId xmlns:a16="http://schemas.microsoft.com/office/drawing/2014/main" id="{B5A5B4C4-ED7A-41C0-9E24-027877BB3822}"/>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7" name="Oval 2933">
                <a:extLst>
                  <a:ext uri="{FF2B5EF4-FFF2-40B4-BE49-F238E27FC236}">
                    <a16:creationId xmlns:a16="http://schemas.microsoft.com/office/drawing/2014/main" id="{D411EEB8-DB55-47A2-B308-503677E3EEA7}"/>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8" name="Oval 2934">
                <a:extLst>
                  <a:ext uri="{FF2B5EF4-FFF2-40B4-BE49-F238E27FC236}">
                    <a16:creationId xmlns:a16="http://schemas.microsoft.com/office/drawing/2014/main" id="{98832CC4-8534-43DD-BAA1-0A42BD083A79}"/>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9" name="Freeform 2935">
                <a:extLst>
                  <a:ext uri="{FF2B5EF4-FFF2-40B4-BE49-F238E27FC236}">
                    <a16:creationId xmlns:a16="http://schemas.microsoft.com/office/drawing/2014/main" id="{9EBF4A5F-5FA8-4974-961B-ED681534FCED}"/>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29" name="Group 2936">
              <a:extLst>
                <a:ext uri="{FF2B5EF4-FFF2-40B4-BE49-F238E27FC236}">
                  <a16:creationId xmlns:a16="http://schemas.microsoft.com/office/drawing/2014/main" id="{0E9F09B5-4AD9-4D26-9525-54CD68ECB7C7}"/>
                </a:ext>
              </a:extLst>
            </p:cNvPr>
            <p:cNvGrpSpPr>
              <a:grpSpLocks/>
            </p:cNvGrpSpPr>
            <p:nvPr/>
          </p:nvGrpSpPr>
          <p:grpSpPr bwMode="auto">
            <a:xfrm>
              <a:off x="705" y="1376"/>
              <a:ext cx="1040" cy="422"/>
              <a:chOff x="1738" y="823"/>
              <a:chExt cx="1040" cy="422"/>
            </a:xfrm>
          </p:grpSpPr>
          <p:grpSp>
            <p:nvGrpSpPr>
              <p:cNvPr id="30" name="Group 2937">
                <a:extLst>
                  <a:ext uri="{FF2B5EF4-FFF2-40B4-BE49-F238E27FC236}">
                    <a16:creationId xmlns:a16="http://schemas.microsoft.com/office/drawing/2014/main" id="{41D45F84-F9F5-48EB-ABEE-922714322997}"/>
                  </a:ext>
                </a:extLst>
              </p:cNvPr>
              <p:cNvGrpSpPr>
                <a:grpSpLocks/>
              </p:cNvGrpSpPr>
              <p:nvPr/>
            </p:nvGrpSpPr>
            <p:grpSpPr bwMode="auto">
              <a:xfrm>
                <a:off x="1842" y="823"/>
                <a:ext cx="214" cy="259"/>
                <a:chOff x="960" y="1538"/>
                <a:chExt cx="214" cy="259"/>
              </a:xfrm>
            </p:grpSpPr>
            <p:sp>
              <p:nvSpPr>
                <p:cNvPr id="75642" name="Freeform 2938">
                  <a:extLst>
                    <a:ext uri="{FF2B5EF4-FFF2-40B4-BE49-F238E27FC236}">
                      <a16:creationId xmlns:a16="http://schemas.microsoft.com/office/drawing/2014/main" id="{484A3985-C5CD-44A6-9FD9-223E306F96A4}"/>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3" name="Freeform 2939">
                  <a:extLst>
                    <a:ext uri="{FF2B5EF4-FFF2-40B4-BE49-F238E27FC236}">
                      <a16:creationId xmlns:a16="http://schemas.microsoft.com/office/drawing/2014/main" id="{75AA01B2-FECA-40D5-9925-4BAA1A975177}"/>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4" name="Freeform 2940">
                  <a:extLst>
                    <a:ext uri="{FF2B5EF4-FFF2-40B4-BE49-F238E27FC236}">
                      <a16:creationId xmlns:a16="http://schemas.microsoft.com/office/drawing/2014/main" id="{9041415A-A35C-463F-87B5-C19B7B91433F}"/>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5" name="Freeform 2941">
                  <a:extLst>
                    <a:ext uri="{FF2B5EF4-FFF2-40B4-BE49-F238E27FC236}">
                      <a16:creationId xmlns:a16="http://schemas.microsoft.com/office/drawing/2014/main" id="{D71F6D46-F794-42D9-B3E0-6C559F3FF9FD}"/>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6" name="Freeform 2942">
                  <a:extLst>
                    <a:ext uri="{FF2B5EF4-FFF2-40B4-BE49-F238E27FC236}">
                      <a16:creationId xmlns:a16="http://schemas.microsoft.com/office/drawing/2014/main" id="{A58ED732-DD42-441F-893C-0AAB53E66635}"/>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7" name="Freeform 2943">
                  <a:extLst>
                    <a:ext uri="{FF2B5EF4-FFF2-40B4-BE49-F238E27FC236}">
                      <a16:creationId xmlns:a16="http://schemas.microsoft.com/office/drawing/2014/main" id="{177615AF-C599-47CC-BF2F-C090942674EB}"/>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8" name="Freeform 2944">
                  <a:extLst>
                    <a:ext uri="{FF2B5EF4-FFF2-40B4-BE49-F238E27FC236}">
                      <a16:creationId xmlns:a16="http://schemas.microsoft.com/office/drawing/2014/main" id="{70631AA2-0D02-40F3-8C29-4DA9659A1A14}"/>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9" name="Freeform 2945">
                  <a:extLst>
                    <a:ext uri="{FF2B5EF4-FFF2-40B4-BE49-F238E27FC236}">
                      <a16:creationId xmlns:a16="http://schemas.microsoft.com/office/drawing/2014/main" id="{25B8C4E0-E287-489B-A58B-949B1F8AF9FA}"/>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0" name="Freeform 2946">
                  <a:extLst>
                    <a:ext uri="{FF2B5EF4-FFF2-40B4-BE49-F238E27FC236}">
                      <a16:creationId xmlns:a16="http://schemas.microsoft.com/office/drawing/2014/main" id="{27704F78-8D66-4E22-96E4-B984FE1135F9}"/>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1" name="Freeform 2947">
                  <a:extLst>
                    <a:ext uri="{FF2B5EF4-FFF2-40B4-BE49-F238E27FC236}">
                      <a16:creationId xmlns:a16="http://schemas.microsoft.com/office/drawing/2014/main" id="{1E73DFA7-FBFC-4F8D-95DA-D8C73EAC77EA}"/>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2" name="Freeform 2948">
                  <a:extLst>
                    <a:ext uri="{FF2B5EF4-FFF2-40B4-BE49-F238E27FC236}">
                      <a16:creationId xmlns:a16="http://schemas.microsoft.com/office/drawing/2014/main" id="{6453D982-06C3-41BA-849A-84E13268FFFA}"/>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3" name="Freeform 2949">
                  <a:extLst>
                    <a:ext uri="{FF2B5EF4-FFF2-40B4-BE49-F238E27FC236}">
                      <a16:creationId xmlns:a16="http://schemas.microsoft.com/office/drawing/2014/main" id="{F34AE8B8-7298-4016-9A71-49794F2E9EED}"/>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4" name="Rectangle 2950">
                  <a:extLst>
                    <a:ext uri="{FF2B5EF4-FFF2-40B4-BE49-F238E27FC236}">
                      <a16:creationId xmlns:a16="http://schemas.microsoft.com/office/drawing/2014/main" id="{49D7BA80-BB83-48AC-A884-C126A2C8D834}"/>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55" name="Freeform 2951">
                  <a:extLst>
                    <a:ext uri="{FF2B5EF4-FFF2-40B4-BE49-F238E27FC236}">
                      <a16:creationId xmlns:a16="http://schemas.microsoft.com/office/drawing/2014/main" id="{81D17F72-7D99-4051-8645-DB3F28468519}"/>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6" name="Freeform 2952">
                  <a:extLst>
                    <a:ext uri="{FF2B5EF4-FFF2-40B4-BE49-F238E27FC236}">
                      <a16:creationId xmlns:a16="http://schemas.microsoft.com/office/drawing/2014/main" id="{6333AADA-D778-4418-9603-D8FD623F908A}"/>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7" name="Freeform 2953">
                  <a:extLst>
                    <a:ext uri="{FF2B5EF4-FFF2-40B4-BE49-F238E27FC236}">
                      <a16:creationId xmlns:a16="http://schemas.microsoft.com/office/drawing/2014/main" id="{DDA17AAA-6C64-42BC-88A4-6C9317610D77}"/>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8" name="Freeform 2954">
                  <a:extLst>
                    <a:ext uri="{FF2B5EF4-FFF2-40B4-BE49-F238E27FC236}">
                      <a16:creationId xmlns:a16="http://schemas.microsoft.com/office/drawing/2014/main" id="{E068F9BC-A603-42BF-AD38-5707625704DC}"/>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1" name="Group 2955">
                <a:extLst>
                  <a:ext uri="{FF2B5EF4-FFF2-40B4-BE49-F238E27FC236}">
                    <a16:creationId xmlns:a16="http://schemas.microsoft.com/office/drawing/2014/main" id="{CB09F53D-9114-4A44-B0C4-4166D70A1B25}"/>
                  </a:ext>
                </a:extLst>
              </p:cNvPr>
              <p:cNvGrpSpPr>
                <a:grpSpLocks/>
              </p:cNvGrpSpPr>
              <p:nvPr/>
            </p:nvGrpSpPr>
            <p:grpSpPr bwMode="auto">
              <a:xfrm>
                <a:off x="2149" y="826"/>
                <a:ext cx="214" cy="259"/>
                <a:chOff x="4320" y="1728"/>
                <a:chExt cx="384" cy="384"/>
              </a:xfrm>
            </p:grpSpPr>
            <p:sp>
              <p:nvSpPr>
                <p:cNvPr id="75660" name="Freeform 2956">
                  <a:extLst>
                    <a:ext uri="{FF2B5EF4-FFF2-40B4-BE49-F238E27FC236}">
                      <a16:creationId xmlns:a16="http://schemas.microsoft.com/office/drawing/2014/main" id="{3C6BEC20-E77E-4FA9-973B-59BF0CD4F02C}"/>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1" name="Freeform 2957">
                  <a:extLst>
                    <a:ext uri="{FF2B5EF4-FFF2-40B4-BE49-F238E27FC236}">
                      <a16:creationId xmlns:a16="http://schemas.microsoft.com/office/drawing/2014/main" id="{690454DC-4D74-4736-9B88-D2CF43057445}"/>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2" name="Freeform 2958">
                  <a:extLst>
                    <a:ext uri="{FF2B5EF4-FFF2-40B4-BE49-F238E27FC236}">
                      <a16:creationId xmlns:a16="http://schemas.microsoft.com/office/drawing/2014/main" id="{AADE329C-EF23-4E3F-9667-3412D4D21EA1}"/>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3" name="Freeform 2959">
                  <a:extLst>
                    <a:ext uri="{FF2B5EF4-FFF2-40B4-BE49-F238E27FC236}">
                      <a16:creationId xmlns:a16="http://schemas.microsoft.com/office/drawing/2014/main" id="{91636DD8-986D-44B3-B316-85923BD66F7F}"/>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4" name="Freeform 2960">
                  <a:extLst>
                    <a:ext uri="{FF2B5EF4-FFF2-40B4-BE49-F238E27FC236}">
                      <a16:creationId xmlns:a16="http://schemas.microsoft.com/office/drawing/2014/main" id="{F07E09DD-E429-4E0C-9D07-2DDBC8632A5C}"/>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5" name="Freeform 2961">
                  <a:extLst>
                    <a:ext uri="{FF2B5EF4-FFF2-40B4-BE49-F238E27FC236}">
                      <a16:creationId xmlns:a16="http://schemas.microsoft.com/office/drawing/2014/main" id="{518F30D5-81E6-4805-BBF9-126B637F4B05}"/>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6" name="Freeform 2962">
                  <a:extLst>
                    <a:ext uri="{FF2B5EF4-FFF2-40B4-BE49-F238E27FC236}">
                      <a16:creationId xmlns:a16="http://schemas.microsoft.com/office/drawing/2014/main" id="{357DE096-BB17-4C56-915E-F852FE162B18}"/>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7" name="Freeform 2963">
                  <a:extLst>
                    <a:ext uri="{FF2B5EF4-FFF2-40B4-BE49-F238E27FC236}">
                      <a16:creationId xmlns:a16="http://schemas.microsoft.com/office/drawing/2014/main" id="{0B53444E-2766-4B2C-BE6F-F75CB4251199}"/>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8" name="Freeform 2964">
                  <a:extLst>
                    <a:ext uri="{FF2B5EF4-FFF2-40B4-BE49-F238E27FC236}">
                      <a16:creationId xmlns:a16="http://schemas.microsoft.com/office/drawing/2014/main" id="{7C268535-93C5-49AB-8BBB-2760D5A53C3D}"/>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9" name="Freeform 2965">
                  <a:extLst>
                    <a:ext uri="{FF2B5EF4-FFF2-40B4-BE49-F238E27FC236}">
                      <a16:creationId xmlns:a16="http://schemas.microsoft.com/office/drawing/2014/main" id="{790D2432-F089-40BB-9132-78CEDF5B0999}"/>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0" name="Freeform 2966">
                  <a:extLst>
                    <a:ext uri="{FF2B5EF4-FFF2-40B4-BE49-F238E27FC236}">
                      <a16:creationId xmlns:a16="http://schemas.microsoft.com/office/drawing/2014/main" id="{A3F2D583-084F-4AEA-A95E-499E354F761C}"/>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1" name="Freeform 2967">
                  <a:extLst>
                    <a:ext uri="{FF2B5EF4-FFF2-40B4-BE49-F238E27FC236}">
                      <a16:creationId xmlns:a16="http://schemas.microsoft.com/office/drawing/2014/main" id="{FFBB489B-ECD2-471B-A3F0-35C26890815F}"/>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2" name="Freeform 2968">
                  <a:extLst>
                    <a:ext uri="{FF2B5EF4-FFF2-40B4-BE49-F238E27FC236}">
                      <a16:creationId xmlns:a16="http://schemas.microsoft.com/office/drawing/2014/main" id="{3244394F-B2C1-487D-B583-465405A5AC54}"/>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3" name="Rectangle 2969">
                  <a:extLst>
                    <a:ext uri="{FF2B5EF4-FFF2-40B4-BE49-F238E27FC236}">
                      <a16:creationId xmlns:a16="http://schemas.microsoft.com/office/drawing/2014/main" id="{18737E28-6F02-4E7A-8548-9919EBF19E3B}"/>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74" name="Freeform 2970">
                  <a:extLst>
                    <a:ext uri="{FF2B5EF4-FFF2-40B4-BE49-F238E27FC236}">
                      <a16:creationId xmlns:a16="http://schemas.microsoft.com/office/drawing/2014/main" id="{98A2F09C-5211-4FF2-B001-2067878E2209}"/>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5" name="Freeform 2971">
                  <a:extLst>
                    <a:ext uri="{FF2B5EF4-FFF2-40B4-BE49-F238E27FC236}">
                      <a16:creationId xmlns:a16="http://schemas.microsoft.com/office/drawing/2014/main" id="{D593C85B-19D7-42E5-84C6-E643E428D8C8}"/>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6" name="Freeform 2972">
                  <a:extLst>
                    <a:ext uri="{FF2B5EF4-FFF2-40B4-BE49-F238E27FC236}">
                      <a16:creationId xmlns:a16="http://schemas.microsoft.com/office/drawing/2014/main" id="{4A056547-C2AA-4F03-8AB4-CCA160504A3D}"/>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7" name="Freeform 2973">
                  <a:extLst>
                    <a:ext uri="{FF2B5EF4-FFF2-40B4-BE49-F238E27FC236}">
                      <a16:creationId xmlns:a16="http://schemas.microsoft.com/office/drawing/2014/main" id="{1C3E7630-399D-4810-8A02-632824459EDA}"/>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022" name="Group 2974">
                <a:extLst>
                  <a:ext uri="{FF2B5EF4-FFF2-40B4-BE49-F238E27FC236}">
                    <a16:creationId xmlns:a16="http://schemas.microsoft.com/office/drawing/2014/main" id="{AD5384C4-C447-42AA-B4D1-8E6DBEB6CC28}"/>
                  </a:ext>
                </a:extLst>
              </p:cNvPr>
              <p:cNvGrpSpPr>
                <a:grpSpLocks/>
              </p:cNvGrpSpPr>
              <p:nvPr/>
            </p:nvGrpSpPr>
            <p:grpSpPr bwMode="auto">
              <a:xfrm>
                <a:off x="2463" y="826"/>
                <a:ext cx="214" cy="259"/>
                <a:chOff x="2832" y="1655"/>
                <a:chExt cx="367" cy="434"/>
              </a:xfrm>
            </p:grpSpPr>
            <p:sp>
              <p:nvSpPr>
                <p:cNvPr id="75679" name="Freeform 2975">
                  <a:extLst>
                    <a:ext uri="{FF2B5EF4-FFF2-40B4-BE49-F238E27FC236}">
                      <a16:creationId xmlns:a16="http://schemas.microsoft.com/office/drawing/2014/main" id="{F2B47814-1A17-41AA-B780-B965889BF043}"/>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0" name="Freeform 2976">
                  <a:extLst>
                    <a:ext uri="{FF2B5EF4-FFF2-40B4-BE49-F238E27FC236}">
                      <a16:creationId xmlns:a16="http://schemas.microsoft.com/office/drawing/2014/main" id="{765242B4-EAB2-4B03-AD49-F1B9A02F576C}"/>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1" name="Freeform 2977">
                  <a:extLst>
                    <a:ext uri="{FF2B5EF4-FFF2-40B4-BE49-F238E27FC236}">
                      <a16:creationId xmlns:a16="http://schemas.microsoft.com/office/drawing/2014/main" id="{593D598B-E738-4F0B-8F4D-0CD961FC14A8}"/>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2" name="Freeform 2978">
                  <a:extLst>
                    <a:ext uri="{FF2B5EF4-FFF2-40B4-BE49-F238E27FC236}">
                      <a16:creationId xmlns:a16="http://schemas.microsoft.com/office/drawing/2014/main" id="{ABEFE55B-F4BD-4172-B8C0-5ADDD6DC12A1}"/>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3" name="Freeform 2979">
                  <a:extLst>
                    <a:ext uri="{FF2B5EF4-FFF2-40B4-BE49-F238E27FC236}">
                      <a16:creationId xmlns:a16="http://schemas.microsoft.com/office/drawing/2014/main" id="{EABD6552-CD61-41EC-90C3-E300B8EE34D7}"/>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4" name="Freeform 2980">
                  <a:extLst>
                    <a:ext uri="{FF2B5EF4-FFF2-40B4-BE49-F238E27FC236}">
                      <a16:creationId xmlns:a16="http://schemas.microsoft.com/office/drawing/2014/main" id="{DA7EF109-39B0-4B97-B14C-05D412413D79}"/>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5" name="Freeform 2981">
                  <a:extLst>
                    <a:ext uri="{FF2B5EF4-FFF2-40B4-BE49-F238E27FC236}">
                      <a16:creationId xmlns:a16="http://schemas.microsoft.com/office/drawing/2014/main" id="{50BF3032-EE2F-4B10-A24E-3358C0CF2478}"/>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6" name="Freeform 2982">
                  <a:extLst>
                    <a:ext uri="{FF2B5EF4-FFF2-40B4-BE49-F238E27FC236}">
                      <a16:creationId xmlns:a16="http://schemas.microsoft.com/office/drawing/2014/main" id="{97DBA463-A5F8-4831-AF18-A800D6E85993}"/>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7" name="Freeform 2983">
                  <a:extLst>
                    <a:ext uri="{FF2B5EF4-FFF2-40B4-BE49-F238E27FC236}">
                      <a16:creationId xmlns:a16="http://schemas.microsoft.com/office/drawing/2014/main" id="{5A40C1E5-A2A4-4C7A-B3AC-37549049ED85}"/>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8" name="Freeform 2984">
                  <a:extLst>
                    <a:ext uri="{FF2B5EF4-FFF2-40B4-BE49-F238E27FC236}">
                      <a16:creationId xmlns:a16="http://schemas.microsoft.com/office/drawing/2014/main" id="{5F96B526-3972-486C-9E36-D57DDB9440C3}"/>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9" name="Freeform 2985">
                  <a:extLst>
                    <a:ext uri="{FF2B5EF4-FFF2-40B4-BE49-F238E27FC236}">
                      <a16:creationId xmlns:a16="http://schemas.microsoft.com/office/drawing/2014/main" id="{E8C115A8-8706-4D3E-BC82-B1803C0C3540}"/>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0" name="Freeform 2986">
                  <a:extLst>
                    <a:ext uri="{FF2B5EF4-FFF2-40B4-BE49-F238E27FC236}">
                      <a16:creationId xmlns:a16="http://schemas.microsoft.com/office/drawing/2014/main" id="{DA390C87-EFCD-4E6A-9795-5CC090D11F9F}"/>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1" name="Rectangle 2987">
                  <a:extLst>
                    <a:ext uri="{FF2B5EF4-FFF2-40B4-BE49-F238E27FC236}">
                      <a16:creationId xmlns:a16="http://schemas.microsoft.com/office/drawing/2014/main" id="{CD2E7097-5BF3-4A63-8139-44D19CC83623}"/>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92" name="Freeform 2988">
                  <a:extLst>
                    <a:ext uri="{FF2B5EF4-FFF2-40B4-BE49-F238E27FC236}">
                      <a16:creationId xmlns:a16="http://schemas.microsoft.com/office/drawing/2014/main" id="{B00DEBB6-789D-4B47-A74D-7D1B4BB7BE32}"/>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3" name="Freeform 2989">
                  <a:extLst>
                    <a:ext uri="{FF2B5EF4-FFF2-40B4-BE49-F238E27FC236}">
                      <a16:creationId xmlns:a16="http://schemas.microsoft.com/office/drawing/2014/main" id="{ED2342F3-1463-4960-8E3E-E4723CC94561}"/>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4" name="Freeform 2990">
                  <a:extLst>
                    <a:ext uri="{FF2B5EF4-FFF2-40B4-BE49-F238E27FC236}">
                      <a16:creationId xmlns:a16="http://schemas.microsoft.com/office/drawing/2014/main" id="{8F9F740E-4F46-445C-90F4-36EA55FF6124}"/>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5" name="Freeform 2991">
                  <a:extLst>
                    <a:ext uri="{FF2B5EF4-FFF2-40B4-BE49-F238E27FC236}">
                      <a16:creationId xmlns:a16="http://schemas.microsoft.com/office/drawing/2014/main" id="{EA2B23AB-3C13-401F-9416-D295AC056CB9}"/>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696" name="Line 2992">
                <a:extLst>
                  <a:ext uri="{FF2B5EF4-FFF2-40B4-BE49-F238E27FC236}">
                    <a16:creationId xmlns:a16="http://schemas.microsoft.com/office/drawing/2014/main" id="{2518B565-1049-4C3E-9D1C-0A24BF8B6CF6}"/>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97" name="Line 2993">
                <a:extLst>
                  <a:ext uri="{FF2B5EF4-FFF2-40B4-BE49-F238E27FC236}">
                    <a16:creationId xmlns:a16="http://schemas.microsoft.com/office/drawing/2014/main" id="{57C39530-8D31-4F9D-9FA2-E8CC3F82A579}"/>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98" name="Line 2994">
                <a:extLst>
                  <a:ext uri="{FF2B5EF4-FFF2-40B4-BE49-F238E27FC236}">
                    <a16:creationId xmlns:a16="http://schemas.microsoft.com/office/drawing/2014/main" id="{A7D04BA7-E12E-4295-9946-8EC5AC998E3C}"/>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99" name="Line 2995">
                <a:extLst>
                  <a:ext uri="{FF2B5EF4-FFF2-40B4-BE49-F238E27FC236}">
                    <a16:creationId xmlns:a16="http://schemas.microsoft.com/office/drawing/2014/main" id="{AFECDB91-F168-4546-AAFF-48D05E71E126}"/>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78044" name="Group 2996">
            <a:extLst>
              <a:ext uri="{FF2B5EF4-FFF2-40B4-BE49-F238E27FC236}">
                <a16:creationId xmlns:a16="http://schemas.microsoft.com/office/drawing/2014/main" id="{9684C7E0-4F2D-4833-B538-1D403F58D3C4}"/>
              </a:ext>
            </a:extLst>
          </p:cNvPr>
          <p:cNvGrpSpPr>
            <a:grpSpLocks/>
          </p:cNvGrpSpPr>
          <p:nvPr/>
        </p:nvGrpSpPr>
        <p:grpSpPr bwMode="auto">
          <a:xfrm>
            <a:off x="5246688" y="2871788"/>
            <a:ext cx="1219200" cy="531812"/>
            <a:chOff x="508" y="1228"/>
            <a:chExt cx="1564" cy="785"/>
          </a:xfrm>
        </p:grpSpPr>
        <p:grpSp>
          <p:nvGrpSpPr>
            <p:cNvPr id="78045" name="Group 2997">
              <a:extLst>
                <a:ext uri="{FF2B5EF4-FFF2-40B4-BE49-F238E27FC236}">
                  <a16:creationId xmlns:a16="http://schemas.microsoft.com/office/drawing/2014/main" id="{E67C449C-C222-45AE-BE71-01A950F8EABB}"/>
                </a:ext>
              </a:extLst>
            </p:cNvPr>
            <p:cNvGrpSpPr>
              <a:grpSpLocks/>
            </p:cNvGrpSpPr>
            <p:nvPr/>
          </p:nvGrpSpPr>
          <p:grpSpPr bwMode="auto">
            <a:xfrm>
              <a:off x="508" y="1228"/>
              <a:ext cx="1564" cy="785"/>
              <a:chOff x="1952" y="2535"/>
              <a:chExt cx="1096" cy="606"/>
            </a:xfrm>
          </p:grpSpPr>
          <p:sp>
            <p:nvSpPr>
              <p:cNvPr id="75702" name="Oval 2998">
                <a:extLst>
                  <a:ext uri="{FF2B5EF4-FFF2-40B4-BE49-F238E27FC236}">
                    <a16:creationId xmlns:a16="http://schemas.microsoft.com/office/drawing/2014/main" id="{05590DF6-5D75-4B22-8D5A-82CF9F5EDBE4}"/>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3" name="Oval 2999">
                <a:extLst>
                  <a:ext uri="{FF2B5EF4-FFF2-40B4-BE49-F238E27FC236}">
                    <a16:creationId xmlns:a16="http://schemas.microsoft.com/office/drawing/2014/main" id="{61A11E18-2E8E-4953-B227-5738C03F831C}"/>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4" name="Oval 3000">
                <a:extLst>
                  <a:ext uri="{FF2B5EF4-FFF2-40B4-BE49-F238E27FC236}">
                    <a16:creationId xmlns:a16="http://schemas.microsoft.com/office/drawing/2014/main" id="{EC4EF406-A7B6-4A0D-AD37-B6550A807485}"/>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5" name="Oval 3001">
                <a:extLst>
                  <a:ext uri="{FF2B5EF4-FFF2-40B4-BE49-F238E27FC236}">
                    <a16:creationId xmlns:a16="http://schemas.microsoft.com/office/drawing/2014/main" id="{93474D64-CE03-4973-8937-7989CE55A7B1}"/>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6" name="Oval 3002">
                <a:extLst>
                  <a:ext uri="{FF2B5EF4-FFF2-40B4-BE49-F238E27FC236}">
                    <a16:creationId xmlns:a16="http://schemas.microsoft.com/office/drawing/2014/main" id="{A39097E5-D6CA-405C-8DED-7CEBB4BC2835}"/>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7" name="Oval 3003">
                <a:extLst>
                  <a:ext uri="{FF2B5EF4-FFF2-40B4-BE49-F238E27FC236}">
                    <a16:creationId xmlns:a16="http://schemas.microsoft.com/office/drawing/2014/main" id="{94B28CDE-D21F-4991-8A6B-27C5D4957B82}"/>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8" name="Oval 3004">
                <a:extLst>
                  <a:ext uri="{FF2B5EF4-FFF2-40B4-BE49-F238E27FC236}">
                    <a16:creationId xmlns:a16="http://schemas.microsoft.com/office/drawing/2014/main" id="{4CB9EC1C-BDA6-4E70-9704-44C4E4CDDB92}"/>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9" name="Oval 3005">
                <a:extLst>
                  <a:ext uri="{FF2B5EF4-FFF2-40B4-BE49-F238E27FC236}">
                    <a16:creationId xmlns:a16="http://schemas.microsoft.com/office/drawing/2014/main" id="{AEE769E0-3BFE-4E1C-AE9E-E5FC5F5AD5B0}"/>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10" name="Oval 3006">
                <a:extLst>
                  <a:ext uri="{FF2B5EF4-FFF2-40B4-BE49-F238E27FC236}">
                    <a16:creationId xmlns:a16="http://schemas.microsoft.com/office/drawing/2014/main" id="{724AEA16-85C3-4349-A730-034A7B133B83}"/>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11" name="Oval 3007">
                <a:extLst>
                  <a:ext uri="{FF2B5EF4-FFF2-40B4-BE49-F238E27FC236}">
                    <a16:creationId xmlns:a16="http://schemas.microsoft.com/office/drawing/2014/main" id="{0BD88C0D-594B-41F0-9BEB-C089C26BA5C3}"/>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12" name="Oval 3008">
                <a:extLst>
                  <a:ext uri="{FF2B5EF4-FFF2-40B4-BE49-F238E27FC236}">
                    <a16:creationId xmlns:a16="http://schemas.microsoft.com/office/drawing/2014/main" id="{96D64F7B-E2E3-4410-BE76-7246ECC85116}"/>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13" name="Freeform 3009">
                <a:extLst>
                  <a:ext uri="{FF2B5EF4-FFF2-40B4-BE49-F238E27FC236}">
                    <a16:creationId xmlns:a16="http://schemas.microsoft.com/office/drawing/2014/main" id="{78023333-77E4-43C4-9B2D-04532F52508A}"/>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058" name="Group 3010">
              <a:extLst>
                <a:ext uri="{FF2B5EF4-FFF2-40B4-BE49-F238E27FC236}">
                  <a16:creationId xmlns:a16="http://schemas.microsoft.com/office/drawing/2014/main" id="{2DDA3820-7F63-4605-B6C0-6413B9F45065}"/>
                </a:ext>
              </a:extLst>
            </p:cNvPr>
            <p:cNvGrpSpPr>
              <a:grpSpLocks/>
            </p:cNvGrpSpPr>
            <p:nvPr/>
          </p:nvGrpSpPr>
          <p:grpSpPr bwMode="auto">
            <a:xfrm>
              <a:off x="705" y="1376"/>
              <a:ext cx="1040" cy="422"/>
              <a:chOff x="1738" y="823"/>
              <a:chExt cx="1040" cy="422"/>
            </a:xfrm>
          </p:grpSpPr>
          <p:grpSp>
            <p:nvGrpSpPr>
              <p:cNvPr id="78059" name="Group 3011">
                <a:extLst>
                  <a:ext uri="{FF2B5EF4-FFF2-40B4-BE49-F238E27FC236}">
                    <a16:creationId xmlns:a16="http://schemas.microsoft.com/office/drawing/2014/main" id="{8D985865-7483-402D-B895-C39199E04992}"/>
                  </a:ext>
                </a:extLst>
              </p:cNvPr>
              <p:cNvGrpSpPr>
                <a:grpSpLocks/>
              </p:cNvGrpSpPr>
              <p:nvPr/>
            </p:nvGrpSpPr>
            <p:grpSpPr bwMode="auto">
              <a:xfrm>
                <a:off x="1842" y="823"/>
                <a:ext cx="214" cy="259"/>
                <a:chOff x="960" y="1538"/>
                <a:chExt cx="214" cy="259"/>
              </a:xfrm>
            </p:grpSpPr>
            <p:sp>
              <p:nvSpPr>
                <p:cNvPr id="75716" name="Freeform 3012">
                  <a:extLst>
                    <a:ext uri="{FF2B5EF4-FFF2-40B4-BE49-F238E27FC236}">
                      <a16:creationId xmlns:a16="http://schemas.microsoft.com/office/drawing/2014/main" id="{41804AEB-8D4E-415F-8B60-9AFBA0F45C95}"/>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17" name="Freeform 3013">
                  <a:extLst>
                    <a:ext uri="{FF2B5EF4-FFF2-40B4-BE49-F238E27FC236}">
                      <a16:creationId xmlns:a16="http://schemas.microsoft.com/office/drawing/2014/main" id="{FB574EF5-052E-426C-8503-F45B4F29DBD6}"/>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18" name="Freeform 3014">
                  <a:extLst>
                    <a:ext uri="{FF2B5EF4-FFF2-40B4-BE49-F238E27FC236}">
                      <a16:creationId xmlns:a16="http://schemas.microsoft.com/office/drawing/2014/main" id="{4312AD5C-9C0D-4737-A526-EFE377D85CA4}"/>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19" name="Freeform 3015">
                  <a:extLst>
                    <a:ext uri="{FF2B5EF4-FFF2-40B4-BE49-F238E27FC236}">
                      <a16:creationId xmlns:a16="http://schemas.microsoft.com/office/drawing/2014/main" id="{C1E312B9-2A75-488E-AAA8-4B194ED42052}"/>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0" name="Freeform 3016">
                  <a:extLst>
                    <a:ext uri="{FF2B5EF4-FFF2-40B4-BE49-F238E27FC236}">
                      <a16:creationId xmlns:a16="http://schemas.microsoft.com/office/drawing/2014/main" id="{5CE7EC4D-44E2-496A-BA3F-A8F374874230}"/>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1" name="Freeform 3017">
                  <a:extLst>
                    <a:ext uri="{FF2B5EF4-FFF2-40B4-BE49-F238E27FC236}">
                      <a16:creationId xmlns:a16="http://schemas.microsoft.com/office/drawing/2014/main" id="{89945D1F-95C1-4573-93E3-E4EDEFAD1B3F}"/>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2" name="Freeform 3018">
                  <a:extLst>
                    <a:ext uri="{FF2B5EF4-FFF2-40B4-BE49-F238E27FC236}">
                      <a16:creationId xmlns:a16="http://schemas.microsoft.com/office/drawing/2014/main" id="{DA438A8E-ACE9-457D-9FC0-15C021AFDCDA}"/>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3" name="Freeform 3019">
                  <a:extLst>
                    <a:ext uri="{FF2B5EF4-FFF2-40B4-BE49-F238E27FC236}">
                      <a16:creationId xmlns:a16="http://schemas.microsoft.com/office/drawing/2014/main" id="{FAFB0924-1528-43CB-90F2-3D8DE23E7889}"/>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4" name="Freeform 3020">
                  <a:extLst>
                    <a:ext uri="{FF2B5EF4-FFF2-40B4-BE49-F238E27FC236}">
                      <a16:creationId xmlns:a16="http://schemas.microsoft.com/office/drawing/2014/main" id="{A7020B88-56E9-4B3C-A549-1E76B5ABF1B3}"/>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5" name="Freeform 3021">
                  <a:extLst>
                    <a:ext uri="{FF2B5EF4-FFF2-40B4-BE49-F238E27FC236}">
                      <a16:creationId xmlns:a16="http://schemas.microsoft.com/office/drawing/2014/main" id="{652FC5E2-DF83-47D1-AB72-908246FE5D7D}"/>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6" name="Freeform 3022">
                  <a:extLst>
                    <a:ext uri="{FF2B5EF4-FFF2-40B4-BE49-F238E27FC236}">
                      <a16:creationId xmlns:a16="http://schemas.microsoft.com/office/drawing/2014/main" id="{42D9B64D-A4EA-40EA-9629-3AB3B107AC16}"/>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7" name="Freeform 3023">
                  <a:extLst>
                    <a:ext uri="{FF2B5EF4-FFF2-40B4-BE49-F238E27FC236}">
                      <a16:creationId xmlns:a16="http://schemas.microsoft.com/office/drawing/2014/main" id="{4662985A-5DC9-4856-86F8-625A734179EE}"/>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8" name="Rectangle 3024">
                  <a:extLst>
                    <a:ext uri="{FF2B5EF4-FFF2-40B4-BE49-F238E27FC236}">
                      <a16:creationId xmlns:a16="http://schemas.microsoft.com/office/drawing/2014/main" id="{0EF5675C-2670-4DEF-924D-6017B971618F}"/>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29" name="Freeform 3025">
                  <a:extLst>
                    <a:ext uri="{FF2B5EF4-FFF2-40B4-BE49-F238E27FC236}">
                      <a16:creationId xmlns:a16="http://schemas.microsoft.com/office/drawing/2014/main" id="{AE148F39-6D27-4188-8558-4EE02AF60C3C}"/>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0" name="Freeform 3026">
                  <a:extLst>
                    <a:ext uri="{FF2B5EF4-FFF2-40B4-BE49-F238E27FC236}">
                      <a16:creationId xmlns:a16="http://schemas.microsoft.com/office/drawing/2014/main" id="{80DB01A3-FDF7-48ED-B50A-5866D7FF6A58}"/>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1" name="Freeform 3027">
                  <a:extLst>
                    <a:ext uri="{FF2B5EF4-FFF2-40B4-BE49-F238E27FC236}">
                      <a16:creationId xmlns:a16="http://schemas.microsoft.com/office/drawing/2014/main" id="{22A542E9-EA42-43F6-B3F3-7DF576AEBE4C}"/>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2" name="Freeform 3028">
                  <a:extLst>
                    <a:ext uri="{FF2B5EF4-FFF2-40B4-BE49-F238E27FC236}">
                      <a16:creationId xmlns:a16="http://schemas.microsoft.com/office/drawing/2014/main" id="{670FBE19-8BBB-4CDE-A90F-5E4D3775A8A4}"/>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077" name="Group 3029">
                <a:extLst>
                  <a:ext uri="{FF2B5EF4-FFF2-40B4-BE49-F238E27FC236}">
                    <a16:creationId xmlns:a16="http://schemas.microsoft.com/office/drawing/2014/main" id="{59E7FB63-FF26-467E-8195-BD52842BC016}"/>
                  </a:ext>
                </a:extLst>
              </p:cNvPr>
              <p:cNvGrpSpPr>
                <a:grpSpLocks/>
              </p:cNvGrpSpPr>
              <p:nvPr/>
            </p:nvGrpSpPr>
            <p:grpSpPr bwMode="auto">
              <a:xfrm>
                <a:off x="2149" y="826"/>
                <a:ext cx="214" cy="259"/>
                <a:chOff x="4320" y="1728"/>
                <a:chExt cx="384" cy="384"/>
              </a:xfrm>
            </p:grpSpPr>
            <p:sp>
              <p:nvSpPr>
                <p:cNvPr id="75734" name="Freeform 3030">
                  <a:extLst>
                    <a:ext uri="{FF2B5EF4-FFF2-40B4-BE49-F238E27FC236}">
                      <a16:creationId xmlns:a16="http://schemas.microsoft.com/office/drawing/2014/main" id="{C90585AF-AF66-4866-9A0E-6F1773472B35}"/>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5" name="Freeform 3031">
                  <a:extLst>
                    <a:ext uri="{FF2B5EF4-FFF2-40B4-BE49-F238E27FC236}">
                      <a16:creationId xmlns:a16="http://schemas.microsoft.com/office/drawing/2014/main" id="{C9B9B349-DC29-47E1-8E4A-77ECB670CB68}"/>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6" name="Freeform 3032">
                  <a:extLst>
                    <a:ext uri="{FF2B5EF4-FFF2-40B4-BE49-F238E27FC236}">
                      <a16:creationId xmlns:a16="http://schemas.microsoft.com/office/drawing/2014/main" id="{DA4F14A0-C861-4EDB-859B-52062C3C8FD9}"/>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7" name="Freeform 3033">
                  <a:extLst>
                    <a:ext uri="{FF2B5EF4-FFF2-40B4-BE49-F238E27FC236}">
                      <a16:creationId xmlns:a16="http://schemas.microsoft.com/office/drawing/2014/main" id="{CA0BE24F-CA0E-4FB5-93C3-2CB8FC1B192F}"/>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8" name="Freeform 3034">
                  <a:extLst>
                    <a:ext uri="{FF2B5EF4-FFF2-40B4-BE49-F238E27FC236}">
                      <a16:creationId xmlns:a16="http://schemas.microsoft.com/office/drawing/2014/main" id="{EB9D869B-AE52-412A-889D-4C4CE2B8915E}"/>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9" name="Freeform 3035">
                  <a:extLst>
                    <a:ext uri="{FF2B5EF4-FFF2-40B4-BE49-F238E27FC236}">
                      <a16:creationId xmlns:a16="http://schemas.microsoft.com/office/drawing/2014/main" id="{940DE84E-9A29-4873-8CDA-A2E4108DB288}"/>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0" name="Freeform 3036">
                  <a:extLst>
                    <a:ext uri="{FF2B5EF4-FFF2-40B4-BE49-F238E27FC236}">
                      <a16:creationId xmlns:a16="http://schemas.microsoft.com/office/drawing/2014/main" id="{A1E14FD0-D3F3-46A9-9DF6-F2F661A5C724}"/>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1" name="Freeform 3037">
                  <a:extLst>
                    <a:ext uri="{FF2B5EF4-FFF2-40B4-BE49-F238E27FC236}">
                      <a16:creationId xmlns:a16="http://schemas.microsoft.com/office/drawing/2014/main" id="{D1A1F679-CD97-40BD-A7CE-A25E9BBFADD4}"/>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2" name="Freeform 3038">
                  <a:extLst>
                    <a:ext uri="{FF2B5EF4-FFF2-40B4-BE49-F238E27FC236}">
                      <a16:creationId xmlns:a16="http://schemas.microsoft.com/office/drawing/2014/main" id="{0959550E-15CA-45F6-BA96-14C80996A840}"/>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3" name="Freeform 3039">
                  <a:extLst>
                    <a:ext uri="{FF2B5EF4-FFF2-40B4-BE49-F238E27FC236}">
                      <a16:creationId xmlns:a16="http://schemas.microsoft.com/office/drawing/2014/main" id="{E263E20B-E007-4FFB-A7D1-B2FBAA52ECDE}"/>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4" name="Freeform 3040">
                  <a:extLst>
                    <a:ext uri="{FF2B5EF4-FFF2-40B4-BE49-F238E27FC236}">
                      <a16:creationId xmlns:a16="http://schemas.microsoft.com/office/drawing/2014/main" id="{A58D4F2C-562C-4E51-ADE9-BEF4C3BDCD01}"/>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5" name="Freeform 3041">
                  <a:extLst>
                    <a:ext uri="{FF2B5EF4-FFF2-40B4-BE49-F238E27FC236}">
                      <a16:creationId xmlns:a16="http://schemas.microsoft.com/office/drawing/2014/main" id="{6B251383-C06A-4A55-A040-D1BA0DF58C1C}"/>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6" name="Freeform 3042">
                  <a:extLst>
                    <a:ext uri="{FF2B5EF4-FFF2-40B4-BE49-F238E27FC236}">
                      <a16:creationId xmlns:a16="http://schemas.microsoft.com/office/drawing/2014/main" id="{C33DB44F-72E4-487B-938F-68366A481A34}"/>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7" name="Rectangle 3043">
                  <a:extLst>
                    <a:ext uri="{FF2B5EF4-FFF2-40B4-BE49-F238E27FC236}">
                      <a16:creationId xmlns:a16="http://schemas.microsoft.com/office/drawing/2014/main" id="{F6C9F230-07EA-4CD8-942E-DD8602C53B08}"/>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48" name="Freeform 3044">
                  <a:extLst>
                    <a:ext uri="{FF2B5EF4-FFF2-40B4-BE49-F238E27FC236}">
                      <a16:creationId xmlns:a16="http://schemas.microsoft.com/office/drawing/2014/main" id="{F1C50CB3-1B39-4212-A0EE-7EDAAF10B2D6}"/>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9" name="Freeform 3045">
                  <a:extLst>
                    <a:ext uri="{FF2B5EF4-FFF2-40B4-BE49-F238E27FC236}">
                      <a16:creationId xmlns:a16="http://schemas.microsoft.com/office/drawing/2014/main" id="{2F5A29D5-8709-4ECB-AF81-F88BFA2B7153}"/>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0" name="Freeform 3046">
                  <a:extLst>
                    <a:ext uri="{FF2B5EF4-FFF2-40B4-BE49-F238E27FC236}">
                      <a16:creationId xmlns:a16="http://schemas.microsoft.com/office/drawing/2014/main" id="{A95DA113-DA74-4C69-BB93-45E787C02585}"/>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1" name="Freeform 3047">
                  <a:extLst>
                    <a:ext uri="{FF2B5EF4-FFF2-40B4-BE49-F238E27FC236}">
                      <a16:creationId xmlns:a16="http://schemas.microsoft.com/office/drawing/2014/main" id="{535C3A7E-BC3D-48B6-AD20-AAD83BF62158}"/>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096" name="Group 3048">
                <a:extLst>
                  <a:ext uri="{FF2B5EF4-FFF2-40B4-BE49-F238E27FC236}">
                    <a16:creationId xmlns:a16="http://schemas.microsoft.com/office/drawing/2014/main" id="{8D081BF0-072D-41D0-AB8D-B0C0D1EED133}"/>
                  </a:ext>
                </a:extLst>
              </p:cNvPr>
              <p:cNvGrpSpPr>
                <a:grpSpLocks/>
              </p:cNvGrpSpPr>
              <p:nvPr/>
            </p:nvGrpSpPr>
            <p:grpSpPr bwMode="auto">
              <a:xfrm>
                <a:off x="2463" y="826"/>
                <a:ext cx="214" cy="259"/>
                <a:chOff x="2832" y="1655"/>
                <a:chExt cx="367" cy="434"/>
              </a:xfrm>
            </p:grpSpPr>
            <p:sp>
              <p:nvSpPr>
                <p:cNvPr id="75753" name="Freeform 3049">
                  <a:extLst>
                    <a:ext uri="{FF2B5EF4-FFF2-40B4-BE49-F238E27FC236}">
                      <a16:creationId xmlns:a16="http://schemas.microsoft.com/office/drawing/2014/main" id="{C3EB7E8F-1714-477E-A7B9-860579F23002}"/>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4" name="Freeform 3050">
                  <a:extLst>
                    <a:ext uri="{FF2B5EF4-FFF2-40B4-BE49-F238E27FC236}">
                      <a16:creationId xmlns:a16="http://schemas.microsoft.com/office/drawing/2014/main" id="{C3FD436F-BCF1-4874-B14D-D8F1145B879D}"/>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5" name="Freeform 3051">
                  <a:extLst>
                    <a:ext uri="{FF2B5EF4-FFF2-40B4-BE49-F238E27FC236}">
                      <a16:creationId xmlns:a16="http://schemas.microsoft.com/office/drawing/2014/main" id="{D5C1B018-2DF5-4AF2-BA50-3F2FEFDE98A6}"/>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6" name="Freeform 3052">
                  <a:extLst>
                    <a:ext uri="{FF2B5EF4-FFF2-40B4-BE49-F238E27FC236}">
                      <a16:creationId xmlns:a16="http://schemas.microsoft.com/office/drawing/2014/main" id="{70B554BA-69A8-48C3-903A-5862347193A9}"/>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7" name="Freeform 3053">
                  <a:extLst>
                    <a:ext uri="{FF2B5EF4-FFF2-40B4-BE49-F238E27FC236}">
                      <a16:creationId xmlns:a16="http://schemas.microsoft.com/office/drawing/2014/main" id="{574E7474-FE29-4CF6-B281-01298BE34778}"/>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8" name="Freeform 3054">
                  <a:extLst>
                    <a:ext uri="{FF2B5EF4-FFF2-40B4-BE49-F238E27FC236}">
                      <a16:creationId xmlns:a16="http://schemas.microsoft.com/office/drawing/2014/main" id="{0E4557B2-3AF4-45C1-A99B-6D3E843319ED}"/>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9" name="Freeform 3055">
                  <a:extLst>
                    <a:ext uri="{FF2B5EF4-FFF2-40B4-BE49-F238E27FC236}">
                      <a16:creationId xmlns:a16="http://schemas.microsoft.com/office/drawing/2014/main" id="{308BACED-D84F-4E5B-866F-694C3029F380}"/>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0" name="Freeform 3056">
                  <a:extLst>
                    <a:ext uri="{FF2B5EF4-FFF2-40B4-BE49-F238E27FC236}">
                      <a16:creationId xmlns:a16="http://schemas.microsoft.com/office/drawing/2014/main" id="{81734C7E-584A-4181-A5D0-455666183AB9}"/>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1" name="Freeform 3057">
                  <a:extLst>
                    <a:ext uri="{FF2B5EF4-FFF2-40B4-BE49-F238E27FC236}">
                      <a16:creationId xmlns:a16="http://schemas.microsoft.com/office/drawing/2014/main" id="{019DBFB2-2262-4FD2-846B-8B76A1D1EE8D}"/>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2" name="Freeform 3058">
                  <a:extLst>
                    <a:ext uri="{FF2B5EF4-FFF2-40B4-BE49-F238E27FC236}">
                      <a16:creationId xmlns:a16="http://schemas.microsoft.com/office/drawing/2014/main" id="{2F5A119F-2210-4B5C-B997-E4ABBDC5BFF5}"/>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3" name="Freeform 3059">
                  <a:extLst>
                    <a:ext uri="{FF2B5EF4-FFF2-40B4-BE49-F238E27FC236}">
                      <a16:creationId xmlns:a16="http://schemas.microsoft.com/office/drawing/2014/main" id="{7BC01BD8-1BD0-4969-928A-674E8850ADD0}"/>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4" name="Freeform 3060">
                  <a:extLst>
                    <a:ext uri="{FF2B5EF4-FFF2-40B4-BE49-F238E27FC236}">
                      <a16:creationId xmlns:a16="http://schemas.microsoft.com/office/drawing/2014/main" id="{3987C95C-5888-4A65-9F8A-11CE73B7AFC9}"/>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5" name="Rectangle 3061">
                  <a:extLst>
                    <a:ext uri="{FF2B5EF4-FFF2-40B4-BE49-F238E27FC236}">
                      <a16:creationId xmlns:a16="http://schemas.microsoft.com/office/drawing/2014/main" id="{0009FD0E-A5B3-4C21-B88E-E93638BFF9DF}"/>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66" name="Freeform 3062">
                  <a:extLst>
                    <a:ext uri="{FF2B5EF4-FFF2-40B4-BE49-F238E27FC236}">
                      <a16:creationId xmlns:a16="http://schemas.microsoft.com/office/drawing/2014/main" id="{27D99BCD-C1A0-4AE4-9EDD-DABCFD1B688E}"/>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7" name="Freeform 3063">
                  <a:extLst>
                    <a:ext uri="{FF2B5EF4-FFF2-40B4-BE49-F238E27FC236}">
                      <a16:creationId xmlns:a16="http://schemas.microsoft.com/office/drawing/2014/main" id="{A32FF17E-620D-4DA7-9766-A79D618B3D0B}"/>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8" name="Freeform 3064">
                  <a:extLst>
                    <a:ext uri="{FF2B5EF4-FFF2-40B4-BE49-F238E27FC236}">
                      <a16:creationId xmlns:a16="http://schemas.microsoft.com/office/drawing/2014/main" id="{9D69475F-2C2D-4D5D-8C5F-AB7E202B650D}"/>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9" name="Freeform 3065">
                  <a:extLst>
                    <a:ext uri="{FF2B5EF4-FFF2-40B4-BE49-F238E27FC236}">
                      <a16:creationId xmlns:a16="http://schemas.microsoft.com/office/drawing/2014/main" id="{B4E7EFEF-E530-4AA7-9F4E-A763BA6B8A18}"/>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770" name="Line 3066">
                <a:extLst>
                  <a:ext uri="{FF2B5EF4-FFF2-40B4-BE49-F238E27FC236}">
                    <a16:creationId xmlns:a16="http://schemas.microsoft.com/office/drawing/2014/main" id="{7064D6A5-C610-48C7-BF7D-3525A7627FD0}"/>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71" name="Line 3067">
                <a:extLst>
                  <a:ext uri="{FF2B5EF4-FFF2-40B4-BE49-F238E27FC236}">
                    <a16:creationId xmlns:a16="http://schemas.microsoft.com/office/drawing/2014/main" id="{79F2E8AD-460D-4055-A43F-CBDD3B0751EF}"/>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72" name="Line 3068">
                <a:extLst>
                  <a:ext uri="{FF2B5EF4-FFF2-40B4-BE49-F238E27FC236}">
                    <a16:creationId xmlns:a16="http://schemas.microsoft.com/office/drawing/2014/main" id="{9BB37DA2-A028-41DF-8D41-E6983D07548D}"/>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73" name="Line 3069">
                <a:extLst>
                  <a:ext uri="{FF2B5EF4-FFF2-40B4-BE49-F238E27FC236}">
                    <a16:creationId xmlns:a16="http://schemas.microsoft.com/office/drawing/2014/main" id="{E2792943-C8A2-4485-AB1A-D7AEC3AE0C85}"/>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78118" name="Group 3070">
            <a:extLst>
              <a:ext uri="{FF2B5EF4-FFF2-40B4-BE49-F238E27FC236}">
                <a16:creationId xmlns:a16="http://schemas.microsoft.com/office/drawing/2014/main" id="{6E372DC1-D5A5-4BB9-8030-CE207D7A7142}"/>
              </a:ext>
            </a:extLst>
          </p:cNvPr>
          <p:cNvGrpSpPr>
            <a:grpSpLocks/>
          </p:cNvGrpSpPr>
          <p:nvPr/>
        </p:nvGrpSpPr>
        <p:grpSpPr bwMode="auto">
          <a:xfrm>
            <a:off x="7151688" y="2719388"/>
            <a:ext cx="1219200" cy="531812"/>
            <a:chOff x="508" y="1228"/>
            <a:chExt cx="1564" cy="785"/>
          </a:xfrm>
        </p:grpSpPr>
        <p:grpSp>
          <p:nvGrpSpPr>
            <p:cNvPr id="78119" name="Group 3071">
              <a:extLst>
                <a:ext uri="{FF2B5EF4-FFF2-40B4-BE49-F238E27FC236}">
                  <a16:creationId xmlns:a16="http://schemas.microsoft.com/office/drawing/2014/main" id="{F1E05A41-48B7-41E1-804F-C3AFA4CB37E8}"/>
                </a:ext>
              </a:extLst>
            </p:cNvPr>
            <p:cNvGrpSpPr>
              <a:grpSpLocks/>
            </p:cNvGrpSpPr>
            <p:nvPr/>
          </p:nvGrpSpPr>
          <p:grpSpPr bwMode="auto">
            <a:xfrm>
              <a:off x="508" y="1228"/>
              <a:ext cx="1564" cy="785"/>
              <a:chOff x="1952" y="2535"/>
              <a:chExt cx="1096" cy="606"/>
            </a:xfrm>
          </p:grpSpPr>
          <p:sp>
            <p:nvSpPr>
              <p:cNvPr id="77824" name="Oval 3072">
                <a:extLst>
                  <a:ext uri="{FF2B5EF4-FFF2-40B4-BE49-F238E27FC236}">
                    <a16:creationId xmlns:a16="http://schemas.microsoft.com/office/drawing/2014/main" id="{BABC803A-3467-4FA1-9E37-7C5C9A4DCE9E}"/>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5" name="Oval 3073">
                <a:extLst>
                  <a:ext uri="{FF2B5EF4-FFF2-40B4-BE49-F238E27FC236}">
                    <a16:creationId xmlns:a16="http://schemas.microsoft.com/office/drawing/2014/main" id="{EA207F6E-247F-4ABF-8102-45CF4817FE90}"/>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6" name="Oval 3074">
                <a:extLst>
                  <a:ext uri="{FF2B5EF4-FFF2-40B4-BE49-F238E27FC236}">
                    <a16:creationId xmlns:a16="http://schemas.microsoft.com/office/drawing/2014/main" id="{24FDB0BE-BE7D-43F4-85FB-250AF74D18B2}"/>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7" name="Oval 3075">
                <a:extLst>
                  <a:ext uri="{FF2B5EF4-FFF2-40B4-BE49-F238E27FC236}">
                    <a16:creationId xmlns:a16="http://schemas.microsoft.com/office/drawing/2014/main" id="{09A66AD8-2562-40B0-8714-6981B2FE0B9D}"/>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8" name="Oval 3076">
                <a:extLst>
                  <a:ext uri="{FF2B5EF4-FFF2-40B4-BE49-F238E27FC236}">
                    <a16:creationId xmlns:a16="http://schemas.microsoft.com/office/drawing/2014/main" id="{79937B3F-3D81-4D3B-8FCB-07E316CABDA6}"/>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9" name="Oval 3077">
                <a:extLst>
                  <a:ext uri="{FF2B5EF4-FFF2-40B4-BE49-F238E27FC236}">
                    <a16:creationId xmlns:a16="http://schemas.microsoft.com/office/drawing/2014/main" id="{16E88B71-1065-4A64-87B4-D26C44576AC8}"/>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0" name="Oval 3078">
                <a:extLst>
                  <a:ext uri="{FF2B5EF4-FFF2-40B4-BE49-F238E27FC236}">
                    <a16:creationId xmlns:a16="http://schemas.microsoft.com/office/drawing/2014/main" id="{0F8C0914-D90F-44C9-BB02-406A4FBB5AC1}"/>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1" name="Oval 3079">
                <a:extLst>
                  <a:ext uri="{FF2B5EF4-FFF2-40B4-BE49-F238E27FC236}">
                    <a16:creationId xmlns:a16="http://schemas.microsoft.com/office/drawing/2014/main" id="{B8478B84-CB7C-4C1D-A2D4-5D4B9118CFC8}"/>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2" name="Oval 3080">
                <a:extLst>
                  <a:ext uri="{FF2B5EF4-FFF2-40B4-BE49-F238E27FC236}">
                    <a16:creationId xmlns:a16="http://schemas.microsoft.com/office/drawing/2014/main" id="{A7496D70-631B-4685-9F5E-CBE87FF77D7A}"/>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3" name="Oval 3081">
                <a:extLst>
                  <a:ext uri="{FF2B5EF4-FFF2-40B4-BE49-F238E27FC236}">
                    <a16:creationId xmlns:a16="http://schemas.microsoft.com/office/drawing/2014/main" id="{E8131204-2E00-4CC3-9DD3-425429BD757F}"/>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4" name="Oval 3082">
                <a:extLst>
                  <a:ext uri="{FF2B5EF4-FFF2-40B4-BE49-F238E27FC236}">
                    <a16:creationId xmlns:a16="http://schemas.microsoft.com/office/drawing/2014/main" id="{AEAC972F-B975-4AE2-B470-D9C2DF692C3B}"/>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5" name="Freeform 3083">
                <a:extLst>
                  <a:ext uri="{FF2B5EF4-FFF2-40B4-BE49-F238E27FC236}">
                    <a16:creationId xmlns:a16="http://schemas.microsoft.com/office/drawing/2014/main" id="{CA27950E-FFBA-4131-8F8C-0A6414DD42A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20" name="Group 3084">
              <a:extLst>
                <a:ext uri="{FF2B5EF4-FFF2-40B4-BE49-F238E27FC236}">
                  <a16:creationId xmlns:a16="http://schemas.microsoft.com/office/drawing/2014/main" id="{4467BB31-1683-4B7C-8D87-9CA9557309CD}"/>
                </a:ext>
              </a:extLst>
            </p:cNvPr>
            <p:cNvGrpSpPr>
              <a:grpSpLocks/>
            </p:cNvGrpSpPr>
            <p:nvPr/>
          </p:nvGrpSpPr>
          <p:grpSpPr bwMode="auto">
            <a:xfrm>
              <a:off x="705" y="1376"/>
              <a:ext cx="1040" cy="422"/>
              <a:chOff x="1738" y="823"/>
              <a:chExt cx="1040" cy="422"/>
            </a:xfrm>
          </p:grpSpPr>
          <p:grpSp>
            <p:nvGrpSpPr>
              <p:cNvPr id="78121" name="Group 3085">
                <a:extLst>
                  <a:ext uri="{FF2B5EF4-FFF2-40B4-BE49-F238E27FC236}">
                    <a16:creationId xmlns:a16="http://schemas.microsoft.com/office/drawing/2014/main" id="{3E267679-1CE8-40CA-8D22-3254AAECF726}"/>
                  </a:ext>
                </a:extLst>
              </p:cNvPr>
              <p:cNvGrpSpPr>
                <a:grpSpLocks/>
              </p:cNvGrpSpPr>
              <p:nvPr/>
            </p:nvGrpSpPr>
            <p:grpSpPr bwMode="auto">
              <a:xfrm>
                <a:off x="1842" y="823"/>
                <a:ext cx="214" cy="259"/>
                <a:chOff x="960" y="1538"/>
                <a:chExt cx="214" cy="259"/>
              </a:xfrm>
            </p:grpSpPr>
            <p:sp>
              <p:nvSpPr>
                <p:cNvPr id="77838" name="Freeform 3086">
                  <a:extLst>
                    <a:ext uri="{FF2B5EF4-FFF2-40B4-BE49-F238E27FC236}">
                      <a16:creationId xmlns:a16="http://schemas.microsoft.com/office/drawing/2014/main" id="{30B5A5C0-3817-4A3A-8C63-AD7604396F7C}"/>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39" name="Freeform 3087">
                  <a:extLst>
                    <a:ext uri="{FF2B5EF4-FFF2-40B4-BE49-F238E27FC236}">
                      <a16:creationId xmlns:a16="http://schemas.microsoft.com/office/drawing/2014/main" id="{14EA9133-82A8-4729-8B81-6609492DA4A3}"/>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0" name="Freeform 3088">
                  <a:extLst>
                    <a:ext uri="{FF2B5EF4-FFF2-40B4-BE49-F238E27FC236}">
                      <a16:creationId xmlns:a16="http://schemas.microsoft.com/office/drawing/2014/main" id="{CB1C68F9-FEAD-4EA2-A1C0-ED522F3318C8}"/>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1" name="Freeform 3089">
                  <a:extLst>
                    <a:ext uri="{FF2B5EF4-FFF2-40B4-BE49-F238E27FC236}">
                      <a16:creationId xmlns:a16="http://schemas.microsoft.com/office/drawing/2014/main" id="{0A5DD5D9-762C-434B-ADE2-7977BF27AD6B}"/>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2" name="Freeform 3090">
                  <a:extLst>
                    <a:ext uri="{FF2B5EF4-FFF2-40B4-BE49-F238E27FC236}">
                      <a16:creationId xmlns:a16="http://schemas.microsoft.com/office/drawing/2014/main" id="{F149589D-B73C-4296-890D-AA5D16C8F604}"/>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3" name="Freeform 3091">
                  <a:extLst>
                    <a:ext uri="{FF2B5EF4-FFF2-40B4-BE49-F238E27FC236}">
                      <a16:creationId xmlns:a16="http://schemas.microsoft.com/office/drawing/2014/main" id="{3F3DB3D7-EC18-4A4A-8A78-7A1160C7B183}"/>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4" name="Freeform 3092">
                  <a:extLst>
                    <a:ext uri="{FF2B5EF4-FFF2-40B4-BE49-F238E27FC236}">
                      <a16:creationId xmlns:a16="http://schemas.microsoft.com/office/drawing/2014/main" id="{B2F19315-5881-422F-B614-7359BEA12D9F}"/>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5" name="Freeform 3093">
                  <a:extLst>
                    <a:ext uri="{FF2B5EF4-FFF2-40B4-BE49-F238E27FC236}">
                      <a16:creationId xmlns:a16="http://schemas.microsoft.com/office/drawing/2014/main" id="{5F4C2690-871D-421A-8B55-ED55B094519C}"/>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6" name="Freeform 3094">
                  <a:extLst>
                    <a:ext uri="{FF2B5EF4-FFF2-40B4-BE49-F238E27FC236}">
                      <a16:creationId xmlns:a16="http://schemas.microsoft.com/office/drawing/2014/main" id="{C6C95039-4359-4C11-9798-3479532122A3}"/>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7" name="Freeform 3095">
                  <a:extLst>
                    <a:ext uri="{FF2B5EF4-FFF2-40B4-BE49-F238E27FC236}">
                      <a16:creationId xmlns:a16="http://schemas.microsoft.com/office/drawing/2014/main" id="{950C8F3C-30D8-4A32-A922-C83FA47A8EE9}"/>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8" name="Freeform 3096">
                  <a:extLst>
                    <a:ext uri="{FF2B5EF4-FFF2-40B4-BE49-F238E27FC236}">
                      <a16:creationId xmlns:a16="http://schemas.microsoft.com/office/drawing/2014/main" id="{51654372-2F6F-452F-8857-16B96577FBFB}"/>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9" name="Freeform 3097">
                  <a:extLst>
                    <a:ext uri="{FF2B5EF4-FFF2-40B4-BE49-F238E27FC236}">
                      <a16:creationId xmlns:a16="http://schemas.microsoft.com/office/drawing/2014/main" id="{D887B589-3E8B-4596-8983-8E4CFDB1B4E4}"/>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0" name="Rectangle 3098">
                  <a:extLst>
                    <a:ext uri="{FF2B5EF4-FFF2-40B4-BE49-F238E27FC236}">
                      <a16:creationId xmlns:a16="http://schemas.microsoft.com/office/drawing/2014/main" id="{B4DB8CD7-22D9-4091-A3F7-C7A18E1406BB}"/>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51" name="Freeform 3099">
                  <a:extLst>
                    <a:ext uri="{FF2B5EF4-FFF2-40B4-BE49-F238E27FC236}">
                      <a16:creationId xmlns:a16="http://schemas.microsoft.com/office/drawing/2014/main" id="{CEB451B3-D84E-4522-8ACE-33E154A936F9}"/>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2" name="Freeform 3100">
                  <a:extLst>
                    <a:ext uri="{FF2B5EF4-FFF2-40B4-BE49-F238E27FC236}">
                      <a16:creationId xmlns:a16="http://schemas.microsoft.com/office/drawing/2014/main" id="{5ABC6097-93B0-4F17-AE41-80742B49F367}"/>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3" name="Freeform 3101">
                  <a:extLst>
                    <a:ext uri="{FF2B5EF4-FFF2-40B4-BE49-F238E27FC236}">
                      <a16:creationId xmlns:a16="http://schemas.microsoft.com/office/drawing/2014/main" id="{43B82625-762C-4360-BDC2-E24267C98FB0}"/>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4" name="Freeform 3102">
                  <a:extLst>
                    <a:ext uri="{FF2B5EF4-FFF2-40B4-BE49-F238E27FC236}">
                      <a16:creationId xmlns:a16="http://schemas.microsoft.com/office/drawing/2014/main" id="{BE1EE95E-0865-4937-9934-45C03714C97A}"/>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22" name="Group 3103">
                <a:extLst>
                  <a:ext uri="{FF2B5EF4-FFF2-40B4-BE49-F238E27FC236}">
                    <a16:creationId xmlns:a16="http://schemas.microsoft.com/office/drawing/2014/main" id="{57AF4BD9-954F-44EA-83B2-CE7F091A800D}"/>
                  </a:ext>
                </a:extLst>
              </p:cNvPr>
              <p:cNvGrpSpPr>
                <a:grpSpLocks/>
              </p:cNvGrpSpPr>
              <p:nvPr/>
            </p:nvGrpSpPr>
            <p:grpSpPr bwMode="auto">
              <a:xfrm>
                <a:off x="2149" y="826"/>
                <a:ext cx="214" cy="259"/>
                <a:chOff x="4320" y="1728"/>
                <a:chExt cx="384" cy="384"/>
              </a:xfrm>
            </p:grpSpPr>
            <p:sp>
              <p:nvSpPr>
                <p:cNvPr id="77856" name="Freeform 3104">
                  <a:extLst>
                    <a:ext uri="{FF2B5EF4-FFF2-40B4-BE49-F238E27FC236}">
                      <a16:creationId xmlns:a16="http://schemas.microsoft.com/office/drawing/2014/main" id="{BEDC9E67-06B9-485A-BBDF-97FD6E57F35C}"/>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7" name="Freeform 3105">
                  <a:extLst>
                    <a:ext uri="{FF2B5EF4-FFF2-40B4-BE49-F238E27FC236}">
                      <a16:creationId xmlns:a16="http://schemas.microsoft.com/office/drawing/2014/main" id="{42813003-217D-4A13-BB72-A4095AD757B4}"/>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8" name="Freeform 3106">
                  <a:extLst>
                    <a:ext uri="{FF2B5EF4-FFF2-40B4-BE49-F238E27FC236}">
                      <a16:creationId xmlns:a16="http://schemas.microsoft.com/office/drawing/2014/main" id="{4E69BFB4-AD1A-4E9F-8A49-2C915F870679}"/>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9" name="Freeform 3107">
                  <a:extLst>
                    <a:ext uri="{FF2B5EF4-FFF2-40B4-BE49-F238E27FC236}">
                      <a16:creationId xmlns:a16="http://schemas.microsoft.com/office/drawing/2014/main" id="{7AA89F7C-B463-4EA1-9F51-B4E41E542051}"/>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0" name="Freeform 3108">
                  <a:extLst>
                    <a:ext uri="{FF2B5EF4-FFF2-40B4-BE49-F238E27FC236}">
                      <a16:creationId xmlns:a16="http://schemas.microsoft.com/office/drawing/2014/main" id="{ECA1EF28-D002-4942-983A-5D32188B8AD6}"/>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1" name="Freeform 3109">
                  <a:extLst>
                    <a:ext uri="{FF2B5EF4-FFF2-40B4-BE49-F238E27FC236}">
                      <a16:creationId xmlns:a16="http://schemas.microsoft.com/office/drawing/2014/main" id="{1DCBD78C-4E48-46B3-B41A-DBF493DB8D69}"/>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2" name="Freeform 3110">
                  <a:extLst>
                    <a:ext uri="{FF2B5EF4-FFF2-40B4-BE49-F238E27FC236}">
                      <a16:creationId xmlns:a16="http://schemas.microsoft.com/office/drawing/2014/main" id="{B4F27B4A-D9BA-41B0-B1BD-6A8D68CC2E52}"/>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3" name="Freeform 3111">
                  <a:extLst>
                    <a:ext uri="{FF2B5EF4-FFF2-40B4-BE49-F238E27FC236}">
                      <a16:creationId xmlns:a16="http://schemas.microsoft.com/office/drawing/2014/main" id="{83A4FEE3-9C60-446A-A2A1-F70BF024C4C7}"/>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4" name="Freeform 3112">
                  <a:extLst>
                    <a:ext uri="{FF2B5EF4-FFF2-40B4-BE49-F238E27FC236}">
                      <a16:creationId xmlns:a16="http://schemas.microsoft.com/office/drawing/2014/main" id="{DFC105B1-A9CE-4EA5-AC06-3F341082890A}"/>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5" name="Freeform 3113">
                  <a:extLst>
                    <a:ext uri="{FF2B5EF4-FFF2-40B4-BE49-F238E27FC236}">
                      <a16:creationId xmlns:a16="http://schemas.microsoft.com/office/drawing/2014/main" id="{791D79B1-9DF3-4B3A-A03E-85FE73462071}"/>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6" name="Freeform 3114">
                  <a:extLst>
                    <a:ext uri="{FF2B5EF4-FFF2-40B4-BE49-F238E27FC236}">
                      <a16:creationId xmlns:a16="http://schemas.microsoft.com/office/drawing/2014/main" id="{31DF7863-0679-4A75-96A1-C0999DE1452E}"/>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7" name="Freeform 3115">
                  <a:extLst>
                    <a:ext uri="{FF2B5EF4-FFF2-40B4-BE49-F238E27FC236}">
                      <a16:creationId xmlns:a16="http://schemas.microsoft.com/office/drawing/2014/main" id="{0FE86242-A3A1-42A0-9396-D183AE29F57D}"/>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8" name="Freeform 3116">
                  <a:extLst>
                    <a:ext uri="{FF2B5EF4-FFF2-40B4-BE49-F238E27FC236}">
                      <a16:creationId xmlns:a16="http://schemas.microsoft.com/office/drawing/2014/main" id="{91B3B6CF-7EA0-479D-80E9-822C16C47BBB}"/>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9" name="Rectangle 3117">
                  <a:extLst>
                    <a:ext uri="{FF2B5EF4-FFF2-40B4-BE49-F238E27FC236}">
                      <a16:creationId xmlns:a16="http://schemas.microsoft.com/office/drawing/2014/main" id="{29684805-F9EE-4157-BBCD-1638E18DAF35}"/>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70" name="Freeform 3118">
                  <a:extLst>
                    <a:ext uri="{FF2B5EF4-FFF2-40B4-BE49-F238E27FC236}">
                      <a16:creationId xmlns:a16="http://schemas.microsoft.com/office/drawing/2014/main" id="{7F8299C2-31CC-46AD-865A-744583CDC9F8}"/>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1" name="Freeform 3119">
                  <a:extLst>
                    <a:ext uri="{FF2B5EF4-FFF2-40B4-BE49-F238E27FC236}">
                      <a16:creationId xmlns:a16="http://schemas.microsoft.com/office/drawing/2014/main" id="{611975C7-FBDB-453C-9A5D-A5510869F2FA}"/>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2" name="Freeform 3120">
                  <a:extLst>
                    <a:ext uri="{FF2B5EF4-FFF2-40B4-BE49-F238E27FC236}">
                      <a16:creationId xmlns:a16="http://schemas.microsoft.com/office/drawing/2014/main" id="{81432198-AA00-44C7-BC07-0B2C9C4F381F}"/>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3" name="Freeform 3121">
                  <a:extLst>
                    <a:ext uri="{FF2B5EF4-FFF2-40B4-BE49-F238E27FC236}">
                      <a16:creationId xmlns:a16="http://schemas.microsoft.com/office/drawing/2014/main" id="{6B8A3871-72DE-4F5D-8A61-2A4EF9CCF917}"/>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23" name="Group 3122">
                <a:extLst>
                  <a:ext uri="{FF2B5EF4-FFF2-40B4-BE49-F238E27FC236}">
                    <a16:creationId xmlns:a16="http://schemas.microsoft.com/office/drawing/2014/main" id="{79390A53-A6BB-4280-95F3-53790058BE9C}"/>
                  </a:ext>
                </a:extLst>
              </p:cNvPr>
              <p:cNvGrpSpPr>
                <a:grpSpLocks/>
              </p:cNvGrpSpPr>
              <p:nvPr/>
            </p:nvGrpSpPr>
            <p:grpSpPr bwMode="auto">
              <a:xfrm>
                <a:off x="2463" y="826"/>
                <a:ext cx="214" cy="259"/>
                <a:chOff x="2832" y="1655"/>
                <a:chExt cx="367" cy="434"/>
              </a:xfrm>
            </p:grpSpPr>
            <p:sp>
              <p:nvSpPr>
                <p:cNvPr id="77875" name="Freeform 3123">
                  <a:extLst>
                    <a:ext uri="{FF2B5EF4-FFF2-40B4-BE49-F238E27FC236}">
                      <a16:creationId xmlns:a16="http://schemas.microsoft.com/office/drawing/2014/main" id="{1F4673E5-E717-4376-A7A9-AA5B66C44E2E}"/>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6" name="Freeform 3124">
                  <a:extLst>
                    <a:ext uri="{FF2B5EF4-FFF2-40B4-BE49-F238E27FC236}">
                      <a16:creationId xmlns:a16="http://schemas.microsoft.com/office/drawing/2014/main" id="{38085C83-D71B-400A-B157-915F6C6B1AEE}"/>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7" name="Freeform 3125">
                  <a:extLst>
                    <a:ext uri="{FF2B5EF4-FFF2-40B4-BE49-F238E27FC236}">
                      <a16:creationId xmlns:a16="http://schemas.microsoft.com/office/drawing/2014/main" id="{902C6E3C-8C92-485A-90B7-F6AC42B4F43C}"/>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8" name="Freeform 3126">
                  <a:extLst>
                    <a:ext uri="{FF2B5EF4-FFF2-40B4-BE49-F238E27FC236}">
                      <a16:creationId xmlns:a16="http://schemas.microsoft.com/office/drawing/2014/main" id="{0160F998-DDDA-4CF8-8BFF-FC1988B621CB}"/>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9" name="Freeform 3127">
                  <a:extLst>
                    <a:ext uri="{FF2B5EF4-FFF2-40B4-BE49-F238E27FC236}">
                      <a16:creationId xmlns:a16="http://schemas.microsoft.com/office/drawing/2014/main" id="{C4923623-1192-41E6-B500-288769BAD68B}"/>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0" name="Freeform 3128">
                  <a:extLst>
                    <a:ext uri="{FF2B5EF4-FFF2-40B4-BE49-F238E27FC236}">
                      <a16:creationId xmlns:a16="http://schemas.microsoft.com/office/drawing/2014/main" id="{7FF254AD-E94C-4722-8948-215DE81E43AA}"/>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1" name="Freeform 3129">
                  <a:extLst>
                    <a:ext uri="{FF2B5EF4-FFF2-40B4-BE49-F238E27FC236}">
                      <a16:creationId xmlns:a16="http://schemas.microsoft.com/office/drawing/2014/main" id="{BCBE305A-B9AC-452A-82D8-B830B4D7FA7F}"/>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2" name="Freeform 3130">
                  <a:extLst>
                    <a:ext uri="{FF2B5EF4-FFF2-40B4-BE49-F238E27FC236}">
                      <a16:creationId xmlns:a16="http://schemas.microsoft.com/office/drawing/2014/main" id="{AAA50897-CE3B-4375-8D4F-A95A36D0BCAA}"/>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3" name="Freeform 3131">
                  <a:extLst>
                    <a:ext uri="{FF2B5EF4-FFF2-40B4-BE49-F238E27FC236}">
                      <a16:creationId xmlns:a16="http://schemas.microsoft.com/office/drawing/2014/main" id="{E845F940-4901-43F2-962B-1F405DBE10DA}"/>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4" name="Freeform 3132">
                  <a:extLst>
                    <a:ext uri="{FF2B5EF4-FFF2-40B4-BE49-F238E27FC236}">
                      <a16:creationId xmlns:a16="http://schemas.microsoft.com/office/drawing/2014/main" id="{9E60B217-54F9-4B85-BE1B-CAA554FDBBE6}"/>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5" name="Freeform 3133">
                  <a:extLst>
                    <a:ext uri="{FF2B5EF4-FFF2-40B4-BE49-F238E27FC236}">
                      <a16:creationId xmlns:a16="http://schemas.microsoft.com/office/drawing/2014/main" id="{BAA90BDC-44DE-4F5C-9BB8-00C45518671C}"/>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6" name="Freeform 3134">
                  <a:extLst>
                    <a:ext uri="{FF2B5EF4-FFF2-40B4-BE49-F238E27FC236}">
                      <a16:creationId xmlns:a16="http://schemas.microsoft.com/office/drawing/2014/main" id="{F62C08E9-0893-4DB9-B558-14CA3F3A43A5}"/>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7" name="Rectangle 3135">
                  <a:extLst>
                    <a:ext uri="{FF2B5EF4-FFF2-40B4-BE49-F238E27FC236}">
                      <a16:creationId xmlns:a16="http://schemas.microsoft.com/office/drawing/2014/main" id="{F5D72FF3-DA90-4ED1-9055-2BD317846731}"/>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88" name="Freeform 3136">
                  <a:extLst>
                    <a:ext uri="{FF2B5EF4-FFF2-40B4-BE49-F238E27FC236}">
                      <a16:creationId xmlns:a16="http://schemas.microsoft.com/office/drawing/2014/main" id="{C39E5FBD-5EFA-40E1-AC39-CAFC645890F3}"/>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9" name="Freeform 3137">
                  <a:extLst>
                    <a:ext uri="{FF2B5EF4-FFF2-40B4-BE49-F238E27FC236}">
                      <a16:creationId xmlns:a16="http://schemas.microsoft.com/office/drawing/2014/main" id="{1D81D615-1204-405B-B474-9E2D5F632E59}"/>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90" name="Freeform 3138">
                  <a:extLst>
                    <a:ext uri="{FF2B5EF4-FFF2-40B4-BE49-F238E27FC236}">
                      <a16:creationId xmlns:a16="http://schemas.microsoft.com/office/drawing/2014/main" id="{E4A62CDA-786F-4011-AFAC-423B72AF2710}"/>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91" name="Freeform 3139">
                  <a:extLst>
                    <a:ext uri="{FF2B5EF4-FFF2-40B4-BE49-F238E27FC236}">
                      <a16:creationId xmlns:a16="http://schemas.microsoft.com/office/drawing/2014/main" id="{C09647F3-0F73-4D68-A36A-6B63E7DE0184}"/>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7892" name="Line 3140">
                <a:extLst>
                  <a:ext uri="{FF2B5EF4-FFF2-40B4-BE49-F238E27FC236}">
                    <a16:creationId xmlns:a16="http://schemas.microsoft.com/office/drawing/2014/main" id="{9B845928-A7DF-4E1B-B9C3-E5A241EC8461}"/>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93" name="Line 3141">
                <a:extLst>
                  <a:ext uri="{FF2B5EF4-FFF2-40B4-BE49-F238E27FC236}">
                    <a16:creationId xmlns:a16="http://schemas.microsoft.com/office/drawing/2014/main" id="{03E3A1DC-B0D0-4799-9CA1-635587BF228E}"/>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94" name="Line 3142">
                <a:extLst>
                  <a:ext uri="{FF2B5EF4-FFF2-40B4-BE49-F238E27FC236}">
                    <a16:creationId xmlns:a16="http://schemas.microsoft.com/office/drawing/2014/main" id="{F25F3A1E-BB38-4572-A19F-F732EDD59A4C}"/>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95" name="Line 3143">
                <a:extLst>
                  <a:ext uri="{FF2B5EF4-FFF2-40B4-BE49-F238E27FC236}">
                    <a16:creationId xmlns:a16="http://schemas.microsoft.com/office/drawing/2014/main" id="{EC2A93B4-D6E4-4053-8312-BAD899484E73}"/>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78124" name="Group 3144">
            <a:extLst>
              <a:ext uri="{FF2B5EF4-FFF2-40B4-BE49-F238E27FC236}">
                <a16:creationId xmlns:a16="http://schemas.microsoft.com/office/drawing/2014/main" id="{AB2B5AD0-03E8-4522-B3B5-E687076EBB1C}"/>
              </a:ext>
            </a:extLst>
          </p:cNvPr>
          <p:cNvGrpSpPr>
            <a:grpSpLocks/>
          </p:cNvGrpSpPr>
          <p:nvPr/>
        </p:nvGrpSpPr>
        <p:grpSpPr bwMode="auto">
          <a:xfrm>
            <a:off x="7456488" y="3709988"/>
            <a:ext cx="1219200" cy="531812"/>
            <a:chOff x="508" y="1228"/>
            <a:chExt cx="1564" cy="785"/>
          </a:xfrm>
        </p:grpSpPr>
        <p:grpSp>
          <p:nvGrpSpPr>
            <p:cNvPr id="78125" name="Group 3145">
              <a:extLst>
                <a:ext uri="{FF2B5EF4-FFF2-40B4-BE49-F238E27FC236}">
                  <a16:creationId xmlns:a16="http://schemas.microsoft.com/office/drawing/2014/main" id="{451DBF3E-4709-440E-A75B-7A087678D361}"/>
                </a:ext>
              </a:extLst>
            </p:cNvPr>
            <p:cNvGrpSpPr>
              <a:grpSpLocks/>
            </p:cNvGrpSpPr>
            <p:nvPr/>
          </p:nvGrpSpPr>
          <p:grpSpPr bwMode="auto">
            <a:xfrm>
              <a:off x="508" y="1228"/>
              <a:ext cx="1564" cy="785"/>
              <a:chOff x="1952" y="2535"/>
              <a:chExt cx="1096" cy="606"/>
            </a:xfrm>
          </p:grpSpPr>
          <p:sp>
            <p:nvSpPr>
              <p:cNvPr id="77898" name="Oval 3146">
                <a:extLst>
                  <a:ext uri="{FF2B5EF4-FFF2-40B4-BE49-F238E27FC236}">
                    <a16:creationId xmlns:a16="http://schemas.microsoft.com/office/drawing/2014/main" id="{624A8E1F-5D94-493E-8746-7E0B81BAD7CF}"/>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99" name="Oval 3147">
                <a:extLst>
                  <a:ext uri="{FF2B5EF4-FFF2-40B4-BE49-F238E27FC236}">
                    <a16:creationId xmlns:a16="http://schemas.microsoft.com/office/drawing/2014/main" id="{4DF994F7-4CF7-44C8-B343-1F8412A28F62}"/>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0" name="Oval 3148">
                <a:extLst>
                  <a:ext uri="{FF2B5EF4-FFF2-40B4-BE49-F238E27FC236}">
                    <a16:creationId xmlns:a16="http://schemas.microsoft.com/office/drawing/2014/main" id="{0719093F-6602-4B01-8CF9-B716BC738A87}"/>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1" name="Oval 3149">
                <a:extLst>
                  <a:ext uri="{FF2B5EF4-FFF2-40B4-BE49-F238E27FC236}">
                    <a16:creationId xmlns:a16="http://schemas.microsoft.com/office/drawing/2014/main" id="{2372993F-7BEC-4319-BA6C-7A12AB78090F}"/>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2" name="Oval 3150">
                <a:extLst>
                  <a:ext uri="{FF2B5EF4-FFF2-40B4-BE49-F238E27FC236}">
                    <a16:creationId xmlns:a16="http://schemas.microsoft.com/office/drawing/2014/main" id="{F84D75E4-6478-453D-AB40-C3986F73870C}"/>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3" name="Oval 3151">
                <a:extLst>
                  <a:ext uri="{FF2B5EF4-FFF2-40B4-BE49-F238E27FC236}">
                    <a16:creationId xmlns:a16="http://schemas.microsoft.com/office/drawing/2014/main" id="{8162DFE1-7228-4AD1-81B7-725BE23F0F72}"/>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4" name="Oval 3152">
                <a:extLst>
                  <a:ext uri="{FF2B5EF4-FFF2-40B4-BE49-F238E27FC236}">
                    <a16:creationId xmlns:a16="http://schemas.microsoft.com/office/drawing/2014/main" id="{B60D11BD-D9FF-4F84-8ED3-E71072BF2C76}"/>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5" name="Oval 3153">
                <a:extLst>
                  <a:ext uri="{FF2B5EF4-FFF2-40B4-BE49-F238E27FC236}">
                    <a16:creationId xmlns:a16="http://schemas.microsoft.com/office/drawing/2014/main" id="{8102F930-7A95-4DA2-9E6D-AEDCD4196C13}"/>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6" name="Oval 3154">
                <a:extLst>
                  <a:ext uri="{FF2B5EF4-FFF2-40B4-BE49-F238E27FC236}">
                    <a16:creationId xmlns:a16="http://schemas.microsoft.com/office/drawing/2014/main" id="{EB830775-EEF4-4352-A9C2-91DECB3EC119}"/>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7" name="Oval 3155">
                <a:extLst>
                  <a:ext uri="{FF2B5EF4-FFF2-40B4-BE49-F238E27FC236}">
                    <a16:creationId xmlns:a16="http://schemas.microsoft.com/office/drawing/2014/main" id="{7A1BFD81-5D64-4FD3-A4F5-C661F0153E8D}"/>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8" name="Oval 3156">
                <a:extLst>
                  <a:ext uri="{FF2B5EF4-FFF2-40B4-BE49-F238E27FC236}">
                    <a16:creationId xmlns:a16="http://schemas.microsoft.com/office/drawing/2014/main" id="{DB9E1C1F-860A-422C-8F41-AADEE4E2E82C}"/>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9" name="Freeform 3157">
                <a:extLst>
                  <a:ext uri="{FF2B5EF4-FFF2-40B4-BE49-F238E27FC236}">
                    <a16:creationId xmlns:a16="http://schemas.microsoft.com/office/drawing/2014/main" id="{1F89D087-E925-420C-B11D-3ACEB704DCF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26" name="Group 3158">
              <a:extLst>
                <a:ext uri="{FF2B5EF4-FFF2-40B4-BE49-F238E27FC236}">
                  <a16:creationId xmlns:a16="http://schemas.microsoft.com/office/drawing/2014/main" id="{614F9983-12C0-4185-A274-5C50FF9E7462}"/>
                </a:ext>
              </a:extLst>
            </p:cNvPr>
            <p:cNvGrpSpPr>
              <a:grpSpLocks/>
            </p:cNvGrpSpPr>
            <p:nvPr/>
          </p:nvGrpSpPr>
          <p:grpSpPr bwMode="auto">
            <a:xfrm>
              <a:off x="705" y="1376"/>
              <a:ext cx="1040" cy="422"/>
              <a:chOff x="1738" y="823"/>
              <a:chExt cx="1040" cy="422"/>
            </a:xfrm>
          </p:grpSpPr>
          <p:grpSp>
            <p:nvGrpSpPr>
              <p:cNvPr id="78127" name="Group 3159">
                <a:extLst>
                  <a:ext uri="{FF2B5EF4-FFF2-40B4-BE49-F238E27FC236}">
                    <a16:creationId xmlns:a16="http://schemas.microsoft.com/office/drawing/2014/main" id="{A6E1BE03-2164-4274-84B5-B10E0D7D1499}"/>
                  </a:ext>
                </a:extLst>
              </p:cNvPr>
              <p:cNvGrpSpPr>
                <a:grpSpLocks/>
              </p:cNvGrpSpPr>
              <p:nvPr/>
            </p:nvGrpSpPr>
            <p:grpSpPr bwMode="auto">
              <a:xfrm>
                <a:off x="1842" y="823"/>
                <a:ext cx="214" cy="259"/>
                <a:chOff x="960" y="1538"/>
                <a:chExt cx="214" cy="259"/>
              </a:xfrm>
            </p:grpSpPr>
            <p:sp>
              <p:nvSpPr>
                <p:cNvPr id="77912" name="Freeform 3160">
                  <a:extLst>
                    <a:ext uri="{FF2B5EF4-FFF2-40B4-BE49-F238E27FC236}">
                      <a16:creationId xmlns:a16="http://schemas.microsoft.com/office/drawing/2014/main" id="{2C5AB9EF-8F97-456A-BE5B-9FD7732C7174}"/>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3" name="Freeform 3161">
                  <a:extLst>
                    <a:ext uri="{FF2B5EF4-FFF2-40B4-BE49-F238E27FC236}">
                      <a16:creationId xmlns:a16="http://schemas.microsoft.com/office/drawing/2014/main" id="{93FC93F8-F8F0-4484-A84E-C37668108C7A}"/>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4" name="Freeform 3162">
                  <a:extLst>
                    <a:ext uri="{FF2B5EF4-FFF2-40B4-BE49-F238E27FC236}">
                      <a16:creationId xmlns:a16="http://schemas.microsoft.com/office/drawing/2014/main" id="{A1DD3271-500A-4EC0-925F-FEB6E6FDCFE9}"/>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5" name="Freeform 3163">
                  <a:extLst>
                    <a:ext uri="{FF2B5EF4-FFF2-40B4-BE49-F238E27FC236}">
                      <a16:creationId xmlns:a16="http://schemas.microsoft.com/office/drawing/2014/main" id="{3106D779-7903-48DD-8D08-FBE12C23C400}"/>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6" name="Freeform 3164">
                  <a:extLst>
                    <a:ext uri="{FF2B5EF4-FFF2-40B4-BE49-F238E27FC236}">
                      <a16:creationId xmlns:a16="http://schemas.microsoft.com/office/drawing/2014/main" id="{17E8AD6B-71E1-4C70-9293-4B747BC8665C}"/>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7" name="Freeform 3165">
                  <a:extLst>
                    <a:ext uri="{FF2B5EF4-FFF2-40B4-BE49-F238E27FC236}">
                      <a16:creationId xmlns:a16="http://schemas.microsoft.com/office/drawing/2014/main" id="{B09AA3E5-29B9-432B-B777-7C3C4CA1467F}"/>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8" name="Freeform 3166">
                  <a:extLst>
                    <a:ext uri="{FF2B5EF4-FFF2-40B4-BE49-F238E27FC236}">
                      <a16:creationId xmlns:a16="http://schemas.microsoft.com/office/drawing/2014/main" id="{152ED800-7EF2-4262-9D66-B66CEA467DD8}"/>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9" name="Freeform 3167">
                  <a:extLst>
                    <a:ext uri="{FF2B5EF4-FFF2-40B4-BE49-F238E27FC236}">
                      <a16:creationId xmlns:a16="http://schemas.microsoft.com/office/drawing/2014/main" id="{D2404CBC-A855-412F-A259-8722E5D81C9D}"/>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0" name="Freeform 3168">
                  <a:extLst>
                    <a:ext uri="{FF2B5EF4-FFF2-40B4-BE49-F238E27FC236}">
                      <a16:creationId xmlns:a16="http://schemas.microsoft.com/office/drawing/2014/main" id="{5DEF97AD-A194-48C4-8D96-9B4F1576CCB9}"/>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1" name="Freeform 3169">
                  <a:extLst>
                    <a:ext uri="{FF2B5EF4-FFF2-40B4-BE49-F238E27FC236}">
                      <a16:creationId xmlns:a16="http://schemas.microsoft.com/office/drawing/2014/main" id="{AA57CB5D-E882-49FE-9B89-D9E6905A3BB7}"/>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2" name="Freeform 3170">
                  <a:extLst>
                    <a:ext uri="{FF2B5EF4-FFF2-40B4-BE49-F238E27FC236}">
                      <a16:creationId xmlns:a16="http://schemas.microsoft.com/office/drawing/2014/main" id="{53E82ED2-EA31-4C40-A4D2-B7ED9B929819}"/>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3" name="Freeform 3171">
                  <a:extLst>
                    <a:ext uri="{FF2B5EF4-FFF2-40B4-BE49-F238E27FC236}">
                      <a16:creationId xmlns:a16="http://schemas.microsoft.com/office/drawing/2014/main" id="{770E7887-61A3-431D-805E-557B71F1FFE1}"/>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4" name="Rectangle 3172">
                  <a:extLst>
                    <a:ext uri="{FF2B5EF4-FFF2-40B4-BE49-F238E27FC236}">
                      <a16:creationId xmlns:a16="http://schemas.microsoft.com/office/drawing/2014/main" id="{83454909-AB7E-4006-A98B-60CF6F9CC52E}"/>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25" name="Freeform 3173">
                  <a:extLst>
                    <a:ext uri="{FF2B5EF4-FFF2-40B4-BE49-F238E27FC236}">
                      <a16:creationId xmlns:a16="http://schemas.microsoft.com/office/drawing/2014/main" id="{0EBEB100-B850-4CEE-837E-4AD8995B1DDD}"/>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6" name="Freeform 3174">
                  <a:extLst>
                    <a:ext uri="{FF2B5EF4-FFF2-40B4-BE49-F238E27FC236}">
                      <a16:creationId xmlns:a16="http://schemas.microsoft.com/office/drawing/2014/main" id="{67403E67-72AD-43D8-92CC-A2A495F400DE}"/>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7" name="Freeform 3175">
                  <a:extLst>
                    <a:ext uri="{FF2B5EF4-FFF2-40B4-BE49-F238E27FC236}">
                      <a16:creationId xmlns:a16="http://schemas.microsoft.com/office/drawing/2014/main" id="{85BE630E-8FEE-4D81-A3ED-7F09BD404954}"/>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8" name="Freeform 3176">
                  <a:extLst>
                    <a:ext uri="{FF2B5EF4-FFF2-40B4-BE49-F238E27FC236}">
                      <a16:creationId xmlns:a16="http://schemas.microsoft.com/office/drawing/2014/main" id="{5F1F48D1-BEBC-4D42-9B4D-208D105A9222}"/>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28" name="Group 3177">
                <a:extLst>
                  <a:ext uri="{FF2B5EF4-FFF2-40B4-BE49-F238E27FC236}">
                    <a16:creationId xmlns:a16="http://schemas.microsoft.com/office/drawing/2014/main" id="{474F4B5D-80C7-49B8-B90C-A64C42DA1DEF}"/>
                  </a:ext>
                </a:extLst>
              </p:cNvPr>
              <p:cNvGrpSpPr>
                <a:grpSpLocks/>
              </p:cNvGrpSpPr>
              <p:nvPr/>
            </p:nvGrpSpPr>
            <p:grpSpPr bwMode="auto">
              <a:xfrm>
                <a:off x="2149" y="826"/>
                <a:ext cx="214" cy="259"/>
                <a:chOff x="4320" y="1728"/>
                <a:chExt cx="384" cy="384"/>
              </a:xfrm>
            </p:grpSpPr>
            <p:sp>
              <p:nvSpPr>
                <p:cNvPr id="77930" name="Freeform 3178">
                  <a:extLst>
                    <a:ext uri="{FF2B5EF4-FFF2-40B4-BE49-F238E27FC236}">
                      <a16:creationId xmlns:a16="http://schemas.microsoft.com/office/drawing/2014/main" id="{66A5E866-0D6D-49B2-8E0C-5B671776B9E9}"/>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1" name="Freeform 3179">
                  <a:extLst>
                    <a:ext uri="{FF2B5EF4-FFF2-40B4-BE49-F238E27FC236}">
                      <a16:creationId xmlns:a16="http://schemas.microsoft.com/office/drawing/2014/main" id="{15A86CC6-3CF0-4069-BF83-06C3FC5F014C}"/>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2" name="Freeform 3180">
                  <a:extLst>
                    <a:ext uri="{FF2B5EF4-FFF2-40B4-BE49-F238E27FC236}">
                      <a16:creationId xmlns:a16="http://schemas.microsoft.com/office/drawing/2014/main" id="{AB1D399F-C3F4-472A-AD28-3FB110837EA1}"/>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3" name="Freeform 3181">
                  <a:extLst>
                    <a:ext uri="{FF2B5EF4-FFF2-40B4-BE49-F238E27FC236}">
                      <a16:creationId xmlns:a16="http://schemas.microsoft.com/office/drawing/2014/main" id="{4D7E41D9-D270-4B0A-A404-503873FE9A2D}"/>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4" name="Freeform 3182">
                  <a:extLst>
                    <a:ext uri="{FF2B5EF4-FFF2-40B4-BE49-F238E27FC236}">
                      <a16:creationId xmlns:a16="http://schemas.microsoft.com/office/drawing/2014/main" id="{DB16A429-EA8F-4B37-804C-7C4C1B0599A0}"/>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5" name="Freeform 3183">
                  <a:extLst>
                    <a:ext uri="{FF2B5EF4-FFF2-40B4-BE49-F238E27FC236}">
                      <a16:creationId xmlns:a16="http://schemas.microsoft.com/office/drawing/2014/main" id="{E18D227D-A665-4595-83E5-A14634AC09D4}"/>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6" name="Freeform 3184">
                  <a:extLst>
                    <a:ext uri="{FF2B5EF4-FFF2-40B4-BE49-F238E27FC236}">
                      <a16:creationId xmlns:a16="http://schemas.microsoft.com/office/drawing/2014/main" id="{27BC5E38-CFC8-4579-A507-B54202B76718}"/>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7" name="Freeform 3185">
                  <a:extLst>
                    <a:ext uri="{FF2B5EF4-FFF2-40B4-BE49-F238E27FC236}">
                      <a16:creationId xmlns:a16="http://schemas.microsoft.com/office/drawing/2014/main" id="{1859BB50-A73E-4FED-AEAB-C6E7B6AA1122}"/>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8" name="Freeform 3186">
                  <a:extLst>
                    <a:ext uri="{FF2B5EF4-FFF2-40B4-BE49-F238E27FC236}">
                      <a16:creationId xmlns:a16="http://schemas.microsoft.com/office/drawing/2014/main" id="{474AD01F-686D-45AB-A404-BD4E95141780}"/>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9" name="Freeform 3187">
                  <a:extLst>
                    <a:ext uri="{FF2B5EF4-FFF2-40B4-BE49-F238E27FC236}">
                      <a16:creationId xmlns:a16="http://schemas.microsoft.com/office/drawing/2014/main" id="{0DBC99E0-9C6C-47CD-A559-19806D4B6629}"/>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0" name="Freeform 3188">
                  <a:extLst>
                    <a:ext uri="{FF2B5EF4-FFF2-40B4-BE49-F238E27FC236}">
                      <a16:creationId xmlns:a16="http://schemas.microsoft.com/office/drawing/2014/main" id="{05F7950D-485F-4D00-83D7-D1CD5ED73CD8}"/>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1" name="Freeform 3189">
                  <a:extLst>
                    <a:ext uri="{FF2B5EF4-FFF2-40B4-BE49-F238E27FC236}">
                      <a16:creationId xmlns:a16="http://schemas.microsoft.com/office/drawing/2014/main" id="{FA773C01-79E9-4FF5-AEE0-0C35A3E153CA}"/>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2" name="Freeform 3190">
                  <a:extLst>
                    <a:ext uri="{FF2B5EF4-FFF2-40B4-BE49-F238E27FC236}">
                      <a16:creationId xmlns:a16="http://schemas.microsoft.com/office/drawing/2014/main" id="{F3504332-C25C-48B3-8025-5AA1F45DC56D}"/>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3" name="Rectangle 3191">
                  <a:extLst>
                    <a:ext uri="{FF2B5EF4-FFF2-40B4-BE49-F238E27FC236}">
                      <a16:creationId xmlns:a16="http://schemas.microsoft.com/office/drawing/2014/main" id="{E82CA907-A3DA-4AA9-8F0D-899444A828B3}"/>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44" name="Freeform 3192">
                  <a:extLst>
                    <a:ext uri="{FF2B5EF4-FFF2-40B4-BE49-F238E27FC236}">
                      <a16:creationId xmlns:a16="http://schemas.microsoft.com/office/drawing/2014/main" id="{A4FAB799-903F-4DFE-A25A-3E2F02A6F4BB}"/>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5" name="Freeform 3193">
                  <a:extLst>
                    <a:ext uri="{FF2B5EF4-FFF2-40B4-BE49-F238E27FC236}">
                      <a16:creationId xmlns:a16="http://schemas.microsoft.com/office/drawing/2014/main" id="{91C3C4E9-BBD7-4171-A4C4-45504191C652}"/>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6" name="Freeform 3194">
                  <a:extLst>
                    <a:ext uri="{FF2B5EF4-FFF2-40B4-BE49-F238E27FC236}">
                      <a16:creationId xmlns:a16="http://schemas.microsoft.com/office/drawing/2014/main" id="{C18B5C6B-AD05-4914-BF1B-31DAAB020724}"/>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7" name="Freeform 3195">
                  <a:extLst>
                    <a:ext uri="{FF2B5EF4-FFF2-40B4-BE49-F238E27FC236}">
                      <a16:creationId xmlns:a16="http://schemas.microsoft.com/office/drawing/2014/main" id="{85BD5AD9-9AD9-42E4-A924-119250C1E157}"/>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29" name="Group 3196">
                <a:extLst>
                  <a:ext uri="{FF2B5EF4-FFF2-40B4-BE49-F238E27FC236}">
                    <a16:creationId xmlns:a16="http://schemas.microsoft.com/office/drawing/2014/main" id="{772DC4C4-147A-4B44-99FF-2B99289DCD16}"/>
                  </a:ext>
                </a:extLst>
              </p:cNvPr>
              <p:cNvGrpSpPr>
                <a:grpSpLocks/>
              </p:cNvGrpSpPr>
              <p:nvPr/>
            </p:nvGrpSpPr>
            <p:grpSpPr bwMode="auto">
              <a:xfrm>
                <a:off x="2463" y="826"/>
                <a:ext cx="214" cy="259"/>
                <a:chOff x="2832" y="1655"/>
                <a:chExt cx="367" cy="434"/>
              </a:xfrm>
            </p:grpSpPr>
            <p:sp>
              <p:nvSpPr>
                <p:cNvPr id="77949" name="Freeform 3197">
                  <a:extLst>
                    <a:ext uri="{FF2B5EF4-FFF2-40B4-BE49-F238E27FC236}">
                      <a16:creationId xmlns:a16="http://schemas.microsoft.com/office/drawing/2014/main" id="{D7B59D99-91D9-4F33-82E2-CE396AEF2FEB}"/>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0" name="Freeform 3198">
                  <a:extLst>
                    <a:ext uri="{FF2B5EF4-FFF2-40B4-BE49-F238E27FC236}">
                      <a16:creationId xmlns:a16="http://schemas.microsoft.com/office/drawing/2014/main" id="{FFB7A886-62DA-4C63-A40B-A40BA4268E3F}"/>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1" name="Freeform 3199">
                  <a:extLst>
                    <a:ext uri="{FF2B5EF4-FFF2-40B4-BE49-F238E27FC236}">
                      <a16:creationId xmlns:a16="http://schemas.microsoft.com/office/drawing/2014/main" id="{2339F76B-B3CD-4496-A88C-EE169F0CF0B1}"/>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2" name="Freeform 3200">
                  <a:extLst>
                    <a:ext uri="{FF2B5EF4-FFF2-40B4-BE49-F238E27FC236}">
                      <a16:creationId xmlns:a16="http://schemas.microsoft.com/office/drawing/2014/main" id="{42C6CF50-AE7E-4FC4-BA93-1D82F025B97A}"/>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3" name="Freeform 3201">
                  <a:extLst>
                    <a:ext uri="{FF2B5EF4-FFF2-40B4-BE49-F238E27FC236}">
                      <a16:creationId xmlns:a16="http://schemas.microsoft.com/office/drawing/2014/main" id="{B02C914D-C335-495F-B473-392297B559BB}"/>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4" name="Freeform 3202">
                  <a:extLst>
                    <a:ext uri="{FF2B5EF4-FFF2-40B4-BE49-F238E27FC236}">
                      <a16:creationId xmlns:a16="http://schemas.microsoft.com/office/drawing/2014/main" id="{0444AF33-8E82-410B-BD69-5C013131F4D2}"/>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5" name="Freeform 3203">
                  <a:extLst>
                    <a:ext uri="{FF2B5EF4-FFF2-40B4-BE49-F238E27FC236}">
                      <a16:creationId xmlns:a16="http://schemas.microsoft.com/office/drawing/2014/main" id="{B04A9436-C476-47CD-9520-6EA1CB7D3AD0}"/>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6" name="Freeform 3204">
                  <a:extLst>
                    <a:ext uri="{FF2B5EF4-FFF2-40B4-BE49-F238E27FC236}">
                      <a16:creationId xmlns:a16="http://schemas.microsoft.com/office/drawing/2014/main" id="{DE3ECF68-424B-497D-9F21-ECEDD0A643BD}"/>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7" name="Freeform 3205">
                  <a:extLst>
                    <a:ext uri="{FF2B5EF4-FFF2-40B4-BE49-F238E27FC236}">
                      <a16:creationId xmlns:a16="http://schemas.microsoft.com/office/drawing/2014/main" id="{54B0E60C-285D-4205-8E6D-F9002F10C841}"/>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8" name="Freeform 3206">
                  <a:extLst>
                    <a:ext uri="{FF2B5EF4-FFF2-40B4-BE49-F238E27FC236}">
                      <a16:creationId xmlns:a16="http://schemas.microsoft.com/office/drawing/2014/main" id="{1DD6E019-4943-43C6-BD02-10B610FC1BD0}"/>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9" name="Freeform 3207">
                  <a:extLst>
                    <a:ext uri="{FF2B5EF4-FFF2-40B4-BE49-F238E27FC236}">
                      <a16:creationId xmlns:a16="http://schemas.microsoft.com/office/drawing/2014/main" id="{49E953A9-55EC-4ABC-BA21-70934BF216F1}"/>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0" name="Freeform 3208">
                  <a:extLst>
                    <a:ext uri="{FF2B5EF4-FFF2-40B4-BE49-F238E27FC236}">
                      <a16:creationId xmlns:a16="http://schemas.microsoft.com/office/drawing/2014/main" id="{BC93A095-0EDC-4C8A-BD50-505D6F00BEC8}"/>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1" name="Rectangle 3209">
                  <a:extLst>
                    <a:ext uri="{FF2B5EF4-FFF2-40B4-BE49-F238E27FC236}">
                      <a16:creationId xmlns:a16="http://schemas.microsoft.com/office/drawing/2014/main" id="{7ED0C9CB-618D-40D3-8498-2B664B365171}"/>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62" name="Freeform 3210">
                  <a:extLst>
                    <a:ext uri="{FF2B5EF4-FFF2-40B4-BE49-F238E27FC236}">
                      <a16:creationId xmlns:a16="http://schemas.microsoft.com/office/drawing/2014/main" id="{F32A4226-1A5D-4BDF-9699-F3852D99F0E0}"/>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3" name="Freeform 3211">
                  <a:extLst>
                    <a:ext uri="{FF2B5EF4-FFF2-40B4-BE49-F238E27FC236}">
                      <a16:creationId xmlns:a16="http://schemas.microsoft.com/office/drawing/2014/main" id="{CF15AD72-63CD-4A1D-BED1-9C45648BD2F7}"/>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4" name="Freeform 3212">
                  <a:extLst>
                    <a:ext uri="{FF2B5EF4-FFF2-40B4-BE49-F238E27FC236}">
                      <a16:creationId xmlns:a16="http://schemas.microsoft.com/office/drawing/2014/main" id="{7F305CF2-19B9-4E86-AB96-3357A551930A}"/>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5" name="Freeform 3213">
                  <a:extLst>
                    <a:ext uri="{FF2B5EF4-FFF2-40B4-BE49-F238E27FC236}">
                      <a16:creationId xmlns:a16="http://schemas.microsoft.com/office/drawing/2014/main" id="{85C6A1B5-C0B1-42E0-9E28-CCEF21745EF9}"/>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7966" name="Line 3214">
                <a:extLst>
                  <a:ext uri="{FF2B5EF4-FFF2-40B4-BE49-F238E27FC236}">
                    <a16:creationId xmlns:a16="http://schemas.microsoft.com/office/drawing/2014/main" id="{DF8562CD-69BB-4EC6-99B9-8669B76FCDAF}"/>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67" name="Line 3215">
                <a:extLst>
                  <a:ext uri="{FF2B5EF4-FFF2-40B4-BE49-F238E27FC236}">
                    <a16:creationId xmlns:a16="http://schemas.microsoft.com/office/drawing/2014/main" id="{6A74FCD0-17DF-4B71-8D72-FF322ACB596B}"/>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68" name="Line 3216">
                <a:extLst>
                  <a:ext uri="{FF2B5EF4-FFF2-40B4-BE49-F238E27FC236}">
                    <a16:creationId xmlns:a16="http://schemas.microsoft.com/office/drawing/2014/main" id="{A13602C0-1AF7-418A-9C6A-0C797710F051}"/>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69" name="Line 3217">
                <a:extLst>
                  <a:ext uri="{FF2B5EF4-FFF2-40B4-BE49-F238E27FC236}">
                    <a16:creationId xmlns:a16="http://schemas.microsoft.com/office/drawing/2014/main" id="{DEEFEB98-DCCB-4B8C-82D3-FBB899A057BC}"/>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78130" name="Group 3218">
            <a:extLst>
              <a:ext uri="{FF2B5EF4-FFF2-40B4-BE49-F238E27FC236}">
                <a16:creationId xmlns:a16="http://schemas.microsoft.com/office/drawing/2014/main" id="{9F0D1793-CC96-449A-90C1-0150A68D4211}"/>
              </a:ext>
            </a:extLst>
          </p:cNvPr>
          <p:cNvGrpSpPr>
            <a:grpSpLocks/>
          </p:cNvGrpSpPr>
          <p:nvPr/>
        </p:nvGrpSpPr>
        <p:grpSpPr bwMode="auto">
          <a:xfrm>
            <a:off x="6008688" y="4776788"/>
            <a:ext cx="1219200" cy="531812"/>
            <a:chOff x="508" y="1228"/>
            <a:chExt cx="1564" cy="785"/>
          </a:xfrm>
        </p:grpSpPr>
        <p:grpSp>
          <p:nvGrpSpPr>
            <p:cNvPr id="78131" name="Group 3219">
              <a:extLst>
                <a:ext uri="{FF2B5EF4-FFF2-40B4-BE49-F238E27FC236}">
                  <a16:creationId xmlns:a16="http://schemas.microsoft.com/office/drawing/2014/main" id="{952B50EC-BACD-4DE4-AB33-FD507AC03E33}"/>
                </a:ext>
              </a:extLst>
            </p:cNvPr>
            <p:cNvGrpSpPr>
              <a:grpSpLocks/>
            </p:cNvGrpSpPr>
            <p:nvPr/>
          </p:nvGrpSpPr>
          <p:grpSpPr bwMode="auto">
            <a:xfrm>
              <a:off x="508" y="1228"/>
              <a:ext cx="1564" cy="785"/>
              <a:chOff x="1952" y="2535"/>
              <a:chExt cx="1096" cy="606"/>
            </a:xfrm>
          </p:grpSpPr>
          <p:sp>
            <p:nvSpPr>
              <p:cNvPr id="77972" name="Oval 3220">
                <a:extLst>
                  <a:ext uri="{FF2B5EF4-FFF2-40B4-BE49-F238E27FC236}">
                    <a16:creationId xmlns:a16="http://schemas.microsoft.com/office/drawing/2014/main" id="{77DC7241-8ADD-4131-A63D-90811BA838BF}"/>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3" name="Oval 3221">
                <a:extLst>
                  <a:ext uri="{FF2B5EF4-FFF2-40B4-BE49-F238E27FC236}">
                    <a16:creationId xmlns:a16="http://schemas.microsoft.com/office/drawing/2014/main" id="{C0270A1A-3982-484A-9C97-D714FCBF3306}"/>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4" name="Oval 3222">
                <a:extLst>
                  <a:ext uri="{FF2B5EF4-FFF2-40B4-BE49-F238E27FC236}">
                    <a16:creationId xmlns:a16="http://schemas.microsoft.com/office/drawing/2014/main" id="{8FD09FD0-FF71-49DF-82C1-1051B1F60163}"/>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5" name="Oval 3223">
                <a:extLst>
                  <a:ext uri="{FF2B5EF4-FFF2-40B4-BE49-F238E27FC236}">
                    <a16:creationId xmlns:a16="http://schemas.microsoft.com/office/drawing/2014/main" id="{EC8C2588-0948-4295-AC6F-331B02257425}"/>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6" name="Oval 3224">
                <a:extLst>
                  <a:ext uri="{FF2B5EF4-FFF2-40B4-BE49-F238E27FC236}">
                    <a16:creationId xmlns:a16="http://schemas.microsoft.com/office/drawing/2014/main" id="{25B90469-9D62-4648-BD8F-00AC709F28C1}"/>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7" name="Oval 3225">
                <a:extLst>
                  <a:ext uri="{FF2B5EF4-FFF2-40B4-BE49-F238E27FC236}">
                    <a16:creationId xmlns:a16="http://schemas.microsoft.com/office/drawing/2014/main" id="{A43AA180-C5C1-4993-BC13-D4CA1150AC04}"/>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8" name="Oval 3226">
                <a:extLst>
                  <a:ext uri="{FF2B5EF4-FFF2-40B4-BE49-F238E27FC236}">
                    <a16:creationId xmlns:a16="http://schemas.microsoft.com/office/drawing/2014/main" id="{40D69240-7871-46D4-8D7D-4C193EE5A5AC}"/>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9" name="Oval 3227">
                <a:extLst>
                  <a:ext uri="{FF2B5EF4-FFF2-40B4-BE49-F238E27FC236}">
                    <a16:creationId xmlns:a16="http://schemas.microsoft.com/office/drawing/2014/main" id="{D8F1628C-110E-4A3B-9F5F-462AB8DC2373}"/>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80" name="Oval 3228">
                <a:extLst>
                  <a:ext uri="{FF2B5EF4-FFF2-40B4-BE49-F238E27FC236}">
                    <a16:creationId xmlns:a16="http://schemas.microsoft.com/office/drawing/2014/main" id="{7BD7C943-4A19-46F0-A17E-77C9902FE5FE}"/>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81" name="Oval 3229">
                <a:extLst>
                  <a:ext uri="{FF2B5EF4-FFF2-40B4-BE49-F238E27FC236}">
                    <a16:creationId xmlns:a16="http://schemas.microsoft.com/office/drawing/2014/main" id="{EB8A05D2-E13F-4D3B-8508-3DCCDA84B62B}"/>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82" name="Oval 3230">
                <a:extLst>
                  <a:ext uri="{FF2B5EF4-FFF2-40B4-BE49-F238E27FC236}">
                    <a16:creationId xmlns:a16="http://schemas.microsoft.com/office/drawing/2014/main" id="{E68E5147-79EB-4CA2-9DDA-E43B3D3EF6B0}"/>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83" name="Freeform 3231">
                <a:extLst>
                  <a:ext uri="{FF2B5EF4-FFF2-40B4-BE49-F238E27FC236}">
                    <a16:creationId xmlns:a16="http://schemas.microsoft.com/office/drawing/2014/main" id="{75E7AA28-ED12-42DD-88AA-CDFACFF52BF7}"/>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32" name="Group 3232">
              <a:extLst>
                <a:ext uri="{FF2B5EF4-FFF2-40B4-BE49-F238E27FC236}">
                  <a16:creationId xmlns:a16="http://schemas.microsoft.com/office/drawing/2014/main" id="{DCAEAEA9-30C0-45AB-A949-9107D806DDDF}"/>
                </a:ext>
              </a:extLst>
            </p:cNvPr>
            <p:cNvGrpSpPr>
              <a:grpSpLocks/>
            </p:cNvGrpSpPr>
            <p:nvPr/>
          </p:nvGrpSpPr>
          <p:grpSpPr bwMode="auto">
            <a:xfrm>
              <a:off x="705" y="1376"/>
              <a:ext cx="1040" cy="422"/>
              <a:chOff x="1738" y="823"/>
              <a:chExt cx="1040" cy="422"/>
            </a:xfrm>
          </p:grpSpPr>
          <p:grpSp>
            <p:nvGrpSpPr>
              <p:cNvPr id="78133" name="Group 3233">
                <a:extLst>
                  <a:ext uri="{FF2B5EF4-FFF2-40B4-BE49-F238E27FC236}">
                    <a16:creationId xmlns:a16="http://schemas.microsoft.com/office/drawing/2014/main" id="{3A9A15D2-C49D-46C1-8886-A9832C3E8879}"/>
                  </a:ext>
                </a:extLst>
              </p:cNvPr>
              <p:cNvGrpSpPr>
                <a:grpSpLocks/>
              </p:cNvGrpSpPr>
              <p:nvPr/>
            </p:nvGrpSpPr>
            <p:grpSpPr bwMode="auto">
              <a:xfrm>
                <a:off x="1842" y="823"/>
                <a:ext cx="214" cy="259"/>
                <a:chOff x="960" y="1538"/>
                <a:chExt cx="214" cy="259"/>
              </a:xfrm>
            </p:grpSpPr>
            <p:sp>
              <p:nvSpPr>
                <p:cNvPr id="77986" name="Freeform 3234">
                  <a:extLst>
                    <a:ext uri="{FF2B5EF4-FFF2-40B4-BE49-F238E27FC236}">
                      <a16:creationId xmlns:a16="http://schemas.microsoft.com/office/drawing/2014/main" id="{8742FA45-2982-44E3-8C54-6DF327B48E3E}"/>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87" name="Freeform 3235">
                  <a:extLst>
                    <a:ext uri="{FF2B5EF4-FFF2-40B4-BE49-F238E27FC236}">
                      <a16:creationId xmlns:a16="http://schemas.microsoft.com/office/drawing/2014/main" id="{EA920F99-6DAE-436B-A767-6C0D4520F4A9}"/>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88" name="Freeform 3236">
                  <a:extLst>
                    <a:ext uri="{FF2B5EF4-FFF2-40B4-BE49-F238E27FC236}">
                      <a16:creationId xmlns:a16="http://schemas.microsoft.com/office/drawing/2014/main" id="{D57A3260-D5E7-40A5-9F0A-441D32F86838}"/>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89" name="Freeform 3237">
                  <a:extLst>
                    <a:ext uri="{FF2B5EF4-FFF2-40B4-BE49-F238E27FC236}">
                      <a16:creationId xmlns:a16="http://schemas.microsoft.com/office/drawing/2014/main" id="{4B0169E4-F2F6-4439-A35E-F0961237D630}"/>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0" name="Freeform 3238">
                  <a:extLst>
                    <a:ext uri="{FF2B5EF4-FFF2-40B4-BE49-F238E27FC236}">
                      <a16:creationId xmlns:a16="http://schemas.microsoft.com/office/drawing/2014/main" id="{FD529BCC-6400-442F-9D86-AE67CD476729}"/>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1" name="Freeform 3239">
                  <a:extLst>
                    <a:ext uri="{FF2B5EF4-FFF2-40B4-BE49-F238E27FC236}">
                      <a16:creationId xmlns:a16="http://schemas.microsoft.com/office/drawing/2014/main" id="{CD3DC5FF-9555-432F-A033-6F146CF206BB}"/>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2" name="Freeform 3240">
                  <a:extLst>
                    <a:ext uri="{FF2B5EF4-FFF2-40B4-BE49-F238E27FC236}">
                      <a16:creationId xmlns:a16="http://schemas.microsoft.com/office/drawing/2014/main" id="{8B490255-DE61-4659-96C7-F4E2A3D2F931}"/>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3" name="Freeform 3241">
                  <a:extLst>
                    <a:ext uri="{FF2B5EF4-FFF2-40B4-BE49-F238E27FC236}">
                      <a16:creationId xmlns:a16="http://schemas.microsoft.com/office/drawing/2014/main" id="{86960ED3-5F89-4E04-AE9F-E175769311E0}"/>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4" name="Freeform 3242">
                  <a:extLst>
                    <a:ext uri="{FF2B5EF4-FFF2-40B4-BE49-F238E27FC236}">
                      <a16:creationId xmlns:a16="http://schemas.microsoft.com/office/drawing/2014/main" id="{0A57F618-AD95-42A6-BBF1-A8E475F1BB98}"/>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5" name="Freeform 3243">
                  <a:extLst>
                    <a:ext uri="{FF2B5EF4-FFF2-40B4-BE49-F238E27FC236}">
                      <a16:creationId xmlns:a16="http://schemas.microsoft.com/office/drawing/2014/main" id="{C2B3B55E-DB13-486B-A32C-261DD06A2AD9}"/>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6" name="Freeform 3244">
                  <a:extLst>
                    <a:ext uri="{FF2B5EF4-FFF2-40B4-BE49-F238E27FC236}">
                      <a16:creationId xmlns:a16="http://schemas.microsoft.com/office/drawing/2014/main" id="{7559A126-A0EF-4BF4-90C4-E85FFA07E612}"/>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7" name="Freeform 3245">
                  <a:extLst>
                    <a:ext uri="{FF2B5EF4-FFF2-40B4-BE49-F238E27FC236}">
                      <a16:creationId xmlns:a16="http://schemas.microsoft.com/office/drawing/2014/main" id="{B752B04A-B2BB-4CC4-86C2-8D4F9B7B6212}"/>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8" name="Rectangle 3246">
                  <a:extLst>
                    <a:ext uri="{FF2B5EF4-FFF2-40B4-BE49-F238E27FC236}">
                      <a16:creationId xmlns:a16="http://schemas.microsoft.com/office/drawing/2014/main" id="{2CDD6F85-A764-46A9-BDBA-604D1DA063FC}"/>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99" name="Freeform 3247">
                  <a:extLst>
                    <a:ext uri="{FF2B5EF4-FFF2-40B4-BE49-F238E27FC236}">
                      <a16:creationId xmlns:a16="http://schemas.microsoft.com/office/drawing/2014/main" id="{6C9C03F4-8C17-42C5-87EE-7B0423F02FB0}"/>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0" name="Freeform 3248">
                  <a:extLst>
                    <a:ext uri="{FF2B5EF4-FFF2-40B4-BE49-F238E27FC236}">
                      <a16:creationId xmlns:a16="http://schemas.microsoft.com/office/drawing/2014/main" id="{32C3CF1A-1D6F-4111-8820-E523E08E9B53}"/>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1" name="Freeform 3249">
                  <a:extLst>
                    <a:ext uri="{FF2B5EF4-FFF2-40B4-BE49-F238E27FC236}">
                      <a16:creationId xmlns:a16="http://schemas.microsoft.com/office/drawing/2014/main" id="{CD7BE18E-5EDF-4468-9153-F994EB483B04}"/>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2" name="Freeform 3250">
                  <a:extLst>
                    <a:ext uri="{FF2B5EF4-FFF2-40B4-BE49-F238E27FC236}">
                      <a16:creationId xmlns:a16="http://schemas.microsoft.com/office/drawing/2014/main" id="{68515200-E705-4C63-B318-632CFB48BF69}"/>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34" name="Group 3251">
                <a:extLst>
                  <a:ext uri="{FF2B5EF4-FFF2-40B4-BE49-F238E27FC236}">
                    <a16:creationId xmlns:a16="http://schemas.microsoft.com/office/drawing/2014/main" id="{EE3E8D22-892A-464A-BAF3-6B4D79EDC6A5}"/>
                  </a:ext>
                </a:extLst>
              </p:cNvPr>
              <p:cNvGrpSpPr>
                <a:grpSpLocks/>
              </p:cNvGrpSpPr>
              <p:nvPr/>
            </p:nvGrpSpPr>
            <p:grpSpPr bwMode="auto">
              <a:xfrm>
                <a:off x="2149" y="826"/>
                <a:ext cx="214" cy="259"/>
                <a:chOff x="4320" y="1728"/>
                <a:chExt cx="384" cy="384"/>
              </a:xfrm>
            </p:grpSpPr>
            <p:sp>
              <p:nvSpPr>
                <p:cNvPr id="78004" name="Freeform 3252">
                  <a:extLst>
                    <a:ext uri="{FF2B5EF4-FFF2-40B4-BE49-F238E27FC236}">
                      <a16:creationId xmlns:a16="http://schemas.microsoft.com/office/drawing/2014/main" id="{58FEFACC-82AD-4059-9357-6F14F946242E}"/>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5" name="Freeform 3253">
                  <a:extLst>
                    <a:ext uri="{FF2B5EF4-FFF2-40B4-BE49-F238E27FC236}">
                      <a16:creationId xmlns:a16="http://schemas.microsoft.com/office/drawing/2014/main" id="{3175C1D8-CCAE-478D-BB18-D8445F0A01D6}"/>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6" name="Freeform 3254">
                  <a:extLst>
                    <a:ext uri="{FF2B5EF4-FFF2-40B4-BE49-F238E27FC236}">
                      <a16:creationId xmlns:a16="http://schemas.microsoft.com/office/drawing/2014/main" id="{0ED2343D-F9D1-4E0E-92CB-1A0F04AA0696}"/>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7" name="Freeform 3255">
                  <a:extLst>
                    <a:ext uri="{FF2B5EF4-FFF2-40B4-BE49-F238E27FC236}">
                      <a16:creationId xmlns:a16="http://schemas.microsoft.com/office/drawing/2014/main" id="{4207CF1D-DDE1-499F-A60F-E78C72E532B4}"/>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8" name="Freeform 3256">
                  <a:extLst>
                    <a:ext uri="{FF2B5EF4-FFF2-40B4-BE49-F238E27FC236}">
                      <a16:creationId xmlns:a16="http://schemas.microsoft.com/office/drawing/2014/main" id="{06CDD902-166E-4BF7-851E-1CAE9F9035D8}"/>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9" name="Freeform 3257">
                  <a:extLst>
                    <a:ext uri="{FF2B5EF4-FFF2-40B4-BE49-F238E27FC236}">
                      <a16:creationId xmlns:a16="http://schemas.microsoft.com/office/drawing/2014/main" id="{B5AA76FD-7DBD-48C7-A16C-EA6655D1CA1E}"/>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0" name="Freeform 3258">
                  <a:extLst>
                    <a:ext uri="{FF2B5EF4-FFF2-40B4-BE49-F238E27FC236}">
                      <a16:creationId xmlns:a16="http://schemas.microsoft.com/office/drawing/2014/main" id="{0C468E8E-CB13-4BA8-AF35-FBF1C5B4C3ED}"/>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1" name="Freeform 3259">
                  <a:extLst>
                    <a:ext uri="{FF2B5EF4-FFF2-40B4-BE49-F238E27FC236}">
                      <a16:creationId xmlns:a16="http://schemas.microsoft.com/office/drawing/2014/main" id="{C36E6356-676E-4B04-95C2-96046E55F09A}"/>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2" name="Freeform 3260">
                  <a:extLst>
                    <a:ext uri="{FF2B5EF4-FFF2-40B4-BE49-F238E27FC236}">
                      <a16:creationId xmlns:a16="http://schemas.microsoft.com/office/drawing/2014/main" id="{55C72C84-D55C-4552-80DC-0154FB1C5DEF}"/>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3" name="Freeform 3261">
                  <a:extLst>
                    <a:ext uri="{FF2B5EF4-FFF2-40B4-BE49-F238E27FC236}">
                      <a16:creationId xmlns:a16="http://schemas.microsoft.com/office/drawing/2014/main" id="{C38FDC61-048B-4397-B91D-31511C6163EB}"/>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4" name="Freeform 3262">
                  <a:extLst>
                    <a:ext uri="{FF2B5EF4-FFF2-40B4-BE49-F238E27FC236}">
                      <a16:creationId xmlns:a16="http://schemas.microsoft.com/office/drawing/2014/main" id="{FAB032B3-4B22-4E1C-997E-9D204BE3EFC0}"/>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5" name="Freeform 3263">
                  <a:extLst>
                    <a:ext uri="{FF2B5EF4-FFF2-40B4-BE49-F238E27FC236}">
                      <a16:creationId xmlns:a16="http://schemas.microsoft.com/office/drawing/2014/main" id="{96FA61EC-36C9-435B-A50C-8A47A8DB0D4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6" name="Freeform 3264">
                  <a:extLst>
                    <a:ext uri="{FF2B5EF4-FFF2-40B4-BE49-F238E27FC236}">
                      <a16:creationId xmlns:a16="http://schemas.microsoft.com/office/drawing/2014/main" id="{F0FF179B-0784-4B69-903D-C6F41A4C1736}"/>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7" name="Rectangle 3265">
                  <a:extLst>
                    <a:ext uri="{FF2B5EF4-FFF2-40B4-BE49-F238E27FC236}">
                      <a16:creationId xmlns:a16="http://schemas.microsoft.com/office/drawing/2014/main" id="{68D679D2-A0D0-445D-8FB3-CAFA4E8D4268}"/>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18" name="Freeform 3266">
                  <a:extLst>
                    <a:ext uri="{FF2B5EF4-FFF2-40B4-BE49-F238E27FC236}">
                      <a16:creationId xmlns:a16="http://schemas.microsoft.com/office/drawing/2014/main" id="{2F9955B7-FE14-4E69-8B4D-037C48969687}"/>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9" name="Freeform 3267">
                  <a:extLst>
                    <a:ext uri="{FF2B5EF4-FFF2-40B4-BE49-F238E27FC236}">
                      <a16:creationId xmlns:a16="http://schemas.microsoft.com/office/drawing/2014/main" id="{B8B9C287-A0AA-4971-A24D-6E6BCEF2795C}"/>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0" name="Freeform 3268">
                  <a:extLst>
                    <a:ext uri="{FF2B5EF4-FFF2-40B4-BE49-F238E27FC236}">
                      <a16:creationId xmlns:a16="http://schemas.microsoft.com/office/drawing/2014/main" id="{0CC0FB28-DA35-42AC-995D-7B98116D28CB}"/>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1" name="Freeform 3269">
                  <a:extLst>
                    <a:ext uri="{FF2B5EF4-FFF2-40B4-BE49-F238E27FC236}">
                      <a16:creationId xmlns:a16="http://schemas.microsoft.com/office/drawing/2014/main" id="{0527EBE6-0A71-44FC-98EC-C66654ACF452}"/>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35" name="Group 3270">
                <a:extLst>
                  <a:ext uri="{FF2B5EF4-FFF2-40B4-BE49-F238E27FC236}">
                    <a16:creationId xmlns:a16="http://schemas.microsoft.com/office/drawing/2014/main" id="{AA967921-4377-43AA-A206-A4733B8933F6}"/>
                  </a:ext>
                </a:extLst>
              </p:cNvPr>
              <p:cNvGrpSpPr>
                <a:grpSpLocks/>
              </p:cNvGrpSpPr>
              <p:nvPr/>
            </p:nvGrpSpPr>
            <p:grpSpPr bwMode="auto">
              <a:xfrm>
                <a:off x="2463" y="826"/>
                <a:ext cx="214" cy="259"/>
                <a:chOff x="2832" y="1655"/>
                <a:chExt cx="367" cy="434"/>
              </a:xfrm>
            </p:grpSpPr>
            <p:sp>
              <p:nvSpPr>
                <p:cNvPr id="78023" name="Freeform 3271">
                  <a:extLst>
                    <a:ext uri="{FF2B5EF4-FFF2-40B4-BE49-F238E27FC236}">
                      <a16:creationId xmlns:a16="http://schemas.microsoft.com/office/drawing/2014/main" id="{C5F91015-CE21-42FF-AC1A-FAEE5E63AFF4}"/>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4" name="Freeform 3272">
                  <a:extLst>
                    <a:ext uri="{FF2B5EF4-FFF2-40B4-BE49-F238E27FC236}">
                      <a16:creationId xmlns:a16="http://schemas.microsoft.com/office/drawing/2014/main" id="{E82E262B-C175-4B9D-B6D3-F44E5C97730F}"/>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5" name="Freeform 3273">
                  <a:extLst>
                    <a:ext uri="{FF2B5EF4-FFF2-40B4-BE49-F238E27FC236}">
                      <a16:creationId xmlns:a16="http://schemas.microsoft.com/office/drawing/2014/main" id="{B1C7E146-6146-42F6-A4C5-F00CB36AF694}"/>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6" name="Freeform 3274">
                  <a:extLst>
                    <a:ext uri="{FF2B5EF4-FFF2-40B4-BE49-F238E27FC236}">
                      <a16:creationId xmlns:a16="http://schemas.microsoft.com/office/drawing/2014/main" id="{B3AEF69F-8DC3-46B4-84EC-35BA15756EF5}"/>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7" name="Freeform 3275">
                  <a:extLst>
                    <a:ext uri="{FF2B5EF4-FFF2-40B4-BE49-F238E27FC236}">
                      <a16:creationId xmlns:a16="http://schemas.microsoft.com/office/drawing/2014/main" id="{E03ABB03-A1B1-46F5-9BFA-6F41252E8E00}"/>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8" name="Freeform 3276">
                  <a:extLst>
                    <a:ext uri="{FF2B5EF4-FFF2-40B4-BE49-F238E27FC236}">
                      <a16:creationId xmlns:a16="http://schemas.microsoft.com/office/drawing/2014/main" id="{9D9AE0A9-1668-4B36-BEED-F2B0954EA567}"/>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9" name="Freeform 3277">
                  <a:extLst>
                    <a:ext uri="{FF2B5EF4-FFF2-40B4-BE49-F238E27FC236}">
                      <a16:creationId xmlns:a16="http://schemas.microsoft.com/office/drawing/2014/main" id="{21E760FC-55E0-4503-8751-FA6ABB610687}"/>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0" name="Freeform 3278">
                  <a:extLst>
                    <a:ext uri="{FF2B5EF4-FFF2-40B4-BE49-F238E27FC236}">
                      <a16:creationId xmlns:a16="http://schemas.microsoft.com/office/drawing/2014/main" id="{D2F38E8D-6305-445A-8F0C-14B4BC1D2776}"/>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1" name="Freeform 3279">
                  <a:extLst>
                    <a:ext uri="{FF2B5EF4-FFF2-40B4-BE49-F238E27FC236}">
                      <a16:creationId xmlns:a16="http://schemas.microsoft.com/office/drawing/2014/main" id="{DFD19816-18D4-4F69-9B33-0DA8174858DE}"/>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2" name="Freeform 3280">
                  <a:extLst>
                    <a:ext uri="{FF2B5EF4-FFF2-40B4-BE49-F238E27FC236}">
                      <a16:creationId xmlns:a16="http://schemas.microsoft.com/office/drawing/2014/main" id="{B2B66E36-0C4E-45FF-AD83-1766FBD04D0D}"/>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3" name="Freeform 3281">
                  <a:extLst>
                    <a:ext uri="{FF2B5EF4-FFF2-40B4-BE49-F238E27FC236}">
                      <a16:creationId xmlns:a16="http://schemas.microsoft.com/office/drawing/2014/main" id="{FA2146F3-C37E-47F5-9636-9DC3B1C72DE6}"/>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4" name="Freeform 3282">
                  <a:extLst>
                    <a:ext uri="{FF2B5EF4-FFF2-40B4-BE49-F238E27FC236}">
                      <a16:creationId xmlns:a16="http://schemas.microsoft.com/office/drawing/2014/main" id="{84D0B736-D4D6-4DB8-919C-61EA0AA04975}"/>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5" name="Rectangle 3283">
                  <a:extLst>
                    <a:ext uri="{FF2B5EF4-FFF2-40B4-BE49-F238E27FC236}">
                      <a16:creationId xmlns:a16="http://schemas.microsoft.com/office/drawing/2014/main" id="{18AE0B4F-1312-4CBD-8E64-5763C82E710B}"/>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36" name="Freeform 3284">
                  <a:extLst>
                    <a:ext uri="{FF2B5EF4-FFF2-40B4-BE49-F238E27FC236}">
                      <a16:creationId xmlns:a16="http://schemas.microsoft.com/office/drawing/2014/main" id="{8688AFF4-A00F-4C7C-A06D-DFEFBF0B52F1}"/>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7" name="Freeform 3285">
                  <a:extLst>
                    <a:ext uri="{FF2B5EF4-FFF2-40B4-BE49-F238E27FC236}">
                      <a16:creationId xmlns:a16="http://schemas.microsoft.com/office/drawing/2014/main" id="{057CCF15-EAA0-4DA2-AF5F-2E5510B5D1F6}"/>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8" name="Freeform 3286">
                  <a:extLst>
                    <a:ext uri="{FF2B5EF4-FFF2-40B4-BE49-F238E27FC236}">
                      <a16:creationId xmlns:a16="http://schemas.microsoft.com/office/drawing/2014/main" id="{54750E08-8313-4DC1-A49B-1C972CA62880}"/>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9" name="Freeform 3287">
                  <a:extLst>
                    <a:ext uri="{FF2B5EF4-FFF2-40B4-BE49-F238E27FC236}">
                      <a16:creationId xmlns:a16="http://schemas.microsoft.com/office/drawing/2014/main" id="{F055F2D9-56DF-4F21-A03D-9391B2BFFF96}"/>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8040" name="Line 3288">
                <a:extLst>
                  <a:ext uri="{FF2B5EF4-FFF2-40B4-BE49-F238E27FC236}">
                    <a16:creationId xmlns:a16="http://schemas.microsoft.com/office/drawing/2014/main" id="{35817CF9-4879-4E95-826F-117E73FA61B7}"/>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1" name="Line 3289">
                <a:extLst>
                  <a:ext uri="{FF2B5EF4-FFF2-40B4-BE49-F238E27FC236}">
                    <a16:creationId xmlns:a16="http://schemas.microsoft.com/office/drawing/2014/main" id="{9DFC844E-53BE-4CE9-8D46-76C8124B6002}"/>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2" name="Line 3290">
                <a:extLst>
                  <a:ext uri="{FF2B5EF4-FFF2-40B4-BE49-F238E27FC236}">
                    <a16:creationId xmlns:a16="http://schemas.microsoft.com/office/drawing/2014/main" id="{998D2720-D85A-4BE9-A18F-695A003D3712}"/>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3" name="Line 3291">
                <a:extLst>
                  <a:ext uri="{FF2B5EF4-FFF2-40B4-BE49-F238E27FC236}">
                    <a16:creationId xmlns:a16="http://schemas.microsoft.com/office/drawing/2014/main" id="{E6FCED4A-6F42-44AF-96CC-D5BFB67E00D1}"/>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78136" name="Group 3292">
            <a:extLst>
              <a:ext uri="{FF2B5EF4-FFF2-40B4-BE49-F238E27FC236}">
                <a16:creationId xmlns:a16="http://schemas.microsoft.com/office/drawing/2014/main" id="{972C91C0-4476-4016-B96C-DE9E557B647D}"/>
              </a:ext>
            </a:extLst>
          </p:cNvPr>
          <p:cNvGrpSpPr>
            <a:grpSpLocks/>
          </p:cNvGrpSpPr>
          <p:nvPr/>
        </p:nvGrpSpPr>
        <p:grpSpPr bwMode="auto">
          <a:xfrm>
            <a:off x="8370888" y="4624388"/>
            <a:ext cx="1219200" cy="531812"/>
            <a:chOff x="508" y="1228"/>
            <a:chExt cx="1564" cy="785"/>
          </a:xfrm>
        </p:grpSpPr>
        <p:grpSp>
          <p:nvGrpSpPr>
            <p:cNvPr id="78137" name="Group 3293">
              <a:extLst>
                <a:ext uri="{FF2B5EF4-FFF2-40B4-BE49-F238E27FC236}">
                  <a16:creationId xmlns:a16="http://schemas.microsoft.com/office/drawing/2014/main" id="{A368D6F9-A8B0-4BED-8ADF-24183791C2A2}"/>
                </a:ext>
              </a:extLst>
            </p:cNvPr>
            <p:cNvGrpSpPr>
              <a:grpSpLocks/>
            </p:cNvGrpSpPr>
            <p:nvPr/>
          </p:nvGrpSpPr>
          <p:grpSpPr bwMode="auto">
            <a:xfrm>
              <a:off x="508" y="1228"/>
              <a:ext cx="1564" cy="785"/>
              <a:chOff x="1952" y="2535"/>
              <a:chExt cx="1096" cy="606"/>
            </a:xfrm>
          </p:grpSpPr>
          <p:sp>
            <p:nvSpPr>
              <p:cNvPr id="78046" name="Oval 3294">
                <a:extLst>
                  <a:ext uri="{FF2B5EF4-FFF2-40B4-BE49-F238E27FC236}">
                    <a16:creationId xmlns:a16="http://schemas.microsoft.com/office/drawing/2014/main" id="{74397EBD-19D4-4A93-9018-49C80CEECFA4}"/>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7" name="Oval 3295">
                <a:extLst>
                  <a:ext uri="{FF2B5EF4-FFF2-40B4-BE49-F238E27FC236}">
                    <a16:creationId xmlns:a16="http://schemas.microsoft.com/office/drawing/2014/main" id="{6A5310CA-0B3A-405B-821B-42A43CBF538C}"/>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8" name="Oval 3296">
                <a:extLst>
                  <a:ext uri="{FF2B5EF4-FFF2-40B4-BE49-F238E27FC236}">
                    <a16:creationId xmlns:a16="http://schemas.microsoft.com/office/drawing/2014/main" id="{59DF8BFB-8818-47D6-A1D6-52321493F6E8}"/>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9" name="Oval 3297">
                <a:extLst>
                  <a:ext uri="{FF2B5EF4-FFF2-40B4-BE49-F238E27FC236}">
                    <a16:creationId xmlns:a16="http://schemas.microsoft.com/office/drawing/2014/main" id="{B03B3064-7715-4C95-9EB0-BA071A48D269}"/>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0" name="Oval 3298">
                <a:extLst>
                  <a:ext uri="{FF2B5EF4-FFF2-40B4-BE49-F238E27FC236}">
                    <a16:creationId xmlns:a16="http://schemas.microsoft.com/office/drawing/2014/main" id="{16B7E73E-3A4A-41EA-8D8F-2CF6E5CE33C7}"/>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1" name="Oval 3299">
                <a:extLst>
                  <a:ext uri="{FF2B5EF4-FFF2-40B4-BE49-F238E27FC236}">
                    <a16:creationId xmlns:a16="http://schemas.microsoft.com/office/drawing/2014/main" id="{74DA7259-5456-4560-AADD-F0CAE217E853}"/>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2" name="Oval 3300">
                <a:extLst>
                  <a:ext uri="{FF2B5EF4-FFF2-40B4-BE49-F238E27FC236}">
                    <a16:creationId xmlns:a16="http://schemas.microsoft.com/office/drawing/2014/main" id="{185878DF-86AD-46AA-BEF2-6E46769DA76A}"/>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3" name="Oval 3301">
                <a:extLst>
                  <a:ext uri="{FF2B5EF4-FFF2-40B4-BE49-F238E27FC236}">
                    <a16:creationId xmlns:a16="http://schemas.microsoft.com/office/drawing/2014/main" id="{3410A9F8-159A-4F11-98F0-FB86FC1419C2}"/>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4" name="Oval 3302">
                <a:extLst>
                  <a:ext uri="{FF2B5EF4-FFF2-40B4-BE49-F238E27FC236}">
                    <a16:creationId xmlns:a16="http://schemas.microsoft.com/office/drawing/2014/main" id="{2DB9A142-14FF-42C2-9A48-8F832A1998E9}"/>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5" name="Oval 3303">
                <a:extLst>
                  <a:ext uri="{FF2B5EF4-FFF2-40B4-BE49-F238E27FC236}">
                    <a16:creationId xmlns:a16="http://schemas.microsoft.com/office/drawing/2014/main" id="{3B7BBC18-E2F7-4835-A76F-4D66EB949933}"/>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6" name="Oval 3304">
                <a:extLst>
                  <a:ext uri="{FF2B5EF4-FFF2-40B4-BE49-F238E27FC236}">
                    <a16:creationId xmlns:a16="http://schemas.microsoft.com/office/drawing/2014/main" id="{89D93EBD-3800-4667-B52B-23F61E8AD93D}"/>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7" name="Freeform 3305">
                <a:extLst>
                  <a:ext uri="{FF2B5EF4-FFF2-40B4-BE49-F238E27FC236}">
                    <a16:creationId xmlns:a16="http://schemas.microsoft.com/office/drawing/2014/main" id="{16C16822-149C-4975-9872-2B40D65F2B60}"/>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38" name="Group 3306">
              <a:extLst>
                <a:ext uri="{FF2B5EF4-FFF2-40B4-BE49-F238E27FC236}">
                  <a16:creationId xmlns:a16="http://schemas.microsoft.com/office/drawing/2014/main" id="{A7BCA80B-00F7-4572-B7DD-0546E5335196}"/>
                </a:ext>
              </a:extLst>
            </p:cNvPr>
            <p:cNvGrpSpPr>
              <a:grpSpLocks/>
            </p:cNvGrpSpPr>
            <p:nvPr/>
          </p:nvGrpSpPr>
          <p:grpSpPr bwMode="auto">
            <a:xfrm>
              <a:off x="705" y="1376"/>
              <a:ext cx="1040" cy="422"/>
              <a:chOff x="1738" y="823"/>
              <a:chExt cx="1040" cy="422"/>
            </a:xfrm>
          </p:grpSpPr>
          <p:grpSp>
            <p:nvGrpSpPr>
              <p:cNvPr id="78139" name="Group 3307">
                <a:extLst>
                  <a:ext uri="{FF2B5EF4-FFF2-40B4-BE49-F238E27FC236}">
                    <a16:creationId xmlns:a16="http://schemas.microsoft.com/office/drawing/2014/main" id="{6E1995EB-8C65-44AB-84DA-7F92DD42F56C}"/>
                  </a:ext>
                </a:extLst>
              </p:cNvPr>
              <p:cNvGrpSpPr>
                <a:grpSpLocks/>
              </p:cNvGrpSpPr>
              <p:nvPr/>
            </p:nvGrpSpPr>
            <p:grpSpPr bwMode="auto">
              <a:xfrm>
                <a:off x="1842" y="823"/>
                <a:ext cx="214" cy="259"/>
                <a:chOff x="960" y="1538"/>
                <a:chExt cx="214" cy="259"/>
              </a:xfrm>
            </p:grpSpPr>
            <p:sp>
              <p:nvSpPr>
                <p:cNvPr id="78060" name="Freeform 3308">
                  <a:extLst>
                    <a:ext uri="{FF2B5EF4-FFF2-40B4-BE49-F238E27FC236}">
                      <a16:creationId xmlns:a16="http://schemas.microsoft.com/office/drawing/2014/main" id="{41B55BE1-A77B-42A7-B1D7-1BF76D319E45}"/>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1" name="Freeform 3309">
                  <a:extLst>
                    <a:ext uri="{FF2B5EF4-FFF2-40B4-BE49-F238E27FC236}">
                      <a16:creationId xmlns:a16="http://schemas.microsoft.com/office/drawing/2014/main" id="{1F1CF282-F341-4EAF-BB9F-E528281A2C2F}"/>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2" name="Freeform 3310">
                  <a:extLst>
                    <a:ext uri="{FF2B5EF4-FFF2-40B4-BE49-F238E27FC236}">
                      <a16:creationId xmlns:a16="http://schemas.microsoft.com/office/drawing/2014/main" id="{865A2FC9-3478-4C2C-97BD-3854DDDE5AFA}"/>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3" name="Freeform 3311">
                  <a:extLst>
                    <a:ext uri="{FF2B5EF4-FFF2-40B4-BE49-F238E27FC236}">
                      <a16:creationId xmlns:a16="http://schemas.microsoft.com/office/drawing/2014/main" id="{017FD44A-408E-46F0-B0EA-C87B14A768BB}"/>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4" name="Freeform 3312">
                  <a:extLst>
                    <a:ext uri="{FF2B5EF4-FFF2-40B4-BE49-F238E27FC236}">
                      <a16:creationId xmlns:a16="http://schemas.microsoft.com/office/drawing/2014/main" id="{1A4DBED6-2174-415E-B576-E592DBD6E9CB}"/>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5" name="Freeform 3313">
                  <a:extLst>
                    <a:ext uri="{FF2B5EF4-FFF2-40B4-BE49-F238E27FC236}">
                      <a16:creationId xmlns:a16="http://schemas.microsoft.com/office/drawing/2014/main" id="{44BFC344-FEA0-4013-83DF-D99A25136260}"/>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6" name="Freeform 3314">
                  <a:extLst>
                    <a:ext uri="{FF2B5EF4-FFF2-40B4-BE49-F238E27FC236}">
                      <a16:creationId xmlns:a16="http://schemas.microsoft.com/office/drawing/2014/main" id="{D7263B1F-1BEA-4AEE-9BDE-2E90D7B548B6}"/>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7" name="Freeform 3315">
                  <a:extLst>
                    <a:ext uri="{FF2B5EF4-FFF2-40B4-BE49-F238E27FC236}">
                      <a16:creationId xmlns:a16="http://schemas.microsoft.com/office/drawing/2014/main" id="{FAA51360-61EA-402C-AC44-1547CA83D6BE}"/>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8" name="Freeform 3316">
                  <a:extLst>
                    <a:ext uri="{FF2B5EF4-FFF2-40B4-BE49-F238E27FC236}">
                      <a16:creationId xmlns:a16="http://schemas.microsoft.com/office/drawing/2014/main" id="{678A21F9-9196-4DDC-B2D0-339395C63760}"/>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9" name="Freeform 3317">
                  <a:extLst>
                    <a:ext uri="{FF2B5EF4-FFF2-40B4-BE49-F238E27FC236}">
                      <a16:creationId xmlns:a16="http://schemas.microsoft.com/office/drawing/2014/main" id="{DAEF9091-6452-4F09-A471-BEC43F18E2D6}"/>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0" name="Freeform 3318">
                  <a:extLst>
                    <a:ext uri="{FF2B5EF4-FFF2-40B4-BE49-F238E27FC236}">
                      <a16:creationId xmlns:a16="http://schemas.microsoft.com/office/drawing/2014/main" id="{EE449FA2-C601-4321-8572-5691EE768990}"/>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1" name="Freeform 3319">
                  <a:extLst>
                    <a:ext uri="{FF2B5EF4-FFF2-40B4-BE49-F238E27FC236}">
                      <a16:creationId xmlns:a16="http://schemas.microsoft.com/office/drawing/2014/main" id="{098FFAA9-AAF3-4D82-BBB3-37CBE501CE84}"/>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2" name="Rectangle 3320">
                  <a:extLst>
                    <a:ext uri="{FF2B5EF4-FFF2-40B4-BE49-F238E27FC236}">
                      <a16:creationId xmlns:a16="http://schemas.microsoft.com/office/drawing/2014/main" id="{303A4CDA-4627-403A-9F03-86DAA7ECEBCD}"/>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73" name="Freeform 3321">
                  <a:extLst>
                    <a:ext uri="{FF2B5EF4-FFF2-40B4-BE49-F238E27FC236}">
                      <a16:creationId xmlns:a16="http://schemas.microsoft.com/office/drawing/2014/main" id="{C373DE4C-E25C-452B-A730-4F9166F16349}"/>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4" name="Freeform 3322">
                  <a:extLst>
                    <a:ext uri="{FF2B5EF4-FFF2-40B4-BE49-F238E27FC236}">
                      <a16:creationId xmlns:a16="http://schemas.microsoft.com/office/drawing/2014/main" id="{063D609B-47F8-4DF7-9A38-3B8799D755FF}"/>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5" name="Freeform 3323">
                  <a:extLst>
                    <a:ext uri="{FF2B5EF4-FFF2-40B4-BE49-F238E27FC236}">
                      <a16:creationId xmlns:a16="http://schemas.microsoft.com/office/drawing/2014/main" id="{6B080D5B-B204-4276-811E-AF364A514526}"/>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6" name="Freeform 3324">
                  <a:extLst>
                    <a:ext uri="{FF2B5EF4-FFF2-40B4-BE49-F238E27FC236}">
                      <a16:creationId xmlns:a16="http://schemas.microsoft.com/office/drawing/2014/main" id="{CF2FCFFE-FD57-4F00-BD6C-2E87126D19CB}"/>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40" name="Group 3325">
                <a:extLst>
                  <a:ext uri="{FF2B5EF4-FFF2-40B4-BE49-F238E27FC236}">
                    <a16:creationId xmlns:a16="http://schemas.microsoft.com/office/drawing/2014/main" id="{E8F08E78-E91E-47FC-8413-88824E5E12E3}"/>
                  </a:ext>
                </a:extLst>
              </p:cNvPr>
              <p:cNvGrpSpPr>
                <a:grpSpLocks/>
              </p:cNvGrpSpPr>
              <p:nvPr/>
            </p:nvGrpSpPr>
            <p:grpSpPr bwMode="auto">
              <a:xfrm>
                <a:off x="2149" y="826"/>
                <a:ext cx="214" cy="259"/>
                <a:chOff x="4320" y="1728"/>
                <a:chExt cx="384" cy="384"/>
              </a:xfrm>
            </p:grpSpPr>
            <p:sp>
              <p:nvSpPr>
                <p:cNvPr id="78078" name="Freeform 3326">
                  <a:extLst>
                    <a:ext uri="{FF2B5EF4-FFF2-40B4-BE49-F238E27FC236}">
                      <a16:creationId xmlns:a16="http://schemas.microsoft.com/office/drawing/2014/main" id="{C23E31FF-F391-4ECF-BDA3-133266E91588}"/>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9" name="Freeform 3327">
                  <a:extLst>
                    <a:ext uri="{FF2B5EF4-FFF2-40B4-BE49-F238E27FC236}">
                      <a16:creationId xmlns:a16="http://schemas.microsoft.com/office/drawing/2014/main" id="{789BED7D-ABD3-4FCB-93B9-B283821435F9}"/>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0" name="Freeform 3328">
                  <a:extLst>
                    <a:ext uri="{FF2B5EF4-FFF2-40B4-BE49-F238E27FC236}">
                      <a16:creationId xmlns:a16="http://schemas.microsoft.com/office/drawing/2014/main" id="{92316D53-3BC7-4E69-AE8F-44D4B01A96CA}"/>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1" name="Freeform 3329">
                  <a:extLst>
                    <a:ext uri="{FF2B5EF4-FFF2-40B4-BE49-F238E27FC236}">
                      <a16:creationId xmlns:a16="http://schemas.microsoft.com/office/drawing/2014/main" id="{112C1CE7-22AE-484A-8857-BA58A53DA890}"/>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2" name="Freeform 3330">
                  <a:extLst>
                    <a:ext uri="{FF2B5EF4-FFF2-40B4-BE49-F238E27FC236}">
                      <a16:creationId xmlns:a16="http://schemas.microsoft.com/office/drawing/2014/main" id="{AF11990E-AF5F-4E22-B9A1-B0A0EA895C43}"/>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3" name="Freeform 3331">
                  <a:extLst>
                    <a:ext uri="{FF2B5EF4-FFF2-40B4-BE49-F238E27FC236}">
                      <a16:creationId xmlns:a16="http://schemas.microsoft.com/office/drawing/2014/main" id="{0BF901B4-B8ED-4DCA-A00C-6FA7B8515FC8}"/>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4" name="Freeform 3332">
                  <a:extLst>
                    <a:ext uri="{FF2B5EF4-FFF2-40B4-BE49-F238E27FC236}">
                      <a16:creationId xmlns:a16="http://schemas.microsoft.com/office/drawing/2014/main" id="{B26DB9B4-4D1B-4B25-AE4F-83382DC74F9D}"/>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5" name="Freeform 3333">
                  <a:extLst>
                    <a:ext uri="{FF2B5EF4-FFF2-40B4-BE49-F238E27FC236}">
                      <a16:creationId xmlns:a16="http://schemas.microsoft.com/office/drawing/2014/main" id="{2FDA25E9-3660-4987-BD58-7742E004C51B}"/>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6" name="Freeform 3334">
                  <a:extLst>
                    <a:ext uri="{FF2B5EF4-FFF2-40B4-BE49-F238E27FC236}">
                      <a16:creationId xmlns:a16="http://schemas.microsoft.com/office/drawing/2014/main" id="{941A8844-6C16-4A56-9EF5-2F7EF0921038}"/>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7" name="Freeform 3335">
                  <a:extLst>
                    <a:ext uri="{FF2B5EF4-FFF2-40B4-BE49-F238E27FC236}">
                      <a16:creationId xmlns:a16="http://schemas.microsoft.com/office/drawing/2014/main" id="{AB808B0E-4345-4EF8-A794-B03291FFE1D4}"/>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8" name="Freeform 3336">
                  <a:extLst>
                    <a:ext uri="{FF2B5EF4-FFF2-40B4-BE49-F238E27FC236}">
                      <a16:creationId xmlns:a16="http://schemas.microsoft.com/office/drawing/2014/main" id="{97E6C910-0D4F-4444-9A17-ACEFEFB91476}"/>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9" name="Freeform 3337">
                  <a:extLst>
                    <a:ext uri="{FF2B5EF4-FFF2-40B4-BE49-F238E27FC236}">
                      <a16:creationId xmlns:a16="http://schemas.microsoft.com/office/drawing/2014/main" id="{CFF8BE9C-7798-4D54-9B0E-29399344868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0" name="Freeform 3338">
                  <a:extLst>
                    <a:ext uri="{FF2B5EF4-FFF2-40B4-BE49-F238E27FC236}">
                      <a16:creationId xmlns:a16="http://schemas.microsoft.com/office/drawing/2014/main" id="{FD884DD9-6672-4E9E-8F40-FB6D011B453C}"/>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1" name="Rectangle 3339">
                  <a:extLst>
                    <a:ext uri="{FF2B5EF4-FFF2-40B4-BE49-F238E27FC236}">
                      <a16:creationId xmlns:a16="http://schemas.microsoft.com/office/drawing/2014/main" id="{1FB200DD-CC29-4330-BA9A-FED07CE966BB}"/>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92" name="Freeform 3340">
                  <a:extLst>
                    <a:ext uri="{FF2B5EF4-FFF2-40B4-BE49-F238E27FC236}">
                      <a16:creationId xmlns:a16="http://schemas.microsoft.com/office/drawing/2014/main" id="{FFC4BEFD-AEF8-4CDD-BE0E-BC9AE35745C5}"/>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3" name="Freeform 3341">
                  <a:extLst>
                    <a:ext uri="{FF2B5EF4-FFF2-40B4-BE49-F238E27FC236}">
                      <a16:creationId xmlns:a16="http://schemas.microsoft.com/office/drawing/2014/main" id="{F65008F3-B4D3-4152-AE73-882EE2683C54}"/>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4" name="Freeform 3342">
                  <a:extLst>
                    <a:ext uri="{FF2B5EF4-FFF2-40B4-BE49-F238E27FC236}">
                      <a16:creationId xmlns:a16="http://schemas.microsoft.com/office/drawing/2014/main" id="{DD59935E-6938-4268-B7BF-D4950A5A93CA}"/>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5" name="Freeform 3343">
                  <a:extLst>
                    <a:ext uri="{FF2B5EF4-FFF2-40B4-BE49-F238E27FC236}">
                      <a16:creationId xmlns:a16="http://schemas.microsoft.com/office/drawing/2014/main" id="{33480A87-E91B-46A1-B6AE-051FBA70BEDD}"/>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78141" name="Group 3344">
                <a:extLst>
                  <a:ext uri="{FF2B5EF4-FFF2-40B4-BE49-F238E27FC236}">
                    <a16:creationId xmlns:a16="http://schemas.microsoft.com/office/drawing/2014/main" id="{3A286819-2C26-46E4-959F-0C0A450C4DFC}"/>
                  </a:ext>
                </a:extLst>
              </p:cNvPr>
              <p:cNvGrpSpPr>
                <a:grpSpLocks/>
              </p:cNvGrpSpPr>
              <p:nvPr/>
            </p:nvGrpSpPr>
            <p:grpSpPr bwMode="auto">
              <a:xfrm>
                <a:off x="2463" y="826"/>
                <a:ext cx="214" cy="259"/>
                <a:chOff x="2832" y="1655"/>
                <a:chExt cx="367" cy="434"/>
              </a:xfrm>
            </p:grpSpPr>
            <p:sp>
              <p:nvSpPr>
                <p:cNvPr id="78097" name="Freeform 3345">
                  <a:extLst>
                    <a:ext uri="{FF2B5EF4-FFF2-40B4-BE49-F238E27FC236}">
                      <a16:creationId xmlns:a16="http://schemas.microsoft.com/office/drawing/2014/main" id="{F8B15BF5-A97E-4D50-A2E7-042593123787}"/>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8" name="Freeform 3346">
                  <a:extLst>
                    <a:ext uri="{FF2B5EF4-FFF2-40B4-BE49-F238E27FC236}">
                      <a16:creationId xmlns:a16="http://schemas.microsoft.com/office/drawing/2014/main" id="{D7180762-4B0E-46D5-91FB-BD6B7760E276}"/>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9" name="Freeform 3347">
                  <a:extLst>
                    <a:ext uri="{FF2B5EF4-FFF2-40B4-BE49-F238E27FC236}">
                      <a16:creationId xmlns:a16="http://schemas.microsoft.com/office/drawing/2014/main" id="{37AF2824-788E-407F-BD33-B9DC50D20CD0}"/>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0" name="Freeform 3348">
                  <a:extLst>
                    <a:ext uri="{FF2B5EF4-FFF2-40B4-BE49-F238E27FC236}">
                      <a16:creationId xmlns:a16="http://schemas.microsoft.com/office/drawing/2014/main" id="{5B6A3F8E-44AA-474D-8FE0-285D8337AB52}"/>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1" name="Freeform 3349">
                  <a:extLst>
                    <a:ext uri="{FF2B5EF4-FFF2-40B4-BE49-F238E27FC236}">
                      <a16:creationId xmlns:a16="http://schemas.microsoft.com/office/drawing/2014/main" id="{C5A29B27-D935-45C0-96CE-357235B003C6}"/>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2" name="Freeform 3350">
                  <a:extLst>
                    <a:ext uri="{FF2B5EF4-FFF2-40B4-BE49-F238E27FC236}">
                      <a16:creationId xmlns:a16="http://schemas.microsoft.com/office/drawing/2014/main" id="{7A75AF70-A967-4635-9623-89742C8E3946}"/>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3" name="Freeform 3351">
                  <a:extLst>
                    <a:ext uri="{FF2B5EF4-FFF2-40B4-BE49-F238E27FC236}">
                      <a16:creationId xmlns:a16="http://schemas.microsoft.com/office/drawing/2014/main" id="{2BCCBE84-27C5-40B9-B6AC-4E6C9714CEBC}"/>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4" name="Freeform 3352">
                  <a:extLst>
                    <a:ext uri="{FF2B5EF4-FFF2-40B4-BE49-F238E27FC236}">
                      <a16:creationId xmlns:a16="http://schemas.microsoft.com/office/drawing/2014/main" id="{1CBC59AC-C685-4699-BF70-C6745CEA4153}"/>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5" name="Freeform 3353">
                  <a:extLst>
                    <a:ext uri="{FF2B5EF4-FFF2-40B4-BE49-F238E27FC236}">
                      <a16:creationId xmlns:a16="http://schemas.microsoft.com/office/drawing/2014/main" id="{B271404F-28A2-444B-B4EB-591588B85A53}"/>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6" name="Freeform 3354">
                  <a:extLst>
                    <a:ext uri="{FF2B5EF4-FFF2-40B4-BE49-F238E27FC236}">
                      <a16:creationId xmlns:a16="http://schemas.microsoft.com/office/drawing/2014/main" id="{6C3A1B2B-D0BA-4EE1-AA49-97BE543B359D}"/>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7" name="Freeform 3355">
                  <a:extLst>
                    <a:ext uri="{FF2B5EF4-FFF2-40B4-BE49-F238E27FC236}">
                      <a16:creationId xmlns:a16="http://schemas.microsoft.com/office/drawing/2014/main" id="{DF4FA905-5B0A-4072-B0CE-CD866C6E330E}"/>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8" name="Freeform 3356">
                  <a:extLst>
                    <a:ext uri="{FF2B5EF4-FFF2-40B4-BE49-F238E27FC236}">
                      <a16:creationId xmlns:a16="http://schemas.microsoft.com/office/drawing/2014/main" id="{378FE98F-9B9D-4161-898E-1F13DF9DB938}"/>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9" name="Rectangle 3357">
                  <a:extLst>
                    <a:ext uri="{FF2B5EF4-FFF2-40B4-BE49-F238E27FC236}">
                      <a16:creationId xmlns:a16="http://schemas.microsoft.com/office/drawing/2014/main" id="{494E4C9C-FEB2-4099-BB4C-B8CEEB40BE2C}"/>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110" name="Freeform 3358">
                  <a:extLst>
                    <a:ext uri="{FF2B5EF4-FFF2-40B4-BE49-F238E27FC236}">
                      <a16:creationId xmlns:a16="http://schemas.microsoft.com/office/drawing/2014/main" id="{070F2D03-FDC7-480B-8889-61208CE484B8}"/>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11" name="Freeform 3359">
                  <a:extLst>
                    <a:ext uri="{FF2B5EF4-FFF2-40B4-BE49-F238E27FC236}">
                      <a16:creationId xmlns:a16="http://schemas.microsoft.com/office/drawing/2014/main" id="{4B1B9558-867F-47AB-A7EC-C7DB0E18D6D6}"/>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12" name="Freeform 3360">
                  <a:extLst>
                    <a:ext uri="{FF2B5EF4-FFF2-40B4-BE49-F238E27FC236}">
                      <a16:creationId xmlns:a16="http://schemas.microsoft.com/office/drawing/2014/main" id="{4F8B0CD7-A229-4F0A-96D3-01007D3B65C7}"/>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13" name="Freeform 3361">
                  <a:extLst>
                    <a:ext uri="{FF2B5EF4-FFF2-40B4-BE49-F238E27FC236}">
                      <a16:creationId xmlns:a16="http://schemas.microsoft.com/office/drawing/2014/main" id="{F65EC8B6-CEDD-4334-BA25-A41012649D5B}"/>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8114" name="Line 3362">
                <a:extLst>
                  <a:ext uri="{FF2B5EF4-FFF2-40B4-BE49-F238E27FC236}">
                    <a16:creationId xmlns:a16="http://schemas.microsoft.com/office/drawing/2014/main" id="{5C1ADA6E-E183-4AA7-9B1B-F14CB90F5D50}"/>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115" name="Line 3363">
                <a:extLst>
                  <a:ext uri="{FF2B5EF4-FFF2-40B4-BE49-F238E27FC236}">
                    <a16:creationId xmlns:a16="http://schemas.microsoft.com/office/drawing/2014/main" id="{5BEEACD1-CD95-4066-9C98-85B82914472A}"/>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116" name="Line 3364">
                <a:extLst>
                  <a:ext uri="{FF2B5EF4-FFF2-40B4-BE49-F238E27FC236}">
                    <a16:creationId xmlns:a16="http://schemas.microsoft.com/office/drawing/2014/main" id="{405CC5DC-AE83-4B8F-AFD4-A318C754FFF1}"/>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117" name="Line 3365">
                <a:extLst>
                  <a:ext uri="{FF2B5EF4-FFF2-40B4-BE49-F238E27FC236}">
                    <a16:creationId xmlns:a16="http://schemas.microsoft.com/office/drawing/2014/main" id="{4B18C1C7-E673-488F-BB83-B663E934E7EA}"/>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spTree>
    <p:extLst>
      <p:ext uri="{BB962C8B-B14F-4D97-AF65-F5344CB8AC3E}">
        <p14:creationId xmlns:p14="http://schemas.microsoft.com/office/powerpoint/2010/main" val="2317312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LAN and WAN</a:t>
            </a:r>
          </a:p>
        </p:txBody>
      </p:sp>
      <p:sp>
        <p:nvSpPr>
          <p:cNvPr id="3" name="Content Placeholder 2"/>
          <p:cNvSpPr>
            <a:spLocks noGrp="1"/>
          </p:cNvSpPr>
          <p:nvPr>
            <p:ph idx="1"/>
          </p:nvPr>
        </p:nvSpPr>
        <p:spPr>
          <a:xfrm>
            <a:off x="1130270" y="1570616"/>
            <a:ext cx="9603275" cy="3895729"/>
          </a:xfrm>
        </p:spPr>
        <p:txBody>
          <a:bodyPr/>
          <a:lstStyle/>
          <a:p>
            <a:pPr marL="0" indent="0">
              <a:buNone/>
            </a:pPr>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3990696345"/>
              </p:ext>
            </p:extLst>
          </p:nvPr>
        </p:nvGraphicFramePr>
        <p:xfrm>
          <a:off x="1324271" y="1781120"/>
          <a:ext cx="8780443" cy="3474720"/>
        </p:xfrm>
        <a:graphic>
          <a:graphicData uri="http://schemas.openxmlformats.org/drawingml/2006/table">
            <a:tbl>
              <a:tblPr firstRow="1" bandRow="1">
                <a:tableStyleId>{5C22544A-7EE6-4342-B048-85BDC9FD1C3A}</a:tableStyleId>
              </a:tblPr>
              <a:tblGrid>
                <a:gridCol w="3611697">
                  <a:extLst>
                    <a:ext uri="{9D8B030D-6E8A-4147-A177-3AD203B41FA5}">
                      <a16:colId xmlns:a16="http://schemas.microsoft.com/office/drawing/2014/main" val="20000"/>
                    </a:ext>
                  </a:extLst>
                </a:gridCol>
                <a:gridCol w="5168746">
                  <a:extLst>
                    <a:ext uri="{9D8B030D-6E8A-4147-A177-3AD203B41FA5}">
                      <a16:colId xmlns:a16="http://schemas.microsoft.com/office/drawing/2014/main" val="20001"/>
                    </a:ext>
                  </a:extLst>
                </a:gridCol>
              </a:tblGrid>
              <a:tr h="257916">
                <a:tc>
                  <a:txBody>
                    <a:bodyPr/>
                    <a:lstStyle/>
                    <a:p>
                      <a:pPr algn="ctr"/>
                      <a:r>
                        <a:rPr lang="en-US" dirty="0"/>
                        <a:t>LAN</a:t>
                      </a:r>
                    </a:p>
                  </a:txBody>
                  <a:tcPr/>
                </a:tc>
                <a:tc>
                  <a:txBody>
                    <a:bodyPr/>
                    <a:lstStyle/>
                    <a:p>
                      <a:pPr algn="ctr"/>
                      <a:r>
                        <a:rPr lang="en-US" dirty="0"/>
                        <a:t>WAN</a:t>
                      </a:r>
                    </a:p>
                  </a:txBody>
                  <a:tcPr/>
                </a:tc>
                <a:extLst>
                  <a:ext uri="{0D108BD9-81ED-4DB2-BD59-A6C34878D82A}">
                    <a16:rowId xmlns:a16="http://schemas.microsoft.com/office/drawing/2014/main" val="10000"/>
                  </a:ext>
                </a:extLst>
              </a:tr>
              <a:tr h="635958">
                <a:tc>
                  <a:txBody>
                    <a:bodyPr/>
                    <a:lstStyle/>
                    <a:p>
                      <a:r>
                        <a:rPr lang="en-US" sz="1800" kern="1200" baseline="0" dirty="0">
                          <a:solidFill>
                            <a:schemeClr val="dk1"/>
                          </a:solidFill>
                          <a:latin typeface="+mn-lt"/>
                          <a:ea typeface="+mn-ea"/>
                          <a:cs typeface="+mn-cs"/>
                        </a:rPr>
                        <a:t>Normally limited in size, spanning an office, a building, or a campus</a:t>
                      </a:r>
                      <a:endParaRPr lang="en-US" dirty="0"/>
                    </a:p>
                  </a:txBody>
                  <a:tcPr/>
                </a:tc>
                <a:tc>
                  <a:txBody>
                    <a:bodyPr/>
                    <a:lstStyle/>
                    <a:p>
                      <a:r>
                        <a:rPr lang="en-US" sz="1800" kern="1200" baseline="0" dirty="0">
                          <a:solidFill>
                            <a:schemeClr val="dk1"/>
                          </a:solidFill>
                          <a:latin typeface="+mn-lt"/>
                          <a:ea typeface="+mn-ea"/>
                          <a:cs typeface="+mn-cs"/>
                        </a:rPr>
                        <a:t>Wider geographical span, spanning a town, a state, a country, or even the world</a:t>
                      </a:r>
                      <a:endParaRPr lang="en-US" dirty="0"/>
                    </a:p>
                  </a:txBody>
                  <a:tcPr/>
                </a:tc>
                <a:extLst>
                  <a:ext uri="{0D108BD9-81ED-4DB2-BD59-A6C34878D82A}">
                    <a16:rowId xmlns:a16="http://schemas.microsoft.com/office/drawing/2014/main" val="10001"/>
                  </a:ext>
                </a:extLst>
              </a:tr>
              <a:tr h="445170">
                <a:tc>
                  <a:txBody>
                    <a:bodyPr/>
                    <a:lstStyle/>
                    <a:p>
                      <a:r>
                        <a:rPr lang="en-US" sz="1800" kern="1200" baseline="0" dirty="0">
                          <a:solidFill>
                            <a:schemeClr val="dk1"/>
                          </a:solidFill>
                          <a:latin typeface="+mn-lt"/>
                          <a:ea typeface="+mn-ea"/>
                          <a:cs typeface="+mn-cs"/>
                        </a:rPr>
                        <a:t>Interconnects hosts</a:t>
                      </a:r>
                      <a:endParaRPr lang="en-US" dirty="0"/>
                    </a:p>
                  </a:txBody>
                  <a:tcPr/>
                </a:tc>
                <a:tc>
                  <a:txBody>
                    <a:bodyPr/>
                    <a:lstStyle/>
                    <a:p>
                      <a:r>
                        <a:rPr lang="en-US" sz="1800" kern="1200" baseline="0" dirty="0">
                          <a:solidFill>
                            <a:schemeClr val="dk1"/>
                          </a:solidFill>
                          <a:latin typeface="+mn-lt"/>
                          <a:ea typeface="+mn-ea"/>
                          <a:cs typeface="+mn-cs"/>
                        </a:rPr>
                        <a:t>Interconnects connecting devices such as switches, routers, or modems</a:t>
                      </a:r>
                      <a:endParaRPr lang="en-US" dirty="0"/>
                    </a:p>
                  </a:txBody>
                  <a:tcPr/>
                </a:tc>
                <a:extLst>
                  <a:ext uri="{0D108BD9-81ED-4DB2-BD59-A6C34878D82A}">
                    <a16:rowId xmlns:a16="http://schemas.microsoft.com/office/drawing/2014/main" val="10002"/>
                  </a:ext>
                </a:extLst>
              </a:tr>
              <a:tr h="635958">
                <a:tc>
                  <a:txBody>
                    <a:bodyPr/>
                    <a:lstStyle/>
                    <a:p>
                      <a:r>
                        <a:rPr lang="en-US" sz="1800" kern="1200" baseline="0" dirty="0">
                          <a:solidFill>
                            <a:schemeClr val="dk1"/>
                          </a:solidFill>
                          <a:latin typeface="+mn-lt"/>
                          <a:ea typeface="+mn-ea"/>
                          <a:cs typeface="+mn-cs"/>
                        </a:rPr>
                        <a:t>Normally privately owned by the organization that uses it</a:t>
                      </a:r>
                      <a:endParaRPr lang="en-US" dirty="0"/>
                    </a:p>
                  </a:txBody>
                  <a:tcPr/>
                </a:tc>
                <a:tc>
                  <a:txBody>
                    <a:bodyPr/>
                    <a:lstStyle/>
                    <a:p>
                      <a:r>
                        <a:rPr lang="en-US" sz="1800" kern="1200" baseline="0" dirty="0">
                          <a:solidFill>
                            <a:schemeClr val="dk1"/>
                          </a:solidFill>
                          <a:latin typeface="+mn-lt"/>
                          <a:ea typeface="+mn-ea"/>
                          <a:cs typeface="+mn-cs"/>
                        </a:rPr>
                        <a:t>Normally created and run by communication companies and leased by an organization that uses it.</a:t>
                      </a:r>
                      <a:endParaRPr lang="en-US" dirty="0"/>
                    </a:p>
                  </a:txBody>
                  <a:tcPr/>
                </a:tc>
                <a:extLst>
                  <a:ext uri="{0D108BD9-81ED-4DB2-BD59-A6C34878D82A}">
                    <a16:rowId xmlns:a16="http://schemas.microsoft.com/office/drawing/2014/main" val="10003"/>
                  </a:ext>
                </a:extLst>
              </a:tr>
              <a:tr h="445170">
                <a:tc>
                  <a:txBody>
                    <a:bodyPr/>
                    <a:lstStyle/>
                    <a:p>
                      <a:r>
                        <a:rPr lang="en-US" sz="1800" kern="1200" baseline="0" dirty="0">
                          <a:solidFill>
                            <a:schemeClr val="dk1"/>
                          </a:solidFill>
                          <a:latin typeface="+mn-lt"/>
                          <a:ea typeface="+mn-ea"/>
                          <a:cs typeface="+mn-cs"/>
                        </a:rPr>
                        <a:t>Two types: </a:t>
                      </a:r>
                      <a:r>
                        <a:rPr lang="en-US" dirty="0"/>
                        <a:t>Multipoint LAN and switched LAN</a:t>
                      </a:r>
                    </a:p>
                  </a:txBody>
                  <a:tcPr/>
                </a:tc>
                <a:tc>
                  <a:txBody>
                    <a:bodyPr/>
                    <a:lstStyle/>
                    <a:p>
                      <a:r>
                        <a:rPr lang="en-US" sz="1800" kern="1200" baseline="0" dirty="0">
                          <a:solidFill>
                            <a:schemeClr val="dk1"/>
                          </a:solidFill>
                          <a:latin typeface="+mn-lt"/>
                          <a:ea typeface="+mn-ea"/>
                          <a:cs typeface="+mn-cs"/>
                        </a:rPr>
                        <a:t>Two types: point-to-point WANs, switched WANs and internetwork</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1123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032734"/>
            <a:ext cx="9603275" cy="4433611"/>
          </a:xfrm>
        </p:spPr>
        <p:txBody>
          <a:bodyPr/>
          <a:lstStyle/>
          <a:p>
            <a:pPr marL="0" indent="0">
              <a:buNone/>
            </a:pPr>
            <a:r>
              <a:rPr lang="en-US" dirty="0"/>
              <a:t>Metropolitan Area Networks </a:t>
            </a:r>
          </a:p>
          <a:p>
            <a:r>
              <a:rPr lang="en-US" dirty="0"/>
              <a:t>A metropolitan area network (MAN) is a network with a size between a LAN and a WAN.</a:t>
            </a:r>
          </a:p>
          <a:p>
            <a:r>
              <a:rPr lang="en-US" dirty="0"/>
              <a:t>It is designed for customers who need a high-speed connectivity, normally to the Internet, and have endpoints spread over a city or part of city.</a:t>
            </a:r>
            <a:endParaRPr lang="en-IN" dirty="0"/>
          </a:p>
        </p:txBody>
      </p:sp>
      <p:pic>
        <p:nvPicPr>
          <p:cNvPr id="4" name="Picture 3"/>
          <p:cNvPicPr>
            <a:picLocks noChangeAspect="1"/>
          </p:cNvPicPr>
          <p:nvPr/>
        </p:nvPicPr>
        <p:blipFill>
          <a:blip r:embed="rId2"/>
          <a:stretch>
            <a:fillRect/>
          </a:stretch>
        </p:blipFill>
        <p:spPr>
          <a:xfrm>
            <a:off x="3538033" y="3529352"/>
            <a:ext cx="3873986" cy="1936993"/>
          </a:xfrm>
          <a:prstGeom prst="rect">
            <a:avLst/>
          </a:prstGeom>
        </p:spPr>
      </p:pic>
    </p:spTree>
    <p:extLst>
      <p:ext uri="{BB962C8B-B14F-4D97-AF65-F5344CB8AC3E}">
        <p14:creationId xmlns:p14="http://schemas.microsoft.com/office/powerpoint/2010/main" val="51501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2594" y="1473798"/>
            <a:ext cx="5884432" cy="3483171"/>
          </a:xfrm>
          <a:prstGeom prst="rect">
            <a:avLst/>
          </a:prstGeom>
        </p:spPr>
      </p:pic>
    </p:spTree>
    <p:extLst>
      <p:ext uri="{BB962C8B-B14F-4D97-AF65-F5344CB8AC3E}">
        <p14:creationId xmlns:p14="http://schemas.microsoft.com/office/powerpoint/2010/main" val="2120974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270" y="953324"/>
            <a:ext cx="9603275" cy="671081"/>
          </a:xfrm>
        </p:spPr>
        <p:txBody>
          <a:bodyPr/>
          <a:lstStyle/>
          <a:p>
            <a:r>
              <a:rPr lang="en-IN" dirty="0"/>
              <a:t>Interconnection of Networks: Internetwork</a:t>
            </a:r>
          </a:p>
        </p:txBody>
      </p:sp>
      <p:sp>
        <p:nvSpPr>
          <p:cNvPr id="3" name="Content Placeholder 2"/>
          <p:cNvSpPr>
            <a:spLocks noGrp="1"/>
          </p:cNvSpPr>
          <p:nvPr>
            <p:ph idx="1"/>
          </p:nvPr>
        </p:nvSpPr>
        <p:spPr>
          <a:xfrm>
            <a:off x="1130270" y="1624405"/>
            <a:ext cx="9603275" cy="3841940"/>
          </a:xfrm>
        </p:spPr>
        <p:txBody>
          <a:bodyPr/>
          <a:lstStyle/>
          <a:p>
            <a:r>
              <a:rPr lang="en-US" dirty="0"/>
              <a:t>When two or more networks are connected, they become an internetwork, or internet.</a:t>
            </a:r>
          </a:p>
          <a:p>
            <a:r>
              <a:rPr lang="en-US" dirty="0"/>
              <a:t>As an example, assume that an organization has two offices, one on the east coast and the other on the west coast.</a:t>
            </a:r>
            <a:endParaRPr lang="en-IN" dirty="0"/>
          </a:p>
        </p:txBody>
      </p:sp>
      <p:pic>
        <p:nvPicPr>
          <p:cNvPr id="9218" name="Picture 2" descr="we have just one single WAN link between the routers | Chegg.com">
            <a:extLst>
              <a:ext uri="{FF2B5EF4-FFF2-40B4-BE49-F238E27FC236}">
                <a16:creationId xmlns:a16="http://schemas.microsoft.com/office/drawing/2014/main" id="{E6B9AE00-591B-BF8C-E9F7-ED01C22E5A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950"/>
          <a:stretch/>
        </p:blipFill>
        <p:spPr bwMode="auto">
          <a:xfrm>
            <a:off x="1777813" y="3677302"/>
            <a:ext cx="8236921" cy="178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9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dirty="0"/>
              <a:t> </a:t>
            </a:r>
            <a:endParaRPr lang="en-IN" dirty="0"/>
          </a:p>
        </p:txBody>
      </p:sp>
      <p:pic>
        <p:nvPicPr>
          <p:cNvPr id="7" name="Picture 6"/>
          <p:cNvPicPr>
            <a:picLocks noChangeAspect="1"/>
          </p:cNvPicPr>
          <p:nvPr/>
        </p:nvPicPr>
        <p:blipFill>
          <a:blip r:embed="rId2"/>
          <a:stretch>
            <a:fillRect/>
          </a:stretch>
        </p:blipFill>
        <p:spPr>
          <a:xfrm>
            <a:off x="2710927" y="1298713"/>
            <a:ext cx="6366891" cy="4757842"/>
          </a:xfrm>
          <a:prstGeom prst="rect">
            <a:avLst/>
          </a:prstGeom>
        </p:spPr>
      </p:pic>
      <p:sp>
        <p:nvSpPr>
          <p:cNvPr id="2" name="TextBox 1">
            <a:extLst>
              <a:ext uri="{FF2B5EF4-FFF2-40B4-BE49-F238E27FC236}">
                <a16:creationId xmlns:a16="http://schemas.microsoft.com/office/drawing/2014/main" id="{34202D67-3764-0E89-1212-B4512C02AA44}"/>
              </a:ext>
            </a:extLst>
          </p:cNvPr>
          <p:cNvSpPr txBox="1"/>
          <p:nvPr/>
        </p:nvSpPr>
        <p:spPr>
          <a:xfrm>
            <a:off x="2385392" y="882687"/>
            <a:ext cx="7924800" cy="369332"/>
          </a:xfrm>
          <a:prstGeom prst="rect">
            <a:avLst/>
          </a:prstGeom>
          <a:noFill/>
        </p:spPr>
        <p:txBody>
          <a:bodyPr wrap="square" rtlCol="0">
            <a:spAutoFit/>
          </a:bodyPr>
          <a:lstStyle/>
          <a:p>
            <a:r>
              <a:rPr lang="en-US" dirty="0"/>
              <a:t>A heterogeneous internetwork made of four WANs and two LANs</a:t>
            </a:r>
            <a:endParaRPr lang="en-IN" dirty="0"/>
          </a:p>
        </p:txBody>
      </p:sp>
    </p:spTree>
    <p:extLst>
      <p:ext uri="{BB962C8B-B14F-4D97-AF65-F5344CB8AC3E}">
        <p14:creationId xmlns:p14="http://schemas.microsoft.com/office/powerpoint/2010/main" val="1771244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Switched Network</a:t>
            </a:r>
          </a:p>
        </p:txBody>
      </p:sp>
      <p:sp>
        <p:nvSpPr>
          <p:cNvPr id="3" name="Content Placeholder 2"/>
          <p:cNvSpPr>
            <a:spLocks noGrp="1"/>
          </p:cNvSpPr>
          <p:nvPr>
            <p:ph idx="1"/>
          </p:nvPr>
        </p:nvSpPr>
        <p:spPr>
          <a:xfrm>
            <a:off x="1130269" y="1762978"/>
            <a:ext cx="9603275" cy="3294576"/>
          </a:xfrm>
        </p:spPr>
        <p:txBody>
          <a:bodyPr>
            <a:normAutofit/>
          </a:bodyPr>
          <a:lstStyle/>
          <a:p>
            <a:r>
              <a:rPr lang="en-US" dirty="0"/>
              <a:t>switched network - a switch connects at least two links together</a:t>
            </a:r>
          </a:p>
          <a:p>
            <a:r>
              <a:rPr lang="en-US" dirty="0"/>
              <a:t>A switch forward data from a network to another network when required</a:t>
            </a:r>
          </a:p>
          <a:p>
            <a:r>
              <a:rPr lang="en-US" dirty="0"/>
              <a:t>The two most common types of switched networks </a:t>
            </a:r>
          </a:p>
          <a:p>
            <a:pPr lvl="1"/>
            <a:r>
              <a:rPr lang="en-US" sz="2000" dirty="0"/>
              <a:t>circuit-switched</a:t>
            </a:r>
          </a:p>
          <a:p>
            <a:pPr lvl="1"/>
            <a:r>
              <a:rPr lang="en-US" sz="2000" dirty="0"/>
              <a:t>packet-switched networks.</a:t>
            </a:r>
          </a:p>
        </p:txBody>
      </p:sp>
    </p:spTree>
    <p:extLst>
      <p:ext uri="{BB962C8B-B14F-4D97-AF65-F5344CB8AC3E}">
        <p14:creationId xmlns:p14="http://schemas.microsoft.com/office/powerpoint/2010/main" val="2424742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90E7DB3-D026-466D-BCD8-1FB0886F7EB7}"/>
              </a:ext>
            </a:extLst>
          </p:cNvPr>
          <p:cNvSpPr>
            <a:spLocks noGrp="1" noChangeArrowheads="1"/>
          </p:cNvSpPr>
          <p:nvPr>
            <p:ph type="title"/>
          </p:nvPr>
        </p:nvSpPr>
        <p:spPr/>
        <p:txBody>
          <a:bodyPr/>
          <a:lstStyle/>
          <a:p>
            <a:pPr>
              <a:defRPr/>
            </a:pPr>
            <a:r>
              <a:rPr lang="en-US" altLang="en-US" dirty="0"/>
              <a:t>Switching</a:t>
            </a:r>
            <a:endParaRPr lang="th-TH" altLang="en-US" dirty="0"/>
          </a:p>
        </p:txBody>
      </p:sp>
      <p:grpSp>
        <p:nvGrpSpPr>
          <p:cNvPr id="26626" name="Group 3">
            <a:extLst>
              <a:ext uri="{FF2B5EF4-FFF2-40B4-BE49-F238E27FC236}">
                <a16:creationId xmlns:a16="http://schemas.microsoft.com/office/drawing/2014/main" id="{51FCF65B-FFC7-4024-ADA1-DF7B6E8CC019}"/>
              </a:ext>
            </a:extLst>
          </p:cNvPr>
          <p:cNvGrpSpPr>
            <a:grpSpLocks/>
          </p:cNvGrpSpPr>
          <p:nvPr/>
        </p:nvGrpSpPr>
        <p:grpSpPr bwMode="auto">
          <a:xfrm>
            <a:off x="1905001" y="1752601"/>
            <a:ext cx="3781425" cy="3597275"/>
            <a:chOff x="415" y="1152"/>
            <a:chExt cx="2382" cy="2266"/>
          </a:xfrm>
        </p:grpSpPr>
        <p:grpSp>
          <p:nvGrpSpPr>
            <p:cNvPr id="26634" name="Group 4">
              <a:extLst>
                <a:ext uri="{FF2B5EF4-FFF2-40B4-BE49-F238E27FC236}">
                  <a16:creationId xmlns:a16="http://schemas.microsoft.com/office/drawing/2014/main" id="{3E4C0CE9-0E25-4D21-A6E7-512100B5D5F2}"/>
                </a:ext>
              </a:extLst>
            </p:cNvPr>
            <p:cNvGrpSpPr>
              <a:grpSpLocks/>
            </p:cNvGrpSpPr>
            <p:nvPr/>
          </p:nvGrpSpPr>
          <p:grpSpPr bwMode="auto">
            <a:xfrm>
              <a:off x="601" y="1509"/>
              <a:ext cx="1832" cy="1606"/>
              <a:chOff x="601" y="1509"/>
              <a:chExt cx="1832" cy="1606"/>
            </a:xfrm>
          </p:grpSpPr>
          <p:sp>
            <p:nvSpPr>
              <p:cNvPr id="113669" name="Oval 5">
                <a:extLst>
                  <a:ext uri="{FF2B5EF4-FFF2-40B4-BE49-F238E27FC236}">
                    <a16:creationId xmlns:a16="http://schemas.microsoft.com/office/drawing/2014/main" id="{DC59364D-D279-4A97-8C06-12B77B829FFE}"/>
                  </a:ext>
                </a:extLst>
              </p:cNvPr>
              <p:cNvSpPr>
                <a:spLocks noChangeArrowheads="1"/>
              </p:cNvSpPr>
              <p:nvPr/>
            </p:nvSpPr>
            <p:spPr bwMode="auto">
              <a:xfrm>
                <a:off x="1171" y="1558"/>
                <a:ext cx="446" cy="534"/>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0" name="Oval 6">
                <a:extLst>
                  <a:ext uri="{FF2B5EF4-FFF2-40B4-BE49-F238E27FC236}">
                    <a16:creationId xmlns:a16="http://schemas.microsoft.com/office/drawing/2014/main" id="{CBF8D414-39C7-4A5B-A249-3ED9BAA0BE75}"/>
                  </a:ext>
                </a:extLst>
              </p:cNvPr>
              <p:cNvSpPr>
                <a:spLocks noChangeArrowheads="1"/>
              </p:cNvSpPr>
              <p:nvPr/>
            </p:nvSpPr>
            <p:spPr bwMode="auto">
              <a:xfrm>
                <a:off x="1539" y="1509"/>
                <a:ext cx="363" cy="436"/>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1" name="Oval 7">
                <a:extLst>
                  <a:ext uri="{FF2B5EF4-FFF2-40B4-BE49-F238E27FC236}">
                    <a16:creationId xmlns:a16="http://schemas.microsoft.com/office/drawing/2014/main" id="{A55BE3D9-DBDB-4038-BF69-CBE42745B2FE}"/>
                  </a:ext>
                </a:extLst>
              </p:cNvPr>
              <p:cNvSpPr>
                <a:spLocks noChangeArrowheads="1"/>
              </p:cNvSpPr>
              <p:nvPr/>
            </p:nvSpPr>
            <p:spPr bwMode="auto">
              <a:xfrm>
                <a:off x="1865" y="1948"/>
                <a:ext cx="568" cy="681"/>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2" name="Oval 8">
                <a:extLst>
                  <a:ext uri="{FF2B5EF4-FFF2-40B4-BE49-F238E27FC236}">
                    <a16:creationId xmlns:a16="http://schemas.microsoft.com/office/drawing/2014/main" id="{1A204782-1160-4950-AB48-495EC37B10BB}"/>
                  </a:ext>
                </a:extLst>
              </p:cNvPr>
              <p:cNvSpPr>
                <a:spLocks noChangeArrowheads="1"/>
              </p:cNvSpPr>
              <p:nvPr/>
            </p:nvSpPr>
            <p:spPr bwMode="auto">
              <a:xfrm>
                <a:off x="805" y="2239"/>
                <a:ext cx="649" cy="77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3" name="Oval 9">
                <a:extLst>
                  <a:ext uri="{FF2B5EF4-FFF2-40B4-BE49-F238E27FC236}">
                    <a16:creationId xmlns:a16="http://schemas.microsoft.com/office/drawing/2014/main" id="{3B4A5DD6-57AF-458E-AFA0-23A6DF06ED84}"/>
                  </a:ext>
                </a:extLst>
              </p:cNvPr>
              <p:cNvSpPr>
                <a:spLocks noChangeArrowheads="1"/>
              </p:cNvSpPr>
              <p:nvPr/>
            </p:nvSpPr>
            <p:spPr bwMode="auto">
              <a:xfrm>
                <a:off x="1702" y="2338"/>
                <a:ext cx="484" cy="580"/>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4" name="Oval 10">
                <a:extLst>
                  <a:ext uri="{FF2B5EF4-FFF2-40B4-BE49-F238E27FC236}">
                    <a16:creationId xmlns:a16="http://schemas.microsoft.com/office/drawing/2014/main" id="{1AAE2DEA-B346-46B7-A629-9332A123292B}"/>
                  </a:ext>
                </a:extLst>
              </p:cNvPr>
              <p:cNvSpPr>
                <a:spLocks noChangeArrowheads="1"/>
              </p:cNvSpPr>
              <p:nvPr/>
            </p:nvSpPr>
            <p:spPr bwMode="auto">
              <a:xfrm>
                <a:off x="642" y="2386"/>
                <a:ext cx="362" cy="434"/>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5" name="Oval 11">
                <a:extLst>
                  <a:ext uri="{FF2B5EF4-FFF2-40B4-BE49-F238E27FC236}">
                    <a16:creationId xmlns:a16="http://schemas.microsoft.com/office/drawing/2014/main" id="{1A57F716-F6EF-472D-9924-919D714E631C}"/>
                  </a:ext>
                </a:extLst>
              </p:cNvPr>
              <p:cNvSpPr>
                <a:spLocks noChangeArrowheads="1"/>
              </p:cNvSpPr>
              <p:nvPr/>
            </p:nvSpPr>
            <p:spPr bwMode="auto">
              <a:xfrm>
                <a:off x="601" y="2045"/>
                <a:ext cx="363" cy="435"/>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6" name="Oval 12">
                <a:extLst>
                  <a:ext uri="{FF2B5EF4-FFF2-40B4-BE49-F238E27FC236}">
                    <a16:creationId xmlns:a16="http://schemas.microsoft.com/office/drawing/2014/main" id="{15150343-451F-4933-B826-FA737124D157}"/>
                  </a:ext>
                </a:extLst>
              </p:cNvPr>
              <p:cNvSpPr>
                <a:spLocks noChangeArrowheads="1"/>
              </p:cNvSpPr>
              <p:nvPr/>
            </p:nvSpPr>
            <p:spPr bwMode="auto">
              <a:xfrm>
                <a:off x="764" y="1655"/>
                <a:ext cx="568" cy="681"/>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7" name="Oval 13">
                <a:extLst>
                  <a:ext uri="{FF2B5EF4-FFF2-40B4-BE49-F238E27FC236}">
                    <a16:creationId xmlns:a16="http://schemas.microsoft.com/office/drawing/2014/main" id="{5059F369-974C-42F8-AD11-C65E8044EE29}"/>
                  </a:ext>
                </a:extLst>
              </p:cNvPr>
              <p:cNvSpPr>
                <a:spLocks noChangeArrowheads="1"/>
              </p:cNvSpPr>
              <p:nvPr/>
            </p:nvSpPr>
            <p:spPr bwMode="auto">
              <a:xfrm>
                <a:off x="1253" y="2433"/>
                <a:ext cx="568" cy="682"/>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8" name="Oval 14">
                <a:extLst>
                  <a:ext uri="{FF2B5EF4-FFF2-40B4-BE49-F238E27FC236}">
                    <a16:creationId xmlns:a16="http://schemas.microsoft.com/office/drawing/2014/main" id="{F8C7FBC8-FD85-44FB-A56E-3D1D00F223BC}"/>
                  </a:ext>
                </a:extLst>
              </p:cNvPr>
              <p:cNvSpPr>
                <a:spLocks noChangeArrowheads="1"/>
              </p:cNvSpPr>
              <p:nvPr/>
            </p:nvSpPr>
            <p:spPr bwMode="auto">
              <a:xfrm>
                <a:off x="1946" y="1703"/>
                <a:ext cx="445" cy="536"/>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9" name="Oval 15">
                <a:extLst>
                  <a:ext uri="{FF2B5EF4-FFF2-40B4-BE49-F238E27FC236}">
                    <a16:creationId xmlns:a16="http://schemas.microsoft.com/office/drawing/2014/main" id="{4013DE31-1358-41E1-9914-E37E2F136000}"/>
                  </a:ext>
                </a:extLst>
              </p:cNvPr>
              <p:cNvSpPr>
                <a:spLocks noChangeArrowheads="1"/>
              </p:cNvSpPr>
              <p:nvPr/>
            </p:nvSpPr>
            <p:spPr bwMode="auto">
              <a:xfrm>
                <a:off x="1824" y="1509"/>
                <a:ext cx="404" cy="483"/>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0" name="Freeform 16">
                <a:extLst>
                  <a:ext uri="{FF2B5EF4-FFF2-40B4-BE49-F238E27FC236}">
                    <a16:creationId xmlns:a16="http://schemas.microsoft.com/office/drawing/2014/main" id="{AB907850-2952-4C10-86FB-58A1D3159CB1}"/>
                  </a:ext>
                </a:extLst>
              </p:cNvPr>
              <p:cNvSpPr>
                <a:spLocks/>
              </p:cNvSpPr>
              <p:nvPr/>
            </p:nvSpPr>
            <p:spPr bwMode="auto">
              <a:xfrm>
                <a:off x="748" y="1636"/>
                <a:ext cx="1584" cy="1272"/>
              </a:xfrm>
              <a:custGeom>
                <a:avLst/>
                <a:gdLst>
                  <a:gd name="T0" fmla="*/ 488 w 1584"/>
                  <a:gd name="T1" fmla="*/ 128 h 1272"/>
                  <a:gd name="T2" fmla="*/ 553 w 1584"/>
                  <a:gd name="T3" fmla="*/ 36 h 1272"/>
                  <a:gd name="T4" fmla="*/ 850 w 1584"/>
                  <a:gd name="T5" fmla="*/ 42 h 1272"/>
                  <a:gd name="T6" fmla="*/ 1059 w 1584"/>
                  <a:gd name="T7" fmla="*/ 0 h 1272"/>
                  <a:gd name="T8" fmla="*/ 1324 w 1584"/>
                  <a:gd name="T9" fmla="*/ 152 h 1272"/>
                  <a:gd name="T10" fmla="*/ 1455 w 1584"/>
                  <a:gd name="T11" fmla="*/ 109 h 1272"/>
                  <a:gd name="T12" fmla="*/ 1527 w 1584"/>
                  <a:gd name="T13" fmla="*/ 128 h 1272"/>
                  <a:gd name="T14" fmla="*/ 1542 w 1584"/>
                  <a:gd name="T15" fmla="*/ 505 h 1272"/>
                  <a:gd name="T16" fmla="*/ 1583 w 1584"/>
                  <a:gd name="T17" fmla="*/ 566 h 1272"/>
                  <a:gd name="T18" fmla="*/ 1461 w 1584"/>
                  <a:gd name="T19" fmla="*/ 857 h 1272"/>
                  <a:gd name="T20" fmla="*/ 1329 w 1584"/>
                  <a:gd name="T21" fmla="*/ 658 h 1272"/>
                  <a:gd name="T22" fmla="*/ 1293 w 1584"/>
                  <a:gd name="T23" fmla="*/ 760 h 1272"/>
                  <a:gd name="T24" fmla="*/ 1105 w 1584"/>
                  <a:gd name="T25" fmla="*/ 1161 h 1272"/>
                  <a:gd name="T26" fmla="*/ 478 w 1584"/>
                  <a:gd name="T27" fmla="*/ 1271 h 1272"/>
                  <a:gd name="T28" fmla="*/ 153 w 1584"/>
                  <a:gd name="T29" fmla="*/ 1192 h 1272"/>
                  <a:gd name="T30" fmla="*/ 50 w 1584"/>
                  <a:gd name="T31" fmla="*/ 943 h 1272"/>
                  <a:gd name="T32" fmla="*/ 50 w 1584"/>
                  <a:gd name="T33" fmla="*/ 688 h 1272"/>
                  <a:gd name="T34" fmla="*/ 0 w 1584"/>
                  <a:gd name="T35" fmla="*/ 475 h 1272"/>
                  <a:gd name="T36" fmla="*/ 488 w 1584"/>
                  <a:gd name="T37" fmla="*/ 128 h 12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84" h="1272">
                    <a:moveTo>
                      <a:pt x="488" y="128"/>
                    </a:moveTo>
                    <a:lnTo>
                      <a:pt x="553" y="36"/>
                    </a:lnTo>
                    <a:lnTo>
                      <a:pt x="850" y="42"/>
                    </a:lnTo>
                    <a:lnTo>
                      <a:pt x="1059" y="0"/>
                    </a:lnTo>
                    <a:lnTo>
                      <a:pt x="1324" y="152"/>
                    </a:lnTo>
                    <a:lnTo>
                      <a:pt x="1455" y="109"/>
                    </a:lnTo>
                    <a:lnTo>
                      <a:pt x="1527" y="128"/>
                    </a:lnTo>
                    <a:lnTo>
                      <a:pt x="1542" y="505"/>
                    </a:lnTo>
                    <a:lnTo>
                      <a:pt x="1583" y="566"/>
                    </a:lnTo>
                    <a:lnTo>
                      <a:pt x="1461" y="857"/>
                    </a:lnTo>
                    <a:lnTo>
                      <a:pt x="1329" y="658"/>
                    </a:lnTo>
                    <a:lnTo>
                      <a:pt x="1293" y="760"/>
                    </a:lnTo>
                    <a:lnTo>
                      <a:pt x="1105" y="1161"/>
                    </a:lnTo>
                    <a:lnTo>
                      <a:pt x="478" y="1271"/>
                    </a:lnTo>
                    <a:lnTo>
                      <a:pt x="153" y="1192"/>
                    </a:lnTo>
                    <a:lnTo>
                      <a:pt x="50" y="943"/>
                    </a:lnTo>
                    <a:lnTo>
                      <a:pt x="50" y="688"/>
                    </a:lnTo>
                    <a:lnTo>
                      <a:pt x="0" y="475"/>
                    </a:lnTo>
                    <a:lnTo>
                      <a:pt x="488" y="12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113681" name="Rectangle 17">
              <a:extLst>
                <a:ext uri="{FF2B5EF4-FFF2-40B4-BE49-F238E27FC236}">
                  <a16:creationId xmlns:a16="http://schemas.microsoft.com/office/drawing/2014/main" id="{A0B12C05-47A5-4EA0-BEB8-DC75EAD47A0A}"/>
                </a:ext>
              </a:extLst>
            </p:cNvPr>
            <p:cNvSpPr>
              <a:spLocks noChangeArrowheads="1"/>
            </p:cNvSpPr>
            <p:nvPr/>
          </p:nvSpPr>
          <p:spPr bwMode="auto">
            <a:xfrm>
              <a:off x="755" y="3206"/>
              <a:ext cx="15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a:defRPr/>
              </a:pPr>
              <a:r>
                <a:rPr lang="th-TH" altLang="en-US" sz="1600">
                  <a:solidFill>
                    <a:schemeClr val="bg1"/>
                  </a:solidFill>
                  <a:latin typeface="Arial" charset="0"/>
                  <a:cs typeface="CordiaUPC" charset="0"/>
                </a:rPr>
                <a:t>Communication Network</a:t>
              </a:r>
            </a:p>
          </p:txBody>
        </p:sp>
        <p:sp>
          <p:nvSpPr>
            <p:cNvPr id="113682" name="Oval 18">
              <a:extLst>
                <a:ext uri="{FF2B5EF4-FFF2-40B4-BE49-F238E27FC236}">
                  <a16:creationId xmlns:a16="http://schemas.microsoft.com/office/drawing/2014/main" id="{3EABA9CA-4093-42E0-A604-63762264649F}"/>
                </a:ext>
              </a:extLst>
            </p:cNvPr>
            <p:cNvSpPr>
              <a:spLocks noChangeArrowheads="1"/>
            </p:cNvSpPr>
            <p:nvPr/>
          </p:nvSpPr>
          <p:spPr bwMode="auto">
            <a:xfrm>
              <a:off x="1590" y="1654"/>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3" name="Oval 19">
              <a:extLst>
                <a:ext uri="{FF2B5EF4-FFF2-40B4-BE49-F238E27FC236}">
                  <a16:creationId xmlns:a16="http://schemas.microsoft.com/office/drawing/2014/main" id="{E0D631B9-D358-454B-8147-37D6FD7BFDB8}"/>
                </a:ext>
              </a:extLst>
            </p:cNvPr>
            <p:cNvSpPr>
              <a:spLocks noChangeArrowheads="1"/>
            </p:cNvSpPr>
            <p:nvPr/>
          </p:nvSpPr>
          <p:spPr bwMode="auto">
            <a:xfrm>
              <a:off x="2137" y="1881"/>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4" name="Oval 20">
              <a:extLst>
                <a:ext uri="{FF2B5EF4-FFF2-40B4-BE49-F238E27FC236}">
                  <a16:creationId xmlns:a16="http://schemas.microsoft.com/office/drawing/2014/main" id="{A1FA5CEE-11CF-4A4E-BDA1-EAA097676F1B}"/>
                </a:ext>
              </a:extLst>
            </p:cNvPr>
            <p:cNvSpPr>
              <a:spLocks noChangeArrowheads="1"/>
            </p:cNvSpPr>
            <p:nvPr/>
          </p:nvSpPr>
          <p:spPr bwMode="auto">
            <a:xfrm>
              <a:off x="828" y="1801"/>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5" name="Oval 21">
              <a:extLst>
                <a:ext uri="{FF2B5EF4-FFF2-40B4-BE49-F238E27FC236}">
                  <a16:creationId xmlns:a16="http://schemas.microsoft.com/office/drawing/2014/main" id="{CDD9A949-A654-4075-B32B-41E80482406B}"/>
                </a:ext>
              </a:extLst>
            </p:cNvPr>
            <p:cNvSpPr>
              <a:spLocks noChangeArrowheads="1"/>
            </p:cNvSpPr>
            <p:nvPr/>
          </p:nvSpPr>
          <p:spPr bwMode="auto">
            <a:xfrm>
              <a:off x="821" y="2586"/>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6" name="Oval 22">
              <a:extLst>
                <a:ext uri="{FF2B5EF4-FFF2-40B4-BE49-F238E27FC236}">
                  <a16:creationId xmlns:a16="http://schemas.microsoft.com/office/drawing/2014/main" id="{366B23BF-165F-45A3-A74C-E31EEC816CF7}"/>
                </a:ext>
              </a:extLst>
            </p:cNvPr>
            <p:cNvSpPr>
              <a:spLocks noChangeArrowheads="1"/>
            </p:cNvSpPr>
            <p:nvPr/>
          </p:nvSpPr>
          <p:spPr bwMode="auto">
            <a:xfrm>
              <a:off x="1912" y="2724"/>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7" name="Line 23">
              <a:extLst>
                <a:ext uri="{FF2B5EF4-FFF2-40B4-BE49-F238E27FC236}">
                  <a16:creationId xmlns:a16="http://schemas.microsoft.com/office/drawing/2014/main" id="{B46CC7BD-44D6-4CBB-8B2F-78B72499B5F2}"/>
                </a:ext>
              </a:extLst>
            </p:cNvPr>
            <p:cNvSpPr>
              <a:spLocks noChangeShapeType="1"/>
            </p:cNvSpPr>
            <p:nvPr/>
          </p:nvSpPr>
          <p:spPr bwMode="auto">
            <a:xfrm>
              <a:off x="679" y="1718"/>
              <a:ext cx="173" cy="108"/>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8" name="Line 24">
              <a:extLst>
                <a:ext uri="{FF2B5EF4-FFF2-40B4-BE49-F238E27FC236}">
                  <a16:creationId xmlns:a16="http://schemas.microsoft.com/office/drawing/2014/main" id="{D3D777D0-C2D0-4F14-95C3-D14023CD1D7D}"/>
                </a:ext>
              </a:extLst>
            </p:cNvPr>
            <p:cNvSpPr>
              <a:spLocks noChangeShapeType="1"/>
            </p:cNvSpPr>
            <p:nvPr/>
          </p:nvSpPr>
          <p:spPr bwMode="auto">
            <a:xfrm flipH="1">
              <a:off x="1666" y="1440"/>
              <a:ext cx="62" cy="204"/>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9" name="Line 25">
              <a:extLst>
                <a:ext uri="{FF2B5EF4-FFF2-40B4-BE49-F238E27FC236}">
                  <a16:creationId xmlns:a16="http://schemas.microsoft.com/office/drawing/2014/main" id="{D08B88C5-EE00-4318-9F9A-428A86DF4BCD}"/>
                </a:ext>
              </a:extLst>
            </p:cNvPr>
            <p:cNvSpPr>
              <a:spLocks noChangeShapeType="1"/>
            </p:cNvSpPr>
            <p:nvPr/>
          </p:nvSpPr>
          <p:spPr bwMode="auto">
            <a:xfrm flipH="1">
              <a:off x="720" y="2736"/>
              <a:ext cx="115" cy="185"/>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0" name="Line 26">
              <a:extLst>
                <a:ext uri="{FF2B5EF4-FFF2-40B4-BE49-F238E27FC236}">
                  <a16:creationId xmlns:a16="http://schemas.microsoft.com/office/drawing/2014/main" id="{D992FCFE-941F-4E5F-A867-D20B72748DD8}"/>
                </a:ext>
              </a:extLst>
            </p:cNvPr>
            <p:cNvSpPr>
              <a:spLocks noChangeShapeType="1"/>
            </p:cNvSpPr>
            <p:nvPr/>
          </p:nvSpPr>
          <p:spPr bwMode="auto">
            <a:xfrm>
              <a:off x="2054" y="2861"/>
              <a:ext cx="173" cy="108"/>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1" name="Line 27">
              <a:extLst>
                <a:ext uri="{FF2B5EF4-FFF2-40B4-BE49-F238E27FC236}">
                  <a16:creationId xmlns:a16="http://schemas.microsoft.com/office/drawing/2014/main" id="{2237B848-6891-4814-AE91-8450F6F5882F}"/>
                </a:ext>
              </a:extLst>
            </p:cNvPr>
            <p:cNvSpPr>
              <a:spLocks noChangeShapeType="1"/>
            </p:cNvSpPr>
            <p:nvPr/>
          </p:nvSpPr>
          <p:spPr bwMode="auto">
            <a:xfrm flipV="1">
              <a:off x="2294" y="1848"/>
              <a:ext cx="186" cy="73"/>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2" name="Line 28">
              <a:extLst>
                <a:ext uri="{FF2B5EF4-FFF2-40B4-BE49-F238E27FC236}">
                  <a16:creationId xmlns:a16="http://schemas.microsoft.com/office/drawing/2014/main" id="{BC5DEF30-837E-4FC1-8309-7A08B4766F60}"/>
                </a:ext>
              </a:extLst>
            </p:cNvPr>
            <p:cNvSpPr>
              <a:spLocks noChangeShapeType="1"/>
            </p:cNvSpPr>
            <p:nvPr/>
          </p:nvSpPr>
          <p:spPr bwMode="auto">
            <a:xfrm>
              <a:off x="895" y="1950"/>
              <a:ext cx="0" cy="6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3" name="Line 29">
              <a:extLst>
                <a:ext uri="{FF2B5EF4-FFF2-40B4-BE49-F238E27FC236}">
                  <a16:creationId xmlns:a16="http://schemas.microsoft.com/office/drawing/2014/main" id="{6B0B653D-5BA6-4464-96CE-4087D606919A}"/>
                </a:ext>
              </a:extLst>
            </p:cNvPr>
            <p:cNvSpPr>
              <a:spLocks noChangeShapeType="1"/>
            </p:cNvSpPr>
            <p:nvPr/>
          </p:nvSpPr>
          <p:spPr bwMode="auto">
            <a:xfrm>
              <a:off x="962" y="1921"/>
              <a:ext cx="522"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4" name="Line 30">
              <a:extLst>
                <a:ext uri="{FF2B5EF4-FFF2-40B4-BE49-F238E27FC236}">
                  <a16:creationId xmlns:a16="http://schemas.microsoft.com/office/drawing/2014/main" id="{6D41EFF1-8702-4CAC-9244-A3AAF8B9E86E}"/>
                </a:ext>
              </a:extLst>
            </p:cNvPr>
            <p:cNvSpPr>
              <a:spLocks noChangeShapeType="1"/>
            </p:cNvSpPr>
            <p:nvPr/>
          </p:nvSpPr>
          <p:spPr bwMode="auto">
            <a:xfrm flipV="1">
              <a:off x="976" y="2247"/>
              <a:ext cx="521" cy="4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5" name="Line 31">
              <a:extLst>
                <a:ext uri="{FF2B5EF4-FFF2-40B4-BE49-F238E27FC236}">
                  <a16:creationId xmlns:a16="http://schemas.microsoft.com/office/drawing/2014/main" id="{190338B6-B906-4978-BC57-CFE3BE1DD4F1}"/>
                </a:ext>
              </a:extLst>
            </p:cNvPr>
            <p:cNvSpPr>
              <a:spLocks noChangeShapeType="1"/>
            </p:cNvSpPr>
            <p:nvPr/>
          </p:nvSpPr>
          <p:spPr bwMode="auto">
            <a:xfrm>
              <a:off x="1711" y="1783"/>
              <a:ext cx="427" cy="1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6" name="Line 32">
              <a:extLst>
                <a:ext uri="{FF2B5EF4-FFF2-40B4-BE49-F238E27FC236}">
                  <a16:creationId xmlns:a16="http://schemas.microsoft.com/office/drawing/2014/main" id="{94862763-9BC8-4BD0-BCDE-CA54329D0BE5}"/>
                </a:ext>
              </a:extLst>
            </p:cNvPr>
            <p:cNvSpPr>
              <a:spLocks noChangeShapeType="1"/>
            </p:cNvSpPr>
            <p:nvPr/>
          </p:nvSpPr>
          <p:spPr bwMode="auto">
            <a:xfrm flipV="1">
              <a:off x="990" y="1760"/>
              <a:ext cx="602" cy="10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7" name="Line 33">
              <a:extLst>
                <a:ext uri="{FF2B5EF4-FFF2-40B4-BE49-F238E27FC236}">
                  <a16:creationId xmlns:a16="http://schemas.microsoft.com/office/drawing/2014/main" id="{47CF3B62-05E1-42F9-BF09-95AAD749FB46}"/>
                </a:ext>
              </a:extLst>
            </p:cNvPr>
            <p:cNvSpPr>
              <a:spLocks noChangeShapeType="1"/>
            </p:cNvSpPr>
            <p:nvPr/>
          </p:nvSpPr>
          <p:spPr bwMode="auto">
            <a:xfrm flipH="1">
              <a:off x="1995" y="2037"/>
              <a:ext cx="202" cy="6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8" name="Oval 34">
              <a:extLst>
                <a:ext uri="{FF2B5EF4-FFF2-40B4-BE49-F238E27FC236}">
                  <a16:creationId xmlns:a16="http://schemas.microsoft.com/office/drawing/2014/main" id="{C436A05F-1342-42AB-869F-3BF606ACAA1E}"/>
                </a:ext>
              </a:extLst>
            </p:cNvPr>
            <p:cNvSpPr>
              <a:spLocks noChangeArrowheads="1"/>
            </p:cNvSpPr>
            <p:nvPr/>
          </p:nvSpPr>
          <p:spPr bwMode="auto">
            <a:xfrm>
              <a:off x="1475" y="2107"/>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9" name="Line 35">
              <a:extLst>
                <a:ext uri="{FF2B5EF4-FFF2-40B4-BE49-F238E27FC236}">
                  <a16:creationId xmlns:a16="http://schemas.microsoft.com/office/drawing/2014/main" id="{7310EC3F-395C-4862-B119-EFF8F87DBA9E}"/>
                </a:ext>
              </a:extLst>
            </p:cNvPr>
            <p:cNvSpPr>
              <a:spLocks noChangeShapeType="1"/>
            </p:cNvSpPr>
            <p:nvPr/>
          </p:nvSpPr>
          <p:spPr bwMode="auto">
            <a:xfrm flipV="1">
              <a:off x="1579" y="1804"/>
              <a:ext cx="78" cy="31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700" name="Line 36">
              <a:extLst>
                <a:ext uri="{FF2B5EF4-FFF2-40B4-BE49-F238E27FC236}">
                  <a16:creationId xmlns:a16="http://schemas.microsoft.com/office/drawing/2014/main" id="{17518BFB-B267-4703-B97B-056C3BA1ECE0}"/>
                </a:ext>
              </a:extLst>
            </p:cNvPr>
            <p:cNvSpPr>
              <a:spLocks noChangeShapeType="1"/>
            </p:cNvSpPr>
            <p:nvPr/>
          </p:nvSpPr>
          <p:spPr bwMode="auto">
            <a:xfrm flipV="1">
              <a:off x="1623" y="2000"/>
              <a:ext cx="507" cy="20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701" name="Line 37">
              <a:extLst>
                <a:ext uri="{FF2B5EF4-FFF2-40B4-BE49-F238E27FC236}">
                  <a16:creationId xmlns:a16="http://schemas.microsoft.com/office/drawing/2014/main" id="{5BE56A0C-6270-4C6D-9CD3-DD564EC79B64}"/>
                </a:ext>
              </a:extLst>
            </p:cNvPr>
            <p:cNvSpPr>
              <a:spLocks noChangeShapeType="1"/>
            </p:cNvSpPr>
            <p:nvPr/>
          </p:nvSpPr>
          <p:spPr bwMode="auto">
            <a:xfrm>
              <a:off x="977" y="2692"/>
              <a:ext cx="921" cy="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702" name="Line 38">
              <a:extLst>
                <a:ext uri="{FF2B5EF4-FFF2-40B4-BE49-F238E27FC236}">
                  <a16:creationId xmlns:a16="http://schemas.microsoft.com/office/drawing/2014/main" id="{3B6C935B-15D5-4DDA-9A37-5F7407EC32E2}"/>
                </a:ext>
              </a:extLst>
            </p:cNvPr>
            <p:cNvSpPr>
              <a:spLocks noChangeShapeType="1"/>
            </p:cNvSpPr>
            <p:nvPr/>
          </p:nvSpPr>
          <p:spPr bwMode="auto">
            <a:xfrm>
              <a:off x="1588" y="2234"/>
              <a:ext cx="347" cy="4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113703" name="Picture 39">
              <a:extLst>
                <a:ext uri="{FF2B5EF4-FFF2-40B4-BE49-F238E27FC236}">
                  <a16:creationId xmlns:a16="http://schemas.microsoft.com/office/drawing/2014/main" id="{4350EF00-E212-4C6A-B61D-721C9420409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 y="1454"/>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704" name="Picture 40">
              <a:extLst>
                <a:ext uri="{FF2B5EF4-FFF2-40B4-BE49-F238E27FC236}">
                  <a16:creationId xmlns:a16="http://schemas.microsoft.com/office/drawing/2014/main" id="{07539E5B-44DB-428D-94F3-EC78683AFA3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880"/>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705" name="Picture 41">
              <a:extLst>
                <a:ext uri="{FF2B5EF4-FFF2-40B4-BE49-F238E27FC236}">
                  <a16:creationId xmlns:a16="http://schemas.microsoft.com/office/drawing/2014/main" id="{091CAC39-EB16-4FF7-B852-20E2A4C5267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 y="2924"/>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706" name="Picture 42">
              <a:extLst>
                <a:ext uri="{FF2B5EF4-FFF2-40B4-BE49-F238E27FC236}">
                  <a16:creationId xmlns:a16="http://schemas.microsoft.com/office/drawing/2014/main" id="{91433F59-51F0-4A85-AB59-E0AD27669CD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1152"/>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707" name="Picture 43">
              <a:extLst>
                <a:ext uri="{FF2B5EF4-FFF2-40B4-BE49-F238E27FC236}">
                  <a16:creationId xmlns:a16="http://schemas.microsoft.com/office/drawing/2014/main" id="{F325D0C9-8671-4B9B-86AE-91C858B8263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7" y="1724"/>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113708" name="Rectangle 44">
            <a:extLst>
              <a:ext uri="{FF2B5EF4-FFF2-40B4-BE49-F238E27FC236}">
                <a16:creationId xmlns:a16="http://schemas.microsoft.com/office/drawing/2014/main" id="{97E5CC0B-25DC-48EE-8931-5A2E984AECD5}"/>
              </a:ext>
            </a:extLst>
          </p:cNvPr>
          <p:cNvSpPr>
            <a:spLocks noChangeArrowheads="1"/>
          </p:cNvSpPr>
          <p:nvPr/>
        </p:nvSpPr>
        <p:spPr bwMode="auto">
          <a:xfrm>
            <a:off x="5824927" y="4505112"/>
            <a:ext cx="4687181" cy="923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defRPr/>
            </a:pPr>
            <a:r>
              <a:rPr lang="en-US" altLang="en-US" sz="1800" dirty="0">
                <a:latin typeface="Arial" charset="0"/>
                <a:cs typeface="CordiaUPC" charset="0"/>
              </a:rPr>
              <a:t>Communications is achieved by transmitting</a:t>
            </a:r>
          </a:p>
          <a:p>
            <a:pPr>
              <a:defRPr/>
            </a:pPr>
            <a:r>
              <a:rPr lang="en-US" altLang="en-US" sz="1800" dirty="0">
                <a:latin typeface="Arial" charset="0"/>
                <a:cs typeface="CordiaUPC" charset="0"/>
              </a:rPr>
              <a:t>data from source to destination through a</a:t>
            </a:r>
          </a:p>
          <a:p>
            <a:pPr>
              <a:defRPr/>
            </a:pPr>
            <a:r>
              <a:rPr lang="en-US" altLang="en-US" sz="1800" dirty="0">
                <a:latin typeface="Arial" charset="0"/>
                <a:cs typeface="CordiaUPC" charset="0"/>
              </a:rPr>
              <a:t>network of switching nodes</a:t>
            </a:r>
          </a:p>
        </p:txBody>
      </p:sp>
      <p:sp>
        <p:nvSpPr>
          <p:cNvPr id="113709" name="Oval 45">
            <a:extLst>
              <a:ext uri="{FF2B5EF4-FFF2-40B4-BE49-F238E27FC236}">
                <a16:creationId xmlns:a16="http://schemas.microsoft.com/office/drawing/2014/main" id="{8FEA764E-11B1-42E5-A8FF-1A7AC9C617FD}"/>
              </a:ext>
            </a:extLst>
          </p:cNvPr>
          <p:cNvSpPr>
            <a:spLocks noChangeArrowheads="1"/>
          </p:cNvSpPr>
          <p:nvPr/>
        </p:nvSpPr>
        <p:spPr bwMode="auto">
          <a:xfrm>
            <a:off x="6160600" y="2066926"/>
            <a:ext cx="233362" cy="233363"/>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710" name="Rectangle 46">
            <a:extLst>
              <a:ext uri="{FF2B5EF4-FFF2-40B4-BE49-F238E27FC236}">
                <a16:creationId xmlns:a16="http://schemas.microsoft.com/office/drawing/2014/main" id="{D631A48B-ECC7-4DB0-B522-91E514B7DD7B}"/>
              </a:ext>
            </a:extLst>
          </p:cNvPr>
          <p:cNvSpPr>
            <a:spLocks noChangeArrowheads="1"/>
          </p:cNvSpPr>
          <p:nvPr/>
        </p:nvSpPr>
        <p:spPr bwMode="auto">
          <a:xfrm>
            <a:off x="6449526" y="2017713"/>
            <a:ext cx="3989875"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defRPr/>
            </a:pPr>
            <a:r>
              <a:rPr lang="en-US" altLang="en-US" sz="2000" b="1" dirty="0">
                <a:latin typeface="Arial" charset="0"/>
                <a:cs typeface="CordiaUPC" charset="0"/>
              </a:rPr>
              <a:t>Communication  Network Node</a:t>
            </a:r>
          </a:p>
        </p:txBody>
      </p:sp>
      <p:sp>
        <p:nvSpPr>
          <p:cNvPr id="113711" name="Rectangle 47">
            <a:extLst>
              <a:ext uri="{FF2B5EF4-FFF2-40B4-BE49-F238E27FC236}">
                <a16:creationId xmlns:a16="http://schemas.microsoft.com/office/drawing/2014/main" id="{689BF6D3-B6F7-4882-A69A-6854AD39D441}"/>
              </a:ext>
            </a:extLst>
          </p:cNvPr>
          <p:cNvSpPr>
            <a:spLocks noChangeArrowheads="1"/>
          </p:cNvSpPr>
          <p:nvPr/>
        </p:nvSpPr>
        <p:spPr bwMode="auto">
          <a:xfrm>
            <a:off x="6544776" y="2976563"/>
            <a:ext cx="213680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defRPr/>
            </a:pPr>
            <a:r>
              <a:rPr lang="en-US" altLang="en-US" sz="2000" b="1" dirty="0">
                <a:latin typeface="Arial" charset="0"/>
                <a:cs typeface="CordiaUPC" charset="0"/>
              </a:rPr>
              <a:t>Network Station</a:t>
            </a:r>
          </a:p>
        </p:txBody>
      </p:sp>
      <p:sp>
        <p:nvSpPr>
          <p:cNvPr id="113712" name="Rectangle 48">
            <a:extLst>
              <a:ext uri="{FF2B5EF4-FFF2-40B4-BE49-F238E27FC236}">
                <a16:creationId xmlns:a16="http://schemas.microsoft.com/office/drawing/2014/main" id="{4FED9843-42F8-429E-B7A4-39C633476A78}"/>
              </a:ext>
            </a:extLst>
          </p:cNvPr>
          <p:cNvSpPr>
            <a:spLocks noChangeArrowheads="1"/>
          </p:cNvSpPr>
          <p:nvPr/>
        </p:nvSpPr>
        <p:spPr bwMode="auto">
          <a:xfrm>
            <a:off x="6559062" y="3275013"/>
            <a:ext cx="358591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spcBef>
                <a:spcPct val="0"/>
              </a:spcBef>
              <a:buClrTx/>
              <a:buSzPct val="75000"/>
            </a:pPr>
            <a:r>
              <a:rPr lang="en-US" altLang="en-US" sz="1800" b="0" dirty="0">
                <a:latin typeface="Arial" panose="020B0604020202020204" pitchFamily="34" charset="0"/>
                <a:cs typeface="CordiaUPC" panose="020B0304020202020204" pitchFamily="34" charset="-34"/>
              </a:rPr>
              <a:t> end node (source &amp;destination)</a:t>
            </a:r>
          </a:p>
        </p:txBody>
      </p:sp>
      <p:sp>
        <p:nvSpPr>
          <p:cNvPr id="113713" name="Rectangle 49">
            <a:extLst>
              <a:ext uri="{FF2B5EF4-FFF2-40B4-BE49-F238E27FC236}">
                <a16:creationId xmlns:a16="http://schemas.microsoft.com/office/drawing/2014/main" id="{0E07D6CB-D22D-452C-8894-D8C4140B7427}"/>
              </a:ext>
            </a:extLst>
          </p:cNvPr>
          <p:cNvSpPr>
            <a:spLocks noChangeArrowheads="1"/>
          </p:cNvSpPr>
          <p:nvPr/>
        </p:nvSpPr>
        <p:spPr bwMode="auto">
          <a:xfrm>
            <a:off x="6493975" y="2398713"/>
            <a:ext cx="377827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spcBef>
                <a:spcPct val="0"/>
              </a:spcBef>
              <a:buClrTx/>
              <a:buSzPct val="75000"/>
            </a:pPr>
            <a:r>
              <a:rPr lang="en-US" altLang="en-US" sz="1800" b="0" dirty="0">
                <a:latin typeface="Arial" panose="020B0604020202020204" pitchFamily="34" charset="0"/>
                <a:cs typeface="CordiaUPC" panose="020B0304020202020204" pitchFamily="34" charset="-34"/>
              </a:rPr>
              <a:t> provide switching facility (routing)</a:t>
            </a:r>
          </a:p>
        </p:txBody>
      </p:sp>
      <p:pic>
        <p:nvPicPr>
          <p:cNvPr id="113714" name="Picture 50">
            <a:extLst>
              <a:ext uri="{FF2B5EF4-FFF2-40B4-BE49-F238E27FC236}">
                <a16:creationId xmlns:a16="http://schemas.microsoft.com/office/drawing/2014/main" id="{0C06A906-27AB-449B-A941-304889B97E0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2963" y="3014664"/>
            <a:ext cx="5238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6699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237129"/>
            <a:ext cx="9603275" cy="4229216"/>
          </a:xfrm>
        </p:spPr>
        <p:txBody>
          <a:bodyPr/>
          <a:lstStyle/>
          <a:p>
            <a:pPr marL="0" indent="0">
              <a:buNone/>
            </a:pPr>
            <a:r>
              <a:rPr lang="en-IN" b="1" dirty="0"/>
              <a:t>Reference Books:</a:t>
            </a:r>
            <a:endParaRPr lang="en-IN" dirty="0"/>
          </a:p>
          <a:p>
            <a:pPr lvl="0"/>
            <a:r>
              <a:rPr lang="en-IN" dirty="0"/>
              <a:t>Data and Computer Communication, William Stallings, 10th  Edition, Pearson Education, 2017.</a:t>
            </a:r>
          </a:p>
          <a:p>
            <a:pPr lvl="0"/>
            <a:r>
              <a:rPr lang="en-IN" dirty="0"/>
              <a:t>Larry L. Peterson and Bruce S Davie: Computer Networks: A Systems Approach, Fifth Edition, Elsevier, 2011.</a:t>
            </a:r>
          </a:p>
          <a:p>
            <a:pPr lvl="0"/>
            <a:r>
              <a:rPr lang="en-IN" dirty="0"/>
              <a:t>Tanenbaum: Computer Networks, 4th Ed, Pearson Education/PHI, 2018.</a:t>
            </a:r>
          </a:p>
          <a:p>
            <a:endParaRPr lang="en-IN" dirty="0"/>
          </a:p>
        </p:txBody>
      </p:sp>
    </p:spTree>
    <p:extLst>
      <p:ext uri="{BB962C8B-B14F-4D97-AF65-F5344CB8AC3E}">
        <p14:creationId xmlns:p14="http://schemas.microsoft.com/office/powerpoint/2010/main" val="3834612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130270" y="779480"/>
            <a:ext cx="9603275" cy="1049235"/>
          </a:xfrm>
        </p:spPr>
        <p:txBody>
          <a:bodyPr/>
          <a:lstStyle/>
          <a:p>
            <a:r>
              <a:rPr lang="en-US" dirty="0"/>
              <a:t>Switching Technologies</a:t>
            </a:r>
          </a:p>
        </p:txBody>
      </p:sp>
      <p:sp>
        <p:nvSpPr>
          <p:cNvPr id="81923" name="Rectangle 3"/>
          <p:cNvSpPr>
            <a:spLocks noGrp="1" noChangeArrowheads="1"/>
          </p:cNvSpPr>
          <p:nvPr>
            <p:ph type="body" idx="1"/>
          </p:nvPr>
        </p:nvSpPr>
        <p:spPr>
          <a:xfrm>
            <a:off x="1286102" y="1350504"/>
            <a:ext cx="5458707" cy="4523955"/>
          </a:xfrm>
        </p:spPr>
        <p:txBody>
          <a:bodyPr>
            <a:normAutofit fontScale="92500"/>
          </a:bodyPr>
          <a:lstStyle/>
          <a:p>
            <a:r>
              <a:rPr lang="en-US" dirty="0"/>
              <a:t>Circuit switching</a:t>
            </a:r>
          </a:p>
          <a:p>
            <a:pPr lvl="1"/>
            <a:r>
              <a:rPr lang="en-US" dirty="0"/>
              <a:t>a dedicated connection, called a circuit, </a:t>
            </a:r>
          </a:p>
          <a:p>
            <a:pPr lvl="1"/>
            <a:r>
              <a:rPr lang="en-US" dirty="0"/>
              <a:t>always available between the two end systems</a:t>
            </a:r>
          </a:p>
          <a:p>
            <a:pPr lvl="1"/>
            <a:r>
              <a:rPr lang="en-US" dirty="0"/>
              <a:t>the switch can only make it active or inactive</a:t>
            </a:r>
          </a:p>
          <a:p>
            <a:pPr lvl="1"/>
            <a:r>
              <a:rPr lang="en-US" dirty="0"/>
              <a:t>A circuit is established for the two parties</a:t>
            </a:r>
          </a:p>
          <a:p>
            <a:pPr lvl="1"/>
            <a:endParaRPr lang="en-US" dirty="0"/>
          </a:p>
          <a:p>
            <a:r>
              <a:rPr lang="en-US" dirty="0"/>
              <a:t>Packet switching</a:t>
            </a:r>
          </a:p>
          <a:p>
            <a:pPr lvl="1"/>
            <a:r>
              <a:rPr lang="en-US" dirty="0"/>
              <a:t>Data are put into </a:t>
            </a:r>
            <a:r>
              <a:rPr lang="en-US" dirty="0">
                <a:solidFill>
                  <a:srgbClr val="7030A0"/>
                </a:solidFill>
              </a:rPr>
              <a:t>packets</a:t>
            </a:r>
            <a:r>
              <a:rPr lang="en-US" dirty="0"/>
              <a:t>, each stamped with </a:t>
            </a:r>
            <a:r>
              <a:rPr lang="en-US" dirty="0">
                <a:solidFill>
                  <a:srgbClr val="0070C0"/>
                </a:solidFill>
              </a:rPr>
              <a:t>source</a:t>
            </a:r>
            <a:r>
              <a:rPr lang="en-US" dirty="0"/>
              <a:t> and </a:t>
            </a:r>
            <a:r>
              <a:rPr lang="en-US" dirty="0">
                <a:solidFill>
                  <a:srgbClr val="92D050"/>
                </a:solidFill>
              </a:rPr>
              <a:t>destination</a:t>
            </a:r>
            <a:r>
              <a:rPr lang="en-US" dirty="0"/>
              <a:t> addresses</a:t>
            </a:r>
          </a:p>
          <a:p>
            <a:pPr lvl="1"/>
            <a:r>
              <a:rPr lang="en-US" dirty="0">
                <a:solidFill>
                  <a:srgbClr val="C00000"/>
                </a:solidFill>
              </a:rPr>
              <a:t>Routers</a:t>
            </a:r>
            <a:r>
              <a:rPr lang="en-US" dirty="0"/>
              <a:t> know where to forward packets</a:t>
            </a:r>
          </a:p>
        </p:txBody>
      </p:sp>
      <p:grpSp>
        <p:nvGrpSpPr>
          <p:cNvPr id="4" name="Group 130"/>
          <p:cNvGrpSpPr>
            <a:grpSpLocks/>
          </p:cNvGrpSpPr>
          <p:nvPr/>
        </p:nvGrpSpPr>
        <p:grpSpPr bwMode="auto">
          <a:xfrm>
            <a:off x="7126690" y="1571540"/>
            <a:ext cx="3429000" cy="1903413"/>
            <a:chOff x="3072" y="1680"/>
            <a:chExt cx="2160" cy="1199"/>
          </a:xfrm>
        </p:grpSpPr>
        <p:grpSp>
          <p:nvGrpSpPr>
            <p:cNvPr id="42042" name="Group 64"/>
            <p:cNvGrpSpPr>
              <a:grpSpLocks/>
            </p:cNvGrpSpPr>
            <p:nvPr/>
          </p:nvGrpSpPr>
          <p:grpSpPr bwMode="auto">
            <a:xfrm>
              <a:off x="3264" y="1872"/>
              <a:ext cx="1776" cy="816"/>
              <a:chOff x="2352" y="3168"/>
              <a:chExt cx="1776" cy="816"/>
            </a:xfrm>
          </p:grpSpPr>
          <p:sp>
            <p:nvSpPr>
              <p:cNvPr id="42068" name="Line 40"/>
              <p:cNvSpPr>
                <a:spLocks noChangeShapeType="1"/>
              </p:cNvSpPr>
              <p:nvPr/>
            </p:nvSpPr>
            <p:spPr bwMode="auto">
              <a:xfrm>
                <a:off x="3024" y="3552"/>
                <a:ext cx="528" cy="0"/>
              </a:xfrm>
              <a:prstGeom prst="line">
                <a:avLst/>
              </a:prstGeom>
              <a:noFill/>
              <a:ln w="28575">
                <a:solidFill>
                  <a:srgbClr val="66FF33"/>
                </a:solidFill>
                <a:round/>
                <a:headEnd/>
                <a:tailEnd/>
              </a:ln>
            </p:spPr>
            <p:txBody>
              <a:bodyPr/>
              <a:lstStyle/>
              <a:p>
                <a:endParaRPr lang="en-US"/>
              </a:p>
            </p:txBody>
          </p:sp>
          <p:sp>
            <p:nvSpPr>
              <p:cNvPr id="42069" name="Line 43"/>
              <p:cNvSpPr>
                <a:spLocks noChangeShapeType="1"/>
              </p:cNvSpPr>
              <p:nvPr/>
            </p:nvSpPr>
            <p:spPr bwMode="auto">
              <a:xfrm flipH="1">
                <a:off x="2640" y="3600"/>
                <a:ext cx="336" cy="336"/>
              </a:xfrm>
              <a:prstGeom prst="line">
                <a:avLst/>
              </a:prstGeom>
              <a:noFill/>
              <a:ln w="28575">
                <a:solidFill>
                  <a:srgbClr val="66FF33"/>
                </a:solidFill>
                <a:round/>
                <a:headEnd/>
                <a:tailEnd/>
              </a:ln>
            </p:spPr>
            <p:txBody>
              <a:bodyPr/>
              <a:lstStyle/>
              <a:p>
                <a:endParaRPr lang="en-US"/>
              </a:p>
            </p:txBody>
          </p:sp>
          <p:sp>
            <p:nvSpPr>
              <p:cNvPr id="42070" name="Line 45"/>
              <p:cNvSpPr>
                <a:spLocks noChangeShapeType="1"/>
              </p:cNvSpPr>
              <p:nvPr/>
            </p:nvSpPr>
            <p:spPr bwMode="auto">
              <a:xfrm>
                <a:off x="3024" y="3648"/>
                <a:ext cx="528" cy="0"/>
              </a:xfrm>
              <a:prstGeom prst="line">
                <a:avLst/>
              </a:prstGeom>
              <a:noFill/>
              <a:ln w="28575">
                <a:solidFill>
                  <a:srgbClr val="66FF33"/>
                </a:solidFill>
                <a:round/>
                <a:headEnd/>
                <a:tailEnd/>
              </a:ln>
            </p:spPr>
            <p:txBody>
              <a:bodyPr/>
              <a:lstStyle/>
              <a:p>
                <a:endParaRPr lang="en-US"/>
              </a:p>
            </p:txBody>
          </p:sp>
          <p:sp>
            <p:nvSpPr>
              <p:cNvPr id="42071" name="Line 46"/>
              <p:cNvSpPr>
                <a:spLocks noChangeShapeType="1"/>
              </p:cNvSpPr>
              <p:nvPr/>
            </p:nvSpPr>
            <p:spPr bwMode="auto">
              <a:xfrm>
                <a:off x="2640" y="3216"/>
                <a:ext cx="288" cy="384"/>
              </a:xfrm>
              <a:prstGeom prst="line">
                <a:avLst/>
              </a:prstGeom>
              <a:noFill/>
              <a:ln w="28575">
                <a:solidFill>
                  <a:srgbClr val="66FF33"/>
                </a:solidFill>
                <a:round/>
                <a:headEnd/>
                <a:tailEnd/>
              </a:ln>
            </p:spPr>
            <p:txBody>
              <a:bodyPr/>
              <a:lstStyle/>
              <a:p>
                <a:endParaRPr lang="en-US"/>
              </a:p>
            </p:txBody>
          </p:sp>
          <p:sp>
            <p:nvSpPr>
              <p:cNvPr id="42072" name="Line 47"/>
              <p:cNvSpPr>
                <a:spLocks noChangeShapeType="1"/>
              </p:cNvSpPr>
              <p:nvPr/>
            </p:nvSpPr>
            <p:spPr bwMode="auto">
              <a:xfrm flipH="1">
                <a:off x="3552" y="3552"/>
                <a:ext cx="576" cy="48"/>
              </a:xfrm>
              <a:prstGeom prst="line">
                <a:avLst/>
              </a:prstGeom>
              <a:noFill/>
              <a:ln w="28575">
                <a:solidFill>
                  <a:srgbClr val="66FF33"/>
                </a:solidFill>
                <a:round/>
                <a:headEnd/>
                <a:tailEnd/>
              </a:ln>
            </p:spPr>
            <p:txBody>
              <a:bodyPr/>
              <a:lstStyle/>
              <a:p>
                <a:endParaRPr lang="en-US"/>
              </a:p>
            </p:txBody>
          </p:sp>
          <p:sp>
            <p:nvSpPr>
              <p:cNvPr id="42073" name="Line 48"/>
              <p:cNvSpPr>
                <a:spLocks noChangeShapeType="1"/>
              </p:cNvSpPr>
              <p:nvPr/>
            </p:nvSpPr>
            <p:spPr bwMode="auto">
              <a:xfrm flipH="1">
                <a:off x="3552" y="3168"/>
                <a:ext cx="432" cy="432"/>
              </a:xfrm>
              <a:prstGeom prst="line">
                <a:avLst/>
              </a:prstGeom>
              <a:noFill/>
              <a:ln w="28575">
                <a:solidFill>
                  <a:srgbClr val="66FF33"/>
                </a:solidFill>
                <a:round/>
                <a:headEnd/>
                <a:tailEnd/>
              </a:ln>
            </p:spPr>
            <p:txBody>
              <a:bodyPr/>
              <a:lstStyle/>
              <a:p>
                <a:endParaRPr lang="en-US"/>
              </a:p>
            </p:txBody>
          </p:sp>
          <p:sp>
            <p:nvSpPr>
              <p:cNvPr id="42074" name="Line 49"/>
              <p:cNvSpPr>
                <a:spLocks noChangeShapeType="1"/>
              </p:cNvSpPr>
              <p:nvPr/>
            </p:nvSpPr>
            <p:spPr bwMode="auto">
              <a:xfrm flipH="1" flipV="1">
                <a:off x="3552" y="3600"/>
                <a:ext cx="432" cy="384"/>
              </a:xfrm>
              <a:prstGeom prst="line">
                <a:avLst/>
              </a:prstGeom>
              <a:noFill/>
              <a:ln w="28575">
                <a:solidFill>
                  <a:srgbClr val="66FF33"/>
                </a:solidFill>
                <a:round/>
                <a:headEnd/>
                <a:tailEnd/>
              </a:ln>
            </p:spPr>
            <p:txBody>
              <a:bodyPr/>
              <a:lstStyle/>
              <a:p>
                <a:endParaRPr lang="en-US"/>
              </a:p>
            </p:txBody>
          </p:sp>
          <p:sp>
            <p:nvSpPr>
              <p:cNvPr id="42075" name="Line 51"/>
              <p:cNvSpPr>
                <a:spLocks noChangeShapeType="1"/>
              </p:cNvSpPr>
              <p:nvPr/>
            </p:nvSpPr>
            <p:spPr bwMode="auto">
              <a:xfrm flipH="1">
                <a:off x="2352" y="3600"/>
                <a:ext cx="576" cy="0"/>
              </a:xfrm>
              <a:prstGeom prst="line">
                <a:avLst/>
              </a:prstGeom>
              <a:noFill/>
              <a:ln w="28575">
                <a:solidFill>
                  <a:srgbClr val="66FF33"/>
                </a:solidFill>
                <a:round/>
                <a:headEnd/>
                <a:tailEnd/>
              </a:ln>
            </p:spPr>
            <p:txBody>
              <a:bodyPr/>
              <a:lstStyle/>
              <a:p>
                <a:endParaRPr lang="en-US"/>
              </a:p>
            </p:txBody>
          </p:sp>
        </p:grpSp>
        <p:sp>
          <p:nvSpPr>
            <p:cNvPr id="42043" name="AutoShape 22"/>
            <p:cNvSpPr>
              <a:spLocks noChangeArrowheads="1"/>
            </p:cNvSpPr>
            <p:nvPr/>
          </p:nvSpPr>
          <p:spPr bwMode="auto">
            <a:xfrm>
              <a:off x="3902" y="2557"/>
              <a:ext cx="625" cy="322"/>
            </a:xfrm>
            <a:prstGeom prst="wedgeRoundRectCallout">
              <a:avLst>
                <a:gd name="adj1" fmla="val 33463"/>
                <a:gd name="adj2" fmla="val -91667"/>
                <a:gd name="adj3" fmla="val 16667"/>
              </a:avLst>
            </a:prstGeom>
            <a:solidFill>
              <a:schemeClr val="hlink"/>
            </a:solidFill>
            <a:ln w="12700" algn="ctr">
              <a:solidFill>
                <a:srgbClr val="66FF33"/>
              </a:solidFill>
              <a:miter lim="800000"/>
              <a:headEnd/>
              <a:tailEnd/>
            </a:ln>
          </p:spPr>
          <p:txBody>
            <a:bodyPr wrap="none">
              <a:spAutoFit/>
            </a:bodyPr>
            <a:lstStyle/>
            <a:p>
              <a:pPr algn="ctr"/>
              <a:r>
                <a:rPr lang="en-US" sz="1200" b="1">
                  <a:solidFill>
                    <a:schemeClr val="bg1"/>
                  </a:solidFill>
                </a:rPr>
                <a:t>telephone</a:t>
              </a:r>
              <a:br>
                <a:rPr lang="en-US" sz="1200" b="1">
                  <a:solidFill>
                    <a:schemeClr val="bg1"/>
                  </a:solidFill>
                </a:rPr>
              </a:br>
              <a:r>
                <a:rPr lang="en-US" sz="1200" b="1">
                  <a:solidFill>
                    <a:schemeClr val="bg1"/>
                  </a:solidFill>
                </a:rPr>
                <a:t>switch</a:t>
              </a:r>
            </a:p>
          </p:txBody>
        </p:sp>
        <p:grpSp>
          <p:nvGrpSpPr>
            <p:cNvPr id="42044" name="Group 58"/>
            <p:cNvGrpSpPr>
              <a:grpSpLocks/>
            </p:cNvGrpSpPr>
            <p:nvPr/>
          </p:nvGrpSpPr>
          <p:grpSpPr bwMode="auto">
            <a:xfrm>
              <a:off x="3552" y="1920"/>
              <a:ext cx="1296" cy="720"/>
              <a:chOff x="3552" y="2112"/>
              <a:chExt cx="1296" cy="720"/>
            </a:xfrm>
          </p:grpSpPr>
          <p:sp>
            <p:nvSpPr>
              <p:cNvPr id="42065" name="Line 55"/>
              <p:cNvSpPr>
                <a:spLocks noChangeShapeType="1"/>
              </p:cNvSpPr>
              <p:nvPr/>
            </p:nvSpPr>
            <p:spPr bwMode="auto">
              <a:xfrm>
                <a:off x="3552" y="2112"/>
                <a:ext cx="288" cy="384"/>
              </a:xfrm>
              <a:prstGeom prst="line">
                <a:avLst/>
              </a:prstGeom>
              <a:noFill/>
              <a:ln w="57150">
                <a:solidFill>
                  <a:schemeClr val="hlink"/>
                </a:solidFill>
                <a:prstDash val="sysDot"/>
                <a:round/>
                <a:headEnd/>
                <a:tailEnd/>
              </a:ln>
            </p:spPr>
            <p:txBody>
              <a:bodyPr/>
              <a:lstStyle/>
              <a:p>
                <a:endParaRPr lang="en-US"/>
              </a:p>
            </p:txBody>
          </p:sp>
          <p:sp>
            <p:nvSpPr>
              <p:cNvPr id="42066" name="Line 56"/>
              <p:cNvSpPr>
                <a:spLocks noChangeShapeType="1"/>
              </p:cNvSpPr>
              <p:nvPr/>
            </p:nvSpPr>
            <p:spPr bwMode="auto">
              <a:xfrm>
                <a:off x="3984" y="2448"/>
                <a:ext cx="432" cy="0"/>
              </a:xfrm>
              <a:prstGeom prst="line">
                <a:avLst/>
              </a:prstGeom>
              <a:noFill/>
              <a:ln w="57150">
                <a:solidFill>
                  <a:schemeClr val="hlink"/>
                </a:solidFill>
                <a:prstDash val="sysDot"/>
                <a:round/>
                <a:headEnd/>
                <a:tailEnd/>
              </a:ln>
            </p:spPr>
            <p:txBody>
              <a:bodyPr/>
              <a:lstStyle/>
              <a:p>
                <a:endParaRPr lang="en-US"/>
              </a:p>
            </p:txBody>
          </p:sp>
          <p:sp>
            <p:nvSpPr>
              <p:cNvPr id="42067" name="Line 57"/>
              <p:cNvSpPr>
                <a:spLocks noChangeShapeType="1"/>
              </p:cNvSpPr>
              <p:nvPr/>
            </p:nvSpPr>
            <p:spPr bwMode="auto">
              <a:xfrm>
                <a:off x="4512" y="2544"/>
                <a:ext cx="336" cy="288"/>
              </a:xfrm>
              <a:prstGeom prst="line">
                <a:avLst/>
              </a:prstGeom>
              <a:noFill/>
              <a:ln w="57150">
                <a:solidFill>
                  <a:schemeClr val="hlink"/>
                </a:solidFill>
                <a:prstDash val="sysDot"/>
                <a:round/>
                <a:headEnd/>
                <a:tailEnd/>
              </a:ln>
            </p:spPr>
            <p:txBody>
              <a:bodyPr/>
              <a:lstStyle/>
              <a:p>
                <a:endParaRPr lang="en-US"/>
              </a:p>
            </p:txBody>
          </p:sp>
        </p:grpSp>
        <p:grpSp>
          <p:nvGrpSpPr>
            <p:cNvPr id="42045" name="Group 63"/>
            <p:cNvGrpSpPr>
              <a:grpSpLocks/>
            </p:cNvGrpSpPr>
            <p:nvPr/>
          </p:nvGrpSpPr>
          <p:grpSpPr bwMode="auto">
            <a:xfrm>
              <a:off x="3552" y="1872"/>
              <a:ext cx="1344" cy="768"/>
              <a:chOff x="3552" y="2064"/>
              <a:chExt cx="1344" cy="768"/>
            </a:xfrm>
          </p:grpSpPr>
          <p:sp>
            <p:nvSpPr>
              <p:cNvPr id="42062" name="Line 60"/>
              <p:cNvSpPr>
                <a:spLocks noChangeShapeType="1"/>
              </p:cNvSpPr>
              <p:nvPr/>
            </p:nvSpPr>
            <p:spPr bwMode="auto">
              <a:xfrm flipV="1">
                <a:off x="3552" y="2544"/>
                <a:ext cx="288" cy="288"/>
              </a:xfrm>
              <a:prstGeom prst="line">
                <a:avLst/>
              </a:prstGeom>
              <a:noFill/>
              <a:ln w="57150">
                <a:solidFill>
                  <a:schemeClr val="folHlink"/>
                </a:solidFill>
                <a:prstDash val="sysDot"/>
                <a:round/>
                <a:headEnd/>
                <a:tailEnd/>
              </a:ln>
            </p:spPr>
            <p:txBody>
              <a:bodyPr/>
              <a:lstStyle/>
              <a:p>
                <a:endParaRPr lang="en-US"/>
              </a:p>
            </p:txBody>
          </p:sp>
          <p:sp>
            <p:nvSpPr>
              <p:cNvPr id="42063" name="Line 61"/>
              <p:cNvSpPr>
                <a:spLocks noChangeShapeType="1"/>
              </p:cNvSpPr>
              <p:nvPr/>
            </p:nvSpPr>
            <p:spPr bwMode="auto">
              <a:xfrm flipV="1">
                <a:off x="3936" y="2544"/>
                <a:ext cx="480" cy="0"/>
              </a:xfrm>
              <a:prstGeom prst="line">
                <a:avLst/>
              </a:prstGeom>
              <a:noFill/>
              <a:ln w="57150">
                <a:solidFill>
                  <a:schemeClr val="folHlink"/>
                </a:solidFill>
                <a:prstDash val="sysDot"/>
                <a:round/>
                <a:headEnd/>
                <a:tailEnd/>
              </a:ln>
            </p:spPr>
            <p:txBody>
              <a:bodyPr/>
              <a:lstStyle/>
              <a:p>
                <a:endParaRPr lang="en-US"/>
              </a:p>
            </p:txBody>
          </p:sp>
          <p:sp>
            <p:nvSpPr>
              <p:cNvPr id="42064" name="Line 62"/>
              <p:cNvSpPr>
                <a:spLocks noChangeShapeType="1"/>
              </p:cNvSpPr>
              <p:nvPr/>
            </p:nvSpPr>
            <p:spPr bwMode="auto">
              <a:xfrm flipV="1">
                <a:off x="4512" y="2064"/>
                <a:ext cx="384" cy="384"/>
              </a:xfrm>
              <a:prstGeom prst="line">
                <a:avLst/>
              </a:prstGeom>
              <a:noFill/>
              <a:ln w="57150">
                <a:solidFill>
                  <a:schemeClr val="folHlink"/>
                </a:solidFill>
                <a:prstDash val="sysDot"/>
                <a:round/>
                <a:headEnd/>
                <a:tailEnd/>
              </a:ln>
            </p:spPr>
            <p:txBody>
              <a:bodyPr/>
              <a:lstStyle/>
              <a:p>
                <a:endParaRPr lang="en-US"/>
              </a:p>
            </p:txBody>
          </p:sp>
        </p:grpSp>
        <p:grpSp>
          <p:nvGrpSpPr>
            <p:cNvPr id="42046" name="Group 52"/>
            <p:cNvGrpSpPr>
              <a:grpSpLocks/>
            </p:cNvGrpSpPr>
            <p:nvPr/>
          </p:nvGrpSpPr>
          <p:grpSpPr bwMode="auto">
            <a:xfrm>
              <a:off x="3072" y="1680"/>
              <a:ext cx="2160" cy="1164"/>
              <a:chOff x="3072" y="1872"/>
              <a:chExt cx="2160" cy="1164"/>
            </a:xfrm>
          </p:grpSpPr>
          <p:pic>
            <p:nvPicPr>
              <p:cNvPr id="42056" name="Picture 4" descr="MC900433907[1]"/>
              <p:cNvPicPr>
                <a:picLocks noChangeAspect="1" noChangeArrowheads="1"/>
              </p:cNvPicPr>
              <p:nvPr/>
            </p:nvPicPr>
            <p:blipFill>
              <a:blip r:embed="rId2" cstate="print"/>
              <a:srcRect/>
              <a:stretch>
                <a:fillRect/>
              </a:stretch>
            </p:blipFill>
            <p:spPr bwMode="auto">
              <a:xfrm>
                <a:off x="3360" y="1884"/>
                <a:ext cx="336" cy="336"/>
              </a:xfrm>
              <a:prstGeom prst="rect">
                <a:avLst/>
              </a:prstGeom>
              <a:noFill/>
              <a:ln w="9525">
                <a:noFill/>
                <a:miter lim="800000"/>
                <a:headEnd/>
                <a:tailEnd/>
              </a:ln>
            </p:spPr>
          </p:pic>
          <p:pic>
            <p:nvPicPr>
              <p:cNvPr id="42057" name="Picture 32" descr="MC900433907[1]"/>
              <p:cNvPicPr>
                <a:picLocks noChangeAspect="1" noChangeArrowheads="1"/>
              </p:cNvPicPr>
              <p:nvPr/>
            </p:nvPicPr>
            <p:blipFill>
              <a:blip r:embed="rId2" cstate="print"/>
              <a:srcRect/>
              <a:stretch>
                <a:fillRect/>
              </a:stretch>
            </p:blipFill>
            <p:spPr bwMode="auto">
              <a:xfrm>
                <a:off x="3360" y="2700"/>
                <a:ext cx="336" cy="336"/>
              </a:xfrm>
              <a:prstGeom prst="rect">
                <a:avLst/>
              </a:prstGeom>
              <a:noFill/>
              <a:ln w="9525">
                <a:noFill/>
                <a:miter lim="800000"/>
                <a:headEnd/>
                <a:tailEnd/>
              </a:ln>
            </p:spPr>
          </p:pic>
          <p:pic>
            <p:nvPicPr>
              <p:cNvPr id="42058" name="Picture 33" descr="MC900433907[1]"/>
              <p:cNvPicPr>
                <a:picLocks noChangeAspect="1" noChangeArrowheads="1"/>
              </p:cNvPicPr>
              <p:nvPr/>
            </p:nvPicPr>
            <p:blipFill>
              <a:blip r:embed="rId2" cstate="print"/>
              <a:srcRect/>
              <a:stretch>
                <a:fillRect/>
              </a:stretch>
            </p:blipFill>
            <p:spPr bwMode="auto">
              <a:xfrm>
                <a:off x="4752" y="2700"/>
                <a:ext cx="336" cy="336"/>
              </a:xfrm>
              <a:prstGeom prst="rect">
                <a:avLst/>
              </a:prstGeom>
              <a:noFill/>
              <a:ln w="9525">
                <a:noFill/>
                <a:miter lim="800000"/>
                <a:headEnd/>
                <a:tailEnd/>
              </a:ln>
            </p:spPr>
          </p:pic>
          <p:pic>
            <p:nvPicPr>
              <p:cNvPr id="42059" name="Picture 34" descr="MC900433907[1]"/>
              <p:cNvPicPr>
                <a:picLocks noChangeAspect="1" noChangeArrowheads="1"/>
              </p:cNvPicPr>
              <p:nvPr/>
            </p:nvPicPr>
            <p:blipFill>
              <a:blip r:embed="rId2" cstate="print"/>
              <a:srcRect/>
              <a:stretch>
                <a:fillRect/>
              </a:stretch>
            </p:blipFill>
            <p:spPr bwMode="auto">
              <a:xfrm>
                <a:off x="4896" y="2256"/>
                <a:ext cx="336" cy="336"/>
              </a:xfrm>
              <a:prstGeom prst="rect">
                <a:avLst/>
              </a:prstGeom>
              <a:noFill/>
              <a:ln w="9525">
                <a:noFill/>
                <a:miter lim="800000"/>
                <a:headEnd/>
                <a:tailEnd/>
              </a:ln>
            </p:spPr>
          </p:pic>
          <p:pic>
            <p:nvPicPr>
              <p:cNvPr id="42060" name="Picture 35" descr="MC900433907[1]"/>
              <p:cNvPicPr>
                <a:picLocks noChangeAspect="1" noChangeArrowheads="1"/>
              </p:cNvPicPr>
              <p:nvPr/>
            </p:nvPicPr>
            <p:blipFill>
              <a:blip r:embed="rId2" cstate="print"/>
              <a:srcRect/>
              <a:stretch>
                <a:fillRect/>
              </a:stretch>
            </p:blipFill>
            <p:spPr bwMode="auto">
              <a:xfrm>
                <a:off x="4752" y="1872"/>
                <a:ext cx="336" cy="336"/>
              </a:xfrm>
              <a:prstGeom prst="rect">
                <a:avLst/>
              </a:prstGeom>
              <a:noFill/>
              <a:ln w="9525">
                <a:noFill/>
                <a:miter lim="800000"/>
                <a:headEnd/>
                <a:tailEnd/>
              </a:ln>
            </p:spPr>
          </p:pic>
          <p:pic>
            <p:nvPicPr>
              <p:cNvPr id="42061" name="Picture 50" descr="MC900433907[1]"/>
              <p:cNvPicPr>
                <a:picLocks noChangeAspect="1" noChangeArrowheads="1"/>
              </p:cNvPicPr>
              <p:nvPr/>
            </p:nvPicPr>
            <p:blipFill>
              <a:blip r:embed="rId2" cstate="print"/>
              <a:srcRect/>
              <a:stretch>
                <a:fillRect/>
              </a:stretch>
            </p:blipFill>
            <p:spPr bwMode="auto">
              <a:xfrm>
                <a:off x="3072" y="2304"/>
                <a:ext cx="336" cy="336"/>
              </a:xfrm>
              <a:prstGeom prst="rect">
                <a:avLst/>
              </a:prstGeom>
              <a:noFill/>
              <a:ln w="9525">
                <a:noFill/>
                <a:miter lim="800000"/>
                <a:headEnd/>
                <a:tailEnd/>
              </a:ln>
            </p:spPr>
          </p:pic>
        </p:grpSp>
        <p:grpSp>
          <p:nvGrpSpPr>
            <p:cNvPr id="42047" name="Group 65"/>
            <p:cNvGrpSpPr>
              <a:grpSpLocks/>
            </p:cNvGrpSpPr>
            <p:nvPr/>
          </p:nvGrpSpPr>
          <p:grpSpPr bwMode="auto">
            <a:xfrm>
              <a:off x="3792" y="2172"/>
              <a:ext cx="768" cy="240"/>
              <a:chOff x="2880" y="3468"/>
              <a:chExt cx="768" cy="240"/>
            </a:xfrm>
          </p:grpSpPr>
          <p:grpSp>
            <p:nvGrpSpPr>
              <p:cNvPr id="42048" name="Group 27"/>
              <p:cNvGrpSpPr>
                <a:grpSpLocks/>
              </p:cNvGrpSpPr>
              <p:nvPr/>
            </p:nvGrpSpPr>
            <p:grpSpPr bwMode="auto">
              <a:xfrm>
                <a:off x="2880" y="3468"/>
                <a:ext cx="192" cy="240"/>
                <a:chOff x="3408" y="2160"/>
                <a:chExt cx="192" cy="240"/>
              </a:xfrm>
            </p:grpSpPr>
            <p:sp>
              <p:nvSpPr>
                <p:cNvPr id="42053" name="Rectangle 23"/>
                <p:cNvSpPr>
                  <a:spLocks noChangeArrowheads="1"/>
                </p:cNvSpPr>
                <p:nvPr/>
              </p:nvSpPr>
              <p:spPr bwMode="auto">
                <a:xfrm>
                  <a:off x="3408" y="2160"/>
                  <a:ext cx="192" cy="240"/>
                </a:xfrm>
                <a:prstGeom prst="rect">
                  <a:avLst/>
                </a:prstGeom>
                <a:solidFill>
                  <a:schemeClr val="accent1"/>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42054" name="Rectangle 24"/>
                <p:cNvSpPr>
                  <a:spLocks noChangeArrowheads="1"/>
                </p:cNvSpPr>
                <p:nvPr/>
              </p:nvSpPr>
              <p:spPr bwMode="auto">
                <a:xfrm>
                  <a:off x="3456" y="2208"/>
                  <a:ext cx="48" cy="48"/>
                </a:xfrm>
                <a:prstGeom prst="rect">
                  <a:avLst/>
                </a:prstGeom>
                <a:solidFill>
                  <a:schemeClr val="hlink"/>
                </a:solidFill>
                <a:ln w="9525">
                  <a:noFill/>
                  <a:miter lim="800000"/>
                  <a:headEnd/>
                  <a:tailEnd/>
                </a:ln>
              </p:spPr>
              <p:txBody>
                <a:bodyPr wrap="none" anchor="ctr"/>
                <a:lstStyle/>
                <a:p>
                  <a:endParaRPr lang="en-US"/>
                </a:p>
              </p:txBody>
            </p:sp>
            <p:sp>
              <p:nvSpPr>
                <p:cNvPr id="42055" name="Rectangle 25"/>
                <p:cNvSpPr>
                  <a:spLocks noChangeArrowheads="1"/>
                </p:cNvSpPr>
                <p:nvPr/>
              </p:nvSpPr>
              <p:spPr bwMode="auto">
                <a:xfrm>
                  <a:off x="3456" y="2304"/>
                  <a:ext cx="48" cy="48"/>
                </a:xfrm>
                <a:prstGeom prst="rect">
                  <a:avLst/>
                </a:prstGeom>
                <a:solidFill>
                  <a:schemeClr val="folHlink"/>
                </a:solidFill>
                <a:ln w="9525">
                  <a:noFill/>
                  <a:miter lim="800000"/>
                  <a:headEnd/>
                  <a:tailEnd/>
                </a:ln>
              </p:spPr>
              <p:txBody>
                <a:bodyPr wrap="none" anchor="ctr"/>
                <a:lstStyle/>
                <a:p>
                  <a:endParaRPr lang="en-US"/>
                </a:p>
              </p:txBody>
            </p:sp>
          </p:grpSp>
          <p:grpSp>
            <p:nvGrpSpPr>
              <p:cNvPr id="42049" name="Group 28"/>
              <p:cNvGrpSpPr>
                <a:grpSpLocks/>
              </p:cNvGrpSpPr>
              <p:nvPr/>
            </p:nvGrpSpPr>
            <p:grpSpPr bwMode="auto">
              <a:xfrm>
                <a:off x="3456" y="3468"/>
                <a:ext cx="192" cy="240"/>
                <a:chOff x="3408" y="2160"/>
                <a:chExt cx="192" cy="240"/>
              </a:xfrm>
            </p:grpSpPr>
            <p:sp>
              <p:nvSpPr>
                <p:cNvPr id="42050" name="Rectangle 29"/>
                <p:cNvSpPr>
                  <a:spLocks noChangeArrowheads="1"/>
                </p:cNvSpPr>
                <p:nvPr/>
              </p:nvSpPr>
              <p:spPr bwMode="auto">
                <a:xfrm>
                  <a:off x="3408" y="2160"/>
                  <a:ext cx="192" cy="240"/>
                </a:xfrm>
                <a:prstGeom prst="rect">
                  <a:avLst/>
                </a:prstGeom>
                <a:solidFill>
                  <a:schemeClr val="accent1"/>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42051" name="Rectangle 30"/>
                <p:cNvSpPr>
                  <a:spLocks noChangeArrowheads="1"/>
                </p:cNvSpPr>
                <p:nvPr/>
              </p:nvSpPr>
              <p:spPr bwMode="auto">
                <a:xfrm>
                  <a:off x="3456" y="2208"/>
                  <a:ext cx="48" cy="48"/>
                </a:xfrm>
                <a:prstGeom prst="rect">
                  <a:avLst/>
                </a:prstGeom>
                <a:solidFill>
                  <a:schemeClr val="hlink"/>
                </a:solidFill>
                <a:ln w="9525">
                  <a:noFill/>
                  <a:miter lim="800000"/>
                  <a:headEnd/>
                  <a:tailEnd/>
                </a:ln>
              </p:spPr>
              <p:txBody>
                <a:bodyPr wrap="none" anchor="ctr"/>
                <a:lstStyle/>
                <a:p>
                  <a:endParaRPr lang="en-US"/>
                </a:p>
              </p:txBody>
            </p:sp>
            <p:sp>
              <p:nvSpPr>
                <p:cNvPr id="42052" name="Rectangle 31"/>
                <p:cNvSpPr>
                  <a:spLocks noChangeArrowheads="1"/>
                </p:cNvSpPr>
                <p:nvPr/>
              </p:nvSpPr>
              <p:spPr bwMode="auto">
                <a:xfrm>
                  <a:off x="3456" y="2304"/>
                  <a:ext cx="48" cy="48"/>
                </a:xfrm>
                <a:prstGeom prst="rect">
                  <a:avLst/>
                </a:prstGeom>
                <a:solidFill>
                  <a:schemeClr val="folHlink"/>
                </a:solidFill>
                <a:ln w="9525">
                  <a:noFill/>
                  <a:miter lim="800000"/>
                  <a:headEnd/>
                  <a:tailEnd/>
                </a:ln>
              </p:spPr>
              <p:txBody>
                <a:bodyPr wrap="none" anchor="ctr"/>
                <a:lstStyle/>
                <a:p>
                  <a:endParaRPr lang="en-US"/>
                </a:p>
              </p:txBody>
            </p:sp>
          </p:grpSp>
        </p:grpSp>
      </p:grpSp>
      <p:grpSp>
        <p:nvGrpSpPr>
          <p:cNvPr id="12" name="Group 131"/>
          <p:cNvGrpSpPr>
            <a:grpSpLocks/>
          </p:cNvGrpSpPr>
          <p:nvPr/>
        </p:nvGrpSpPr>
        <p:grpSpPr bwMode="auto">
          <a:xfrm>
            <a:off x="7304545" y="4198059"/>
            <a:ext cx="3429000" cy="1752600"/>
            <a:chOff x="2976" y="3120"/>
            <a:chExt cx="2160" cy="1104"/>
          </a:xfrm>
        </p:grpSpPr>
        <p:grpSp>
          <p:nvGrpSpPr>
            <p:cNvPr id="41995" name="Group 124"/>
            <p:cNvGrpSpPr>
              <a:grpSpLocks/>
            </p:cNvGrpSpPr>
            <p:nvPr/>
          </p:nvGrpSpPr>
          <p:grpSpPr bwMode="auto">
            <a:xfrm>
              <a:off x="3120" y="3264"/>
              <a:ext cx="1872" cy="912"/>
              <a:chOff x="3120" y="3264"/>
              <a:chExt cx="1872" cy="912"/>
            </a:xfrm>
          </p:grpSpPr>
          <p:sp>
            <p:nvSpPr>
              <p:cNvPr id="42033" name="Line 82"/>
              <p:cNvSpPr>
                <a:spLocks noChangeShapeType="1"/>
              </p:cNvSpPr>
              <p:nvPr/>
            </p:nvSpPr>
            <p:spPr bwMode="auto">
              <a:xfrm flipH="1">
                <a:off x="3312" y="3312"/>
                <a:ext cx="480" cy="0"/>
              </a:xfrm>
              <a:prstGeom prst="line">
                <a:avLst/>
              </a:prstGeom>
              <a:noFill/>
              <a:ln w="28575">
                <a:solidFill>
                  <a:srgbClr val="66FF33"/>
                </a:solidFill>
                <a:round/>
                <a:headEnd/>
                <a:tailEnd/>
              </a:ln>
            </p:spPr>
            <p:txBody>
              <a:bodyPr/>
              <a:lstStyle/>
              <a:p>
                <a:endParaRPr lang="en-US"/>
              </a:p>
            </p:txBody>
          </p:sp>
          <p:sp>
            <p:nvSpPr>
              <p:cNvPr id="42034" name="Line 86"/>
              <p:cNvSpPr>
                <a:spLocks noChangeShapeType="1"/>
              </p:cNvSpPr>
              <p:nvPr/>
            </p:nvSpPr>
            <p:spPr bwMode="auto">
              <a:xfrm flipH="1">
                <a:off x="3120" y="3696"/>
                <a:ext cx="672" cy="240"/>
              </a:xfrm>
              <a:prstGeom prst="line">
                <a:avLst/>
              </a:prstGeom>
              <a:noFill/>
              <a:ln w="28575">
                <a:solidFill>
                  <a:srgbClr val="66FF33"/>
                </a:solidFill>
                <a:round/>
                <a:headEnd/>
                <a:tailEnd/>
              </a:ln>
            </p:spPr>
            <p:txBody>
              <a:bodyPr/>
              <a:lstStyle/>
              <a:p>
                <a:endParaRPr lang="en-US"/>
              </a:p>
            </p:txBody>
          </p:sp>
          <p:sp>
            <p:nvSpPr>
              <p:cNvPr id="42035" name="Line 87"/>
              <p:cNvSpPr>
                <a:spLocks noChangeShapeType="1"/>
              </p:cNvSpPr>
              <p:nvPr/>
            </p:nvSpPr>
            <p:spPr bwMode="auto">
              <a:xfrm flipH="1">
                <a:off x="3504" y="3696"/>
                <a:ext cx="288" cy="480"/>
              </a:xfrm>
              <a:prstGeom prst="line">
                <a:avLst/>
              </a:prstGeom>
              <a:noFill/>
              <a:ln w="28575">
                <a:solidFill>
                  <a:srgbClr val="66FF33"/>
                </a:solidFill>
                <a:round/>
                <a:headEnd/>
                <a:tailEnd/>
              </a:ln>
            </p:spPr>
            <p:txBody>
              <a:bodyPr/>
              <a:lstStyle/>
              <a:p>
                <a:endParaRPr lang="en-US"/>
              </a:p>
            </p:txBody>
          </p:sp>
          <p:sp>
            <p:nvSpPr>
              <p:cNvPr id="42036" name="Line 88"/>
              <p:cNvSpPr>
                <a:spLocks noChangeShapeType="1"/>
              </p:cNvSpPr>
              <p:nvPr/>
            </p:nvSpPr>
            <p:spPr bwMode="auto">
              <a:xfrm flipH="1">
                <a:off x="3840" y="3696"/>
                <a:ext cx="528" cy="0"/>
              </a:xfrm>
              <a:prstGeom prst="line">
                <a:avLst/>
              </a:prstGeom>
              <a:noFill/>
              <a:ln w="28575">
                <a:solidFill>
                  <a:srgbClr val="66FF33"/>
                </a:solidFill>
                <a:round/>
                <a:headEnd/>
                <a:tailEnd/>
              </a:ln>
            </p:spPr>
            <p:txBody>
              <a:bodyPr/>
              <a:lstStyle/>
              <a:p>
                <a:endParaRPr lang="en-US"/>
              </a:p>
            </p:txBody>
          </p:sp>
          <p:sp>
            <p:nvSpPr>
              <p:cNvPr id="42037" name="Line 89"/>
              <p:cNvSpPr>
                <a:spLocks noChangeShapeType="1"/>
              </p:cNvSpPr>
              <p:nvPr/>
            </p:nvSpPr>
            <p:spPr bwMode="auto">
              <a:xfrm flipH="1">
                <a:off x="3840" y="3312"/>
                <a:ext cx="528" cy="0"/>
              </a:xfrm>
              <a:prstGeom prst="line">
                <a:avLst/>
              </a:prstGeom>
              <a:noFill/>
              <a:ln w="28575">
                <a:solidFill>
                  <a:srgbClr val="66FF33"/>
                </a:solidFill>
                <a:round/>
                <a:headEnd/>
                <a:tailEnd/>
              </a:ln>
            </p:spPr>
            <p:txBody>
              <a:bodyPr/>
              <a:lstStyle/>
              <a:p>
                <a:endParaRPr lang="en-US"/>
              </a:p>
            </p:txBody>
          </p:sp>
          <p:sp>
            <p:nvSpPr>
              <p:cNvPr id="42038" name="Line 90"/>
              <p:cNvSpPr>
                <a:spLocks noChangeShapeType="1"/>
              </p:cNvSpPr>
              <p:nvPr/>
            </p:nvSpPr>
            <p:spPr bwMode="auto">
              <a:xfrm flipH="1" flipV="1">
                <a:off x="3840" y="3312"/>
                <a:ext cx="0" cy="384"/>
              </a:xfrm>
              <a:prstGeom prst="line">
                <a:avLst/>
              </a:prstGeom>
              <a:noFill/>
              <a:ln w="28575">
                <a:solidFill>
                  <a:srgbClr val="66FF33"/>
                </a:solidFill>
                <a:round/>
                <a:headEnd/>
                <a:tailEnd/>
              </a:ln>
            </p:spPr>
            <p:txBody>
              <a:bodyPr/>
              <a:lstStyle/>
              <a:p>
                <a:endParaRPr lang="en-US"/>
              </a:p>
            </p:txBody>
          </p:sp>
          <p:sp>
            <p:nvSpPr>
              <p:cNvPr id="42039" name="Line 91"/>
              <p:cNvSpPr>
                <a:spLocks noChangeShapeType="1"/>
              </p:cNvSpPr>
              <p:nvPr/>
            </p:nvSpPr>
            <p:spPr bwMode="auto">
              <a:xfrm flipH="1" flipV="1">
                <a:off x="4368" y="3312"/>
                <a:ext cx="0" cy="384"/>
              </a:xfrm>
              <a:prstGeom prst="line">
                <a:avLst/>
              </a:prstGeom>
              <a:noFill/>
              <a:ln w="28575">
                <a:solidFill>
                  <a:srgbClr val="66FF33"/>
                </a:solidFill>
                <a:round/>
                <a:headEnd/>
                <a:tailEnd/>
              </a:ln>
            </p:spPr>
            <p:txBody>
              <a:bodyPr/>
              <a:lstStyle/>
              <a:p>
                <a:endParaRPr lang="en-US"/>
              </a:p>
            </p:txBody>
          </p:sp>
          <p:sp>
            <p:nvSpPr>
              <p:cNvPr id="42040" name="Line 92"/>
              <p:cNvSpPr>
                <a:spLocks noChangeShapeType="1"/>
              </p:cNvSpPr>
              <p:nvPr/>
            </p:nvSpPr>
            <p:spPr bwMode="auto">
              <a:xfrm flipH="1" flipV="1">
                <a:off x="4416" y="3696"/>
                <a:ext cx="432" cy="48"/>
              </a:xfrm>
              <a:prstGeom prst="line">
                <a:avLst/>
              </a:prstGeom>
              <a:noFill/>
              <a:ln w="28575">
                <a:solidFill>
                  <a:srgbClr val="66FF33"/>
                </a:solidFill>
                <a:round/>
                <a:headEnd/>
                <a:tailEnd/>
              </a:ln>
            </p:spPr>
            <p:txBody>
              <a:bodyPr/>
              <a:lstStyle/>
              <a:p>
                <a:endParaRPr lang="en-US"/>
              </a:p>
            </p:txBody>
          </p:sp>
          <p:sp>
            <p:nvSpPr>
              <p:cNvPr id="42041" name="Line 93"/>
              <p:cNvSpPr>
                <a:spLocks noChangeShapeType="1"/>
              </p:cNvSpPr>
              <p:nvPr/>
            </p:nvSpPr>
            <p:spPr bwMode="auto">
              <a:xfrm flipH="1">
                <a:off x="4416" y="3264"/>
                <a:ext cx="576" cy="48"/>
              </a:xfrm>
              <a:prstGeom prst="line">
                <a:avLst/>
              </a:prstGeom>
              <a:noFill/>
              <a:ln w="28575">
                <a:solidFill>
                  <a:srgbClr val="66FF33"/>
                </a:solidFill>
                <a:round/>
                <a:headEnd/>
                <a:tailEnd/>
              </a:ln>
            </p:spPr>
            <p:txBody>
              <a:bodyPr/>
              <a:lstStyle/>
              <a:p>
                <a:endParaRPr lang="en-US"/>
              </a:p>
            </p:txBody>
          </p:sp>
        </p:grpSp>
        <p:sp>
          <p:nvSpPr>
            <p:cNvPr id="41996" name="AutoShape 68"/>
            <p:cNvSpPr>
              <a:spLocks noChangeArrowheads="1"/>
            </p:cNvSpPr>
            <p:nvPr/>
          </p:nvSpPr>
          <p:spPr bwMode="auto">
            <a:xfrm>
              <a:off x="4583" y="3888"/>
              <a:ext cx="431" cy="193"/>
            </a:xfrm>
            <a:prstGeom prst="wedgeRoundRectCallout">
              <a:avLst>
                <a:gd name="adj1" fmla="val -75681"/>
                <a:gd name="adj2" fmla="val -91579"/>
                <a:gd name="adj3" fmla="val 16667"/>
              </a:avLst>
            </a:prstGeom>
            <a:solidFill>
              <a:schemeClr val="hlink"/>
            </a:solidFill>
            <a:ln w="12700">
              <a:solidFill>
                <a:srgbClr val="66FF33"/>
              </a:solidFill>
              <a:miter lim="800000"/>
              <a:headEnd/>
              <a:tailEnd/>
            </a:ln>
          </p:spPr>
          <p:txBody>
            <a:bodyPr wrap="none">
              <a:spAutoFit/>
            </a:bodyPr>
            <a:lstStyle/>
            <a:p>
              <a:pPr algn="ctr"/>
              <a:r>
                <a:rPr lang="en-US" sz="1200" b="1">
                  <a:solidFill>
                    <a:schemeClr val="bg1"/>
                  </a:solidFill>
                </a:rPr>
                <a:t>Router</a:t>
              </a:r>
            </a:p>
          </p:txBody>
        </p:sp>
        <p:grpSp>
          <p:nvGrpSpPr>
            <p:cNvPr id="41997" name="Group 96"/>
            <p:cNvGrpSpPr>
              <a:grpSpLocks/>
            </p:cNvGrpSpPr>
            <p:nvPr/>
          </p:nvGrpSpPr>
          <p:grpSpPr bwMode="auto">
            <a:xfrm>
              <a:off x="3648" y="3216"/>
              <a:ext cx="912" cy="575"/>
              <a:chOff x="3648" y="3216"/>
              <a:chExt cx="912" cy="575"/>
            </a:xfrm>
          </p:grpSpPr>
          <p:pic>
            <p:nvPicPr>
              <p:cNvPr id="42029" name="Picture 69" descr="router"/>
              <p:cNvPicPr>
                <a:picLocks noChangeAspect="1" noChangeArrowheads="1"/>
              </p:cNvPicPr>
              <p:nvPr/>
            </p:nvPicPr>
            <p:blipFill>
              <a:blip r:embed="rId3" cstate="print"/>
              <a:srcRect/>
              <a:stretch>
                <a:fillRect/>
              </a:stretch>
            </p:blipFill>
            <p:spPr bwMode="auto">
              <a:xfrm>
                <a:off x="3648" y="3600"/>
                <a:ext cx="336" cy="191"/>
              </a:xfrm>
              <a:prstGeom prst="rect">
                <a:avLst/>
              </a:prstGeom>
              <a:noFill/>
              <a:ln w="9525">
                <a:noFill/>
                <a:miter lim="800000"/>
                <a:headEnd/>
                <a:tailEnd/>
              </a:ln>
            </p:spPr>
          </p:pic>
          <p:pic>
            <p:nvPicPr>
              <p:cNvPr id="42030" name="Picture 70" descr="router"/>
              <p:cNvPicPr>
                <a:picLocks noChangeAspect="1" noChangeArrowheads="1"/>
              </p:cNvPicPr>
              <p:nvPr/>
            </p:nvPicPr>
            <p:blipFill>
              <a:blip r:embed="rId3" cstate="print"/>
              <a:srcRect/>
              <a:stretch>
                <a:fillRect/>
              </a:stretch>
            </p:blipFill>
            <p:spPr bwMode="auto">
              <a:xfrm>
                <a:off x="3648" y="3216"/>
                <a:ext cx="336" cy="191"/>
              </a:xfrm>
              <a:prstGeom prst="rect">
                <a:avLst/>
              </a:prstGeom>
              <a:noFill/>
              <a:ln w="9525">
                <a:noFill/>
                <a:miter lim="800000"/>
                <a:headEnd/>
                <a:tailEnd/>
              </a:ln>
            </p:spPr>
          </p:pic>
          <p:pic>
            <p:nvPicPr>
              <p:cNvPr id="42031" name="Picture 73" descr="router"/>
              <p:cNvPicPr>
                <a:picLocks noChangeAspect="1" noChangeArrowheads="1"/>
              </p:cNvPicPr>
              <p:nvPr/>
            </p:nvPicPr>
            <p:blipFill>
              <a:blip r:embed="rId3" cstate="print"/>
              <a:srcRect/>
              <a:stretch>
                <a:fillRect/>
              </a:stretch>
            </p:blipFill>
            <p:spPr bwMode="auto">
              <a:xfrm>
                <a:off x="4224" y="3600"/>
                <a:ext cx="336" cy="191"/>
              </a:xfrm>
              <a:prstGeom prst="rect">
                <a:avLst/>
              </a:prstGeom>
              <a:noFill/>
              <a:ln w="9525">
                <a:noFill/>
                <a:miter lim="800000"/>
                <a:headEnd/>
                <a:tailEnd/>
              </a:ln>
            </p:spPr>
          </p:pic>
          <p:pic>
            <p:nvPicPr>
              <p:cNvPr id="42032" name="Picture 74" descr="router"/>
              <p:cNvPicPr>
                <a:picLocks noChangeAspect="1" noChangeArrowheads="1"/>
              </p:cNvPicPr>
              <p:nvPr/>
            </p:nvPicPr>
            <p:blipFill>
              <a:blip r:embed="rId3" cstate="print"/>
              <a:srcRect/>
              <a:stretch>
                <a:fillRect/>
              </a:stretch>
            </p:blipFill>
            <p:spPr bwMode="auto">
              <a:xfrm>
                <a:off x="4224" y="3216"/>
                <a:ext cx="336" cy="191"/>
              </a:xfrm>
              <a:prstGeom prst="rect">
                <a:avLst/>
              </a:prstGeom>
              <a:noFill/>
              <a:ln w="9525">
                <a:noFill/>
                <a:miter lim="800000"/>
                <a:headEnd/>
                <a:tailEnd/>
              </a:ln>
            </p:spPr>
          </p:pic>
        </p:grpSp>
        <p:grpSp>
          <p:nvGrpSpPr>
            <p:cNvPr id="41998" name="Group 123"/>
            <p:cNvGrpSpPr>
              <a:grpSpLocks/>
            </p:cNvGrpSpPr>
            <p:nvPr/>
          </p:nvGrpSpPr>
          <p:grpSpPr bwMode="auto">
            <a:xfrm>
              <a:off x="2976" y="3120"/>
              <a:ext cx="2160" cy="1104"/>
              <a:chOff x="2976" y="3120"/>
              <a:chExt cx="2160" cy="1104"/>
            </a:xfrm>
          </p:grpSpPr>
          <p:sp>
            <p:nvSpPr>
              <p:cNvPr id="42024" name="laptop"/>
              <p:cNvSpPr>
                <a:spLocks noEditPoints="1" noChangeArrowheads="1"/>
              </p:cNvSpPr>
              <p:nvPr/>
            </p:nvSpPr>
            <p:spPr bwMode="auto">
              <a:xfrm>
                <a:off x="3168" y="3168"/>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42025" name="laptop"/>
              <p:cNvSpPr>
                <a:spLocks noEditPoints="1" noChangeArrowheads="1"/>
              </p:cNvSpPr>
              <p:nvPr/>
            </p:nvSpPr>
            <p:spPr bwMode="auto">
              <a:xfrm>
                <a:off x="2976" y="3792"/>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42026" name="laptop"/>
              <p:cNvSpPr>
                <a:spLocks noEditPoints="1" noChangeArrowheads="1"/>
              </p:cNvSpPr>
              <p:nvPr/>
            </p:nvSpPr>
            <p:spPr bwMode="auto">
              <a:xfrm>
                <a:off x="3360" y="4032"/>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42027" name="laptop"/>
              <p:cNvSpPr>
                <a:spLocks noEditPoints="1" noChangeArrowheads="1"/>
              </p:cNvSpPr>
              <p:nvPr/>
            </p:nvSpPr>
            <p:spPr bwMode="auto">
              <a:xfrm>
                <a:off x="4752" y="3600"/>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42028" name="laptop"/>
              <p:cNvSpPr>
                <a:spLocks noEditPoints="1" noChangeArrowheads="1"/>
              </p:cNvSpPr>
              <p:nvPr/>
            </p:nvSpPr>
            <p:spPr bwMode="auto">
              <a:xfrm>
                <a:off x="4896" y="3120"/>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grpSp>
        <p:grpSp>
          <p:nvGrpSpPr>
            <p:cNvPr id="41999" name="Group 100"/>
            <p:cNvGrpSpPr>
              <a:grpSpLocks/>
            </p:cNvGrpSpPr>
            <p:nvPr/>
          </p:nvGrpSpPr>
          <p:grpSpPr bwMode="auto">
            <a:xfrm rot="-1150740">
              <a:off x="3312" y="3696"/>
              <a:ext cx="144" cy="96"/>
              <a:chOff x="2304" y="3840"/>
              <a:chExt cx="144" cy="96"/>
            </a:xfrm>
          </p:grpSpPr>
          <p:sp>
            <p:nvSpPr>
              <p:cNvPr id="42021" name="Rectangle 97"/>
              <p:cNvSpPr>
                <a:spLocks noChangeArrowheads="1"/>
              </p:cNvSpPr>
              <p:nvPr/>
            </p:nvSpPr>
            <p:spPr bwMode="auto">
              <a:xfrm>
                <a:off x="2304" y="3840"/>
                <a:ext cx="144" cy="9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42022" name="AutoShape 99"/>
              <p:cNvSpPr>
                <a:spLocks noChangeArrowheads="1"/>
              </p:cNvSpPr>
              <p:nvPr/>
            </p:nvSpPr>
            <p:spPr bwMode="auto">
              <a:xfrm>
                <a:off x="2304" y="3840"/>
                <a:ext cx="144" cy="96"/>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sp>
            <p:nvSpPr>
              <p:cNvPr id="42023" name="AutoShape 98"/>
              <p:cNvSpPr>
                <a:spLocks noChangeArrowheads="1"/>
              </p:cNvSpPr>
              <p:nvPr/>
            </p:nvSpPr>
            <p:spPr bwMode="auto">
              <a:xfrm flipV="1">
                <a:off x="2304" y="3840"/>
                <a:ext cx="144" cy="48"/>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grpSp>
        <p:grpSp>
          <p:nvGrpSpPr>
            <p:cNvPr id="42000" name="Group 101"/>
            <p:cNvGrpSpPr>
              <a:grpSpLocks/>
            </p:cNvGrpSpPr>
            <p:nvPr/>
          </p:nvGrpSpPr>
          <p:grpSpPr bwMode="auto">
            <a:xfrm>
              <a:off x="3984" y="3552"/>
              <a:ext cx="144" cy="96"/>
              <a:chOff x="2304" y="3840"/>
              <a:chExt cx="144" cy="96"/>
            </a:xfrm>
          </p:grpSpPr>
          <p:sp>
            <p:nvSpPr>
              <p:cNvPr id="42018" name="Rectangle 102"/>
              <p:cNvSpPr>
                <a:spLocks noChangeArrowheads="1"/>
              </p:cNvSpPr>
              <p:nvPr/>
            </p:nvSpPr>
            <p:spPr bwMode="auto">
              <a:xfrm>
                <a:off x="2304" y="3840"/>
                <a:ext cx="144" cy="9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42019" name="AutoShape 103"/>
              <p:cNvSpPr>
                <a:spLocks noChangeArrowheads="1"/>
              </p:cNvSpPr>
              <p:nvPr/>
            </p:nvSpPr>
            <p:spPr bwMode="auto">
              <a:xfrm>
                <a:off x="2304" y="3840"/>
                <a:ext cx="144" cy="96"/>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sp>
            <p:nvSpPr>
              <p:cNvPr id="42020" name="AutoShape 104"/>
              <p:cNvSpPr>
                <a:spLocks noChangeArrowheads="1"/>
              </p:cNvSpPr>
              <p:nvPr/>
            </p:nvSpPr>
            <p:spPr bwMode="auto">
              <a:xfrm flipV="1">
                <a:off x="2304" y="3840"/>
                <a:ext cx="144" cy="48"/>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grpSp>
        <p:grpSp>
          <p:nvGrpSpPr>
            <p:cNvPr id="42001" name="Group 111"/>
            <p:cNvGrpSpPr>
              <a:grpSpLocks/>
            </p:cNvGrpSpPr>
            <p:nvPr/>
          </p:nvGrpSpPr>
          <p:grpSpPr bwMode="auto">
            <a:xfrm>
              <a:off x="3456" y="3168"/>
              <a:ext cx="144" cy="96"/>
              <a:chOff x="2304" y="3840"/>
              <a:chExt cx="144" cy="96"/>
            </a:xfrm>
          </p:grpSpPr>
          <p:sp>
            <p:nvSpPr>
              <p:cNvPr id="42015" name="Rectangle 112"/>
              <p:cNvSpPr>
                <a:spLocks noChangeArrowheads="1"/>
              </p:cNvSpPr>
              <p:nvPr/>
            </p:nvSpPr>
            <p:spPr bwMode="auto">
              <a:xfrm>
                <a:off x="2304" y="3840"/>
                <a:ext cx="144"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42016" name="AutoShape 113"/>
              <p:cNvSpPr>
                <a:spLocks noChangeArrowheads="1"/>
              </p:cNvSpPr>
              <p:nvPr/>
            </p:nvSpPr>
            <p:spPr bwMode="auto">
              <a:xfrm>
                <a:off x="2304" y="3840"/>
                <a:ext cx="144" cy="96"/>
              </a:xfrm>
              <a:prstGeom prst="triangle">
                <a:avLst>
                  <a:gd name="adj" fmla="val 50000"/>
                </a:avLst>
              </a:prstGeom>
              <a:solidFill>
                <a:schemeClr val="hlink"/>
              </a:solidFill>
              <a:ln w="9525" algn="ctr">
                <a:solidFill>
                  <a:schemeClr val="tx1"/>
                </a:solidFill>
                <a:miter lim="800000"/>
                <a:headEnd/>
                <a:tailEnd/>
              </a:ln>
            </p:spPr>
            <p:txBody>
              <a:bodyPr wrap="none" anchor="ctr"/>
              <a:lstStyle/>
              <a:p>
                <a:endParaRPr lang="en-US"/>
              </a:p>
            </p:txBody>
          </p:sp>
          <p:sp>
            <p:nvSpPr>
              <p:cNvPr id="42017" name="AutoShape 114"/>
              <p:cNvSpPr>
                <a:spLocks noChangeArrowheads="1"/>
              </p:cNvSpPr>
              <p:nvPr/>
            </p:nvSpPr>
            <p:spPr bwMode="auto">
              <a:xfrm flipV="1">
                <a:off x="2304" y="3840"/>
                <a:ext cx="144" cy="48"/>
              </a:xfrm>
              <a:prstGeom prst="triangle">
                <a:avLst>
                  <a:gd name="adj" fmla="val 50000"/>
                </a:avLst>
              </a:prstGeom>
              <a:solidFill>
                <a:schemeClr val="hlink"/>
              </a:solidFill>
              <a:ln w="9525" algn="ctr">
                <a:solidFill>
                  <a:schemeClr val="tx1"/>
                </a:solidFill>
                <a:miter lim="800000"/>
                <a:headEnd/>
                <a:tailEnd/>
              </a:ln>
            </p:spPr>
            <p:txBody>
              <a:bodyPr wrap="none" anchor="ctr"/>
              <a:lstStyle/>
              <a:p>
                <a:endParaRPr lang="en-US"/>
              </a:p>
            </p:txBody>
          </p:sp>
        </p:grpSp>
        <p:grpSp>
          <p:nvGrpSpPr>
            <p:cNvPr id="42002" name="Group 115"/>
            <p:cNvGrpSpPr>
              <a:grpSpLocks/>
            </p:cNvGrpSpPr>
            <p:nvPr/>
          </p:nvGrpSpPr>
          <p:grpSpPr bwMode="auto">
            <a:xfrm rot="427501">
              <a:off x="4608" y="3600"/>
              <a:ext cx="144" cy="96"/>
              <a:chOff x="2304" y="3840"/>
              <a:chExt cx="144" cy="96"/>
            </a:xfrm>
          </p:grpSpPr>
          <p:sp>
            <p:nvSpPr>
              <p:cNvPr id="42012" name="Rectangle 116"/>
              <p:cNvSpPr>
                <a:spLocks noChangeArrowheads="1"/>
              </p:cNvSpPr>
              <p:nvPr/>
            </p:nvSpPr>
            <p:spPr bwMode="auto">
              <a:xfrm>
                <a:off x="2304" y="3840"/>
                <a:ext cx="144"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42013" name="AutoShape 117"/>
              <p:cNvSpPr>
                <a:spLocks noChangeArrowheads="1"/>
              </p:cNvSpPr>
              <p:nvPr/>
            </p:nvSpPr>
            <p:spPr bwMode="auto">
              <a:xfrm>
                <a:off x="2304" y="3840"/>
                <a:ext cx="144" cy="96"/>
              </a:xfrm>
              <a:prstGeom prst="triangle">
                <a:avLst>
                  <a:gd name="adj" fmla="val 50000"/>
                </a:avLst>
              </a:prstGeom>
              <a:solidFill>
                <a:schemeClr val="hlink"/>
              </a:solidFill>
              <a:ln w="9525" algn="ctr">
                <a:solidFill>
                  <a:schemeClr val="tx1"/>
                </a:solidFill>
                <a:miter lim="800000"/>
                <a:headEnd/>
                <a:tailEnd/>
              </a:ln>
            </p:spPr>
            <p:txBody>
              <a:bodyPr wrap="none" anchor="ctr"/>
              <a:lstStyle/>
              <a:p>
                <a:endParaRPr lang="en-US"/>
              </a:p>
            </p:txBody>
          </p:sp>
          <p:sp>
            <p:nvSpPr>
              <p:cNvPr id="42014" name="AutoShape 118"/>
              <p:cNvSpPr>
                <a:spLocks noChangeArrowheads="1"/>
              </p:cNvSpPr>
              <p:nvPr/>
            </p:nvSpPr>
            <p:spPr bwMode="auto">
              <a:xfrm flipV="1">
                <a:off x="2304" y="3840"/>
                <a:ext cx="144" cy="48"/>
              </a:xfrm>
              <a:prstGeom prst="triangle">
                <a:avLst>
                  <a:gd name="adj" fmla="val 50000"/>
                </a:avLst>
              </a:prstGeom>
              <a:solidFill>
                <a:schemeClr val="hlink"/>
              </a:solidFill>
              <a:ln w="9525" algn="ctr">
                <a:solidFill>
                  <a:schemeClr val="tx1"/>
                </a:solidFill>
                <a:miter lim="800000"/>
                <a:headEnd/>
                <a:tailEnd/>
              </a:ln>
            </p:spPr>
            <p:txBody>
              <a:bodyPr wrap="none" anchor="ctr"/>
              <a:lstStyle/>
              <a:p>
                <a:endParaRPr lang="en-US"/>
              </a:p>
            </p:txBody>
          </p:sp>
        </p:grpSp>
        <p:grpSp>
          <p:nvGrpSpPr>
            <p:cNvPr id="42003" name="Group 119"/>
            <p:cNvGrpSpPr>
              <a:grpSpLocks/>
            </p:cNvGrpSpPr>
            <p:nvPr/>
          </p:nvGrpSpPr>
          <p:grpSpPr bwMode="auto">
            <a:xfrm rot="-213842">
              <a:off x="4656" y="3168"/>
              <a:ext cx="144" cy="96"/>
              <a:chOff x="2304" y="3840"/>
              <a:chExt cx="144" cy="96"/>
            </a:xfrm>
          </p:grpSpPr>
          <p:sp>
            <p:nvSpPr>
              <p:cNvPr id="42009" name="Rectangle 120"/>
              <p:cNvSpPr>
                <a:spLocks noChangeArrowheads="1"/>
              </p:cNvSpPr>
              <p:nvPr/>
            </p:nvSpPr>
            <p:spPr bwMode="auto">
              <a:xfrm>
                <a:off x="2304" y="3840"/>
                <a:ext cx="144" cy="9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42010" name="AutoShape 121"/>
              <p:cNvSpPr>
                <a:spLocks noChangeArrowheads="1"/>
              </p:cNvSpPr>
              <p:nvPr/>
            </p:nvSpPr>
            <p:spPr bwMode="auto">
              <a:xfrm>
                <a:off x="2304" y="3840"/>
                <a:ext cx="144" cy="96"/>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sp>
            <p:nvSpPr>
              <p:cNvPr id="42011" name="AutoShape 122"/>
              <p:cNvSpPr>
                <a:spLocks noChangeArrowheads="1"/>
              </p:cNvSpPr>
              <p:nvPr/>
            </p:nvSpPr>
            <p:spPr bwMode="auto">
              <a:xfrm flipV="1">
                <a:off x="2304" y="3840"/>
                <a:ext cx="144" cy="48"/>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grpSp>
        <p:sp>
          <p:nvSpPr>
            <p:cNvPr id="42004" name="AutoShape 125"/>
            <p:cNvSpPr>
              <a:spLocks noChangeArrowheads="1"/>
            </p:cNvSpPr>
            <p:nvPr/>
          </p:nvSpPr>
          <p:spPr bwMode="auto">
            <a:xfrm>
              <a:off x="3751" y="3888"/>
              <a:ext cx="461" cy="193"/>
            </a:xfrm>
            <a:prstGeom prst="wedgeRoundRectCallout">
              <a:avLst>
                <a:gd name="adj1" fmla="val 20796"/>
                <a:gd name="adj2" fmla="val -177894"/>
                <a:gd name="adj3" fmla="val 16667"/>
              </a:avLst>
            </a:prstGeom>
            <a:solidFill>
              <a:schemeClr val="folHlink"/>
            </a:solidFill>
            <a:ln w="12700">
              <a:solidFill>
                <a:schemeClr val="tx1"/>
              </a:solidFill>
              <a:miter lim="800000"/>
              <a:headEnd/>
              <a:tailEnd/>
            </a:ln>
          </p:spPr>
          <p:txBody>
            <a:bodyPr wrap="none">
              <a:spAutoFit/>
            </a:bodyPr>
            <a:lstStyle/>
            <a:p>
              <a:pPr algn="ctr"/>
              <a:r>
                <a:rPr lang="en-US" sz="1200" b="1">
                  <a:solidFill>
                    <a:schemeClr val="bg1"/>
                  </a:solidFill>
                </a:rPr>
                <a:t>Packet</a:t>
              </a:r>
            </a:p>
          </p:txBody>
        </p:sp>
        <p:grpSp>
          <p:nvGrpSpPr>
            <p:cNvPr id="42005" name="Group 126"/>
            <p:cNvGrpSpPr>
              <a:grpSpLocks/>
            </p:cNvGrpSpPr>
            <p:nvPr/>
          </p:nvGrpSpPr>
          <p:grpSpPr bwMode="auto">
            <a:xfrm>
              <a:off x="4061" y="3182"/>
              <a:ext cx="144" cy="96"/>
              <a:chOff x="2304" y="3840"/>
              <a:chExt cx="144" cy="96"/>
            </a:xfrm>
          </p:grpSpPr>
          <p:sp>
            <p:nvSpPr>
              <p:cNvPr id="42006" name="Rectangle 127"/>
              <p:cNvSpPr>
                <a:spLocks noChangeArrowheads="1"/>
              </p:cNvSpPr>
              <p:nvPr/>
            </p:nvSpPr>
            <p:spPr bwMode="auto">
              <a:xfrm>
                <a:off x="2304" y="3840"/>
                <a:ext cx="144" cy="9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42007" name="AutoShape 128"/>
              <p:cNvSpPr>
                <a:spLocks noChangeArrowheads="1"/>
              </p:cNvSpPr>
              <p:nvPr/>
            </p:nvSpPr>
            <p:spPr bwMode="auto">
              <a:xfrm>
                <a:off x="2304" y="3840"/>
                <a:ext cx="144" cy="96"/>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sp>
            <p:nvSpPr>
              <p:cNvPr id="42008" name="AutoShape 129"/>
              <p:cNvSpPr>
                <a:spLocks noChangeArrowheads="1"/>
              </p:cNvSpPr>
              <p:nvPr/>
            </p:nvSpPr>
            <p:spPr bwMode="auto">
              <a:xfrm flipV="1">
                <a:off x="2304" y="3840"/>
                <a:ext cx="144" cy="48"/>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grpSp>
      </p:grpSp>
    </p:spTree>
    <p:extLst>
      <p:ext uri="{BB962C8B-B14F-4D97-AF65-F5344CB8AC3E}">
        <p14:creationId xmlns:p14="http://schemas.microsoft.com/office/powerpoint/2010/main" val="20840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19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92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92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35915"/>
            <a:ext cx="9603275" cy="4530430"/>
          </a:xfrm>
        </p:spPr>
        <p:txBody>
          <a:bodyPr/>
          <a:lstStyle/>
          <a:p>
            <a:pPr marL="0" indent="0">
              <a:buNone/>
            </a:pPr>
            <a:r>
              <a:rPr lang="en-US" dirty="0"/>
              <a:t>The Internet : </a:t>
            </a:r>
          </a:p>
          <a:p>
            <a:r>
              <a:rPr lang="en-US" dirty="0"/>
              <a:t>An internet (note the lowercase </a:t>
            </a:r>
            <a:r>
              <a:rPr lang="en-US" dirty="0" err="1"/>
              <a:t>i</a:t>
            </a:r>
            <a:r>
              <a:rPr lang="en-US" dirty="0"/>
              <a:t>) is two or more networks that can communicate with each other.</a:t>
            </a:r>
          </a:p>
          <a:p>
            <a:r>
              <a:rPr lang="en-US" dirty="0"/>
              <a:t>internet is called the Internet (uppercase I) and is composed of thousands of interconnected networks.</a:t>
            </a:r>
            <a:endParaRPr lang="en-IN" dirty="0"/>
          </a:p>
        </p:txBody>
      </p:sp>
    </p:spTree>
    <p:extLst>
      <p:ext uri="{BB962C8B-B14F-4D97-AF65-F5344CB8AC3E}">
        <p14:creationId xmlns:p14="http://schemas.microsoft.com/office/powerpoint/2010/main" val="663437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03642"/>
            <a:ext cx="9603275" cy="4562703"/>
          </a:xfrm>
        </p:spPr>
        <p:txBody>
          <a:bodyPr/>
          <a:lstStyle/>
          <a:p>
            <a:pPr marL="0" indent="0">
              <a:buNone/>
            </a:pPr>
            <a:r>
              <a:rPr lang="en-IN" dirty="0">
                <a:solidFill>
                  <a:schemeClr val="tx1">
                    <a:lumMod val="75000"/>
                    <a:lumOff val="25000"/>
                  </a:schemeClr>
                </a:solidFill>
              </a:rPr>
              <a:t>Conceptual (not geographical) view of the Internet</a:t>
            </a:r>
            <a:endParaRPr lang="en-US" dirty="0">
              <a:solidFill>
                <a:schemeClr val="tx1">
                  <a:lumMod val="75000"/>
                  <a:lumOff val="25000"/>
                </a:schemeClr>
              </a:solidFill>
            </a:endParaRPr>
          </a:p>
          <a:p>
            <a:endParaRPr lang="en-IN" dirty="0"/>
          </a:p>
        </p:txBody>
      </p:sp>
      <p:pic>
        <p:nvPicPr>
          <p:cNvPr id="4" name="Picture 2"/>
          <p:cNvPicPr>
            <a:picLocks noChangeAspect="1" noChangeArrowheads="1"/>
          </p:cNvPicPr>
          <p:nvPr/>
        </p:nvPicPr>
        <p:blipFill>
          <a:blip r:embed="rId2"/>
          <a:srcRect/>
          <a:stretch>
            <a:fillRect/>
          </a:stretch>
        </p:blipFill>
        <p:spPr bwMode="auto">
          <a:xfrm>
            <a:off x="2788920" y="1596003"/>
            <a:ext cx="5943600" cy="4041003"/>
          </a:xfrm>
          <a:prstGeom prst="rect">
            <a:avLst/>
          </a:prstGeom>
          <a:noFill/>
          <a:ln w="9525">
            <a:noFill/>
            <a:miter lim="800000"/>
            <a:headEnd/>
            <a:tailEnd/>
          </a:ln>
        </p:spPr>
      </p:pic>
    </p:spTree>
    <p:extLst>
      <p:ext uri="{BB962C8B-B14F-4D97-AF65-F5344CB8AC3E}">
        <p14:creationId xmlns:p14="http://schemas.microsoft.com/office/powerpoint/2010/main" val="452170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075765"/>
            <a:ext cx="9603275" cy="4390580"/>
          </a:xfrm>
        </p:spPr>
        <p:txBody>
          <a:bodyPr>
            <a:normAutofit/>
          </a:bodyPr>
          <a:lstStyle/>
          <a:p>
            <a:r>
              <a:rPr lang="en-IN" dirty="0"/>
              <a:t>Internet  consists of several </a:t>
            </a:r>
          </a:p>
          <a:p>
            <a:pPr lvl="1"/>
            <a:r>
              <a:rPr lang="en-IN" dirty="0"/>
              <a:t>Backbones (top level)</a:t>
            </a:r>
          </a:p>
          <a:p>
            <a:pPr lvl="2"/>
            <a:r>
              <a:rPr lang="en-IN" dirty="0"/>
              <a:t>large networks owned by some communication companies such as Sprint, Verizon (MCI), AT&amp;T, and NTT</a:t>
            </a:r>
          </a:p>
          <a:p>
            <a:pPr lvl="2"/>
            <a:r>
              <a:rPr lang="en-IN" dirty="0"/>
              <a:t>connected through some complex switching systems, called </a:t>
            </a:r>
            <a:r>
              <a:rPr lang="en-IN" i="1" dirty="0"/>
              <a:t>peering points</a:t>
            </a:r>
            <a:endParaRPr lang="en-IN" dirty="0"/>
          </a:p>
          <a:p>
            <a:pPr lvl="1"/>
            <a:r>
              <a:rPr lang="en-IN" dirty="0"/>
              <a:t>provider networks (second level) - smaller networks</a:t>
            </a:r>
          </a:p>
          <a:p>
            <a:pPr lvl="2"/>
            <a:r>
              <a:rPr lang="en-IN" dirty="0"/>
              <a:t>use the services of the backbones for a fee</a:t>
            </a:r>
          </a:p>
          <a:p>
            <a:pPr lvl="2"/>
            <a:r>
              <a:rPr lang="en-IN" dirty="0"/>
              <a:t>connected to backbones and sometimes to other provider networks</a:t>
            </a:r>
          </a:p>
          <a:p>
            <a:pPr lvl="1"/>
            <a:r>
              <a:rPr lang="en-IN" dirty="0"/>
              <a:t>Customer networks (the edge of the Internet)</a:t>
            </a:r>
          </a:p>
          <a:p>
            <a:pPr lvl="2"/>
            <a:r>
              <a:rPr lang="en-IN" dirty="0"/>
              <a:t>actually use the services provided by the Internet</a:t>
            </a:r>
          </a:p>
          <a:p>
            <a:pPr lvl="2"/>
            <a:r>
              <a:rPr lang="en-IN" dirty="0"/>
              <a:t>pay fees to provider networks for receiving services</a:t>
            </a:r>
          </a:p>
          <a:p>
            <a:endParaRPr lang="en-IN" dirty="0"/>
          </a:p>
        </p:txBody>
      </p:sp>
    </p:spTree>
    <p:extLst>
      <p:ext uri="{BB962C8B-B14F-4D97-AF65-F5344CB8AC3E}">
        <p14:creationId xmlns:p14="http://schemas.microsoft.com/office/powerpoint/2010/main" val="3572168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215614"/>
            <a:ext cx="9603275" cy="4250731"/>
          </a:xfrm>
        </p:spPr>
        <p:txBody>
          <a:bodyPr/>
          <a:lstStyle/>
          <a:p>
            <a:r>
              <a:rPr lang="en-IN" dirty="0"/>
              <a:t>Backbones and provider networks are also called </a:t>
            </a:r>
            <a:r>
              <a:rPr lang="en-IN" b="1" dirty="0"/>
              <a:t>Internet Service Providers (ISPs)</a:t>
            </a:r>
          </a:p>
          <a:p>
            <a:pPr lvl="1"/>
            <a:r>
              <a:rPr lang="en-IN" dirty="0"/>
              <a:t>Backbones  = </a:t>
            </a:r>
            <a:r>
              <a:rPr lang="en-IN" i="1" dirty="0"/>
              <a:t>international ISPs</a:t>
            </a:r>
          </a:p>
          <a:p>
            <a:pPr lvl="1"/>
            <a:r>
              <a:rPr lang="en-IN" dirty="0"/>
              <a:t>provider networks = </a:t>
            </a:r>
            <a:r>
              <a:rPr lang="en-IN" i="1" dirty="0"/>
              <a:t>national or regional ISPs</a:t>
            </a:r>
            <a:endParaRPr lang="en-IN" dirty="0"/>
          </a:p>
          <a:p>
            <a:endParaRPr lang="en-IN" dirty="0"/>
          </a:p>
        </p:txBody>
      </p:sp>
    </p:spTree>
    <p:extLst>
      <p:ext uri="{BB962C8B-B14F-4D97-AF65-F5344CB8AC3E}">
        <p14:creationId xmlns:p14="http://schemas.microsoft.com/office/powerpoint/2010/main" val="327450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69" y="957431"/>
            <a:ext cx="9603275" cy="4014062"/>
          </a:xfrm>
        </p:spPr>
        <p:txBody>
          <a:bodyPr>
            <a:normAutofit/>
          </a:bodyPr>
          <a:lstStyle/>
          <a:p>
            <a:pPr marL="0" indent="0">
              <a:buNone/>
            </a:pPr>
            <a:r>
              <a:rPr lang="en-IN" dirty="0"/>
              <a:t>Accessing the Internet : </a:t>
            </a:r>
          </a:p>
          <a:p>
            <a:r>
              <a:rPr lang="en-IN" dirty="0"/>
              <a:t>Internet today allows any user to become part of it</a:t>
            </a:r>
          </a:p>
          <a:p>
            <a:r>
              <a:rPr lang="en-IN" dirty="0"/>
              <a:t>User needs to be physically connected to an ISP</a:t>
            </a:r>
          </a:p>
          <a:p>
            <a:r>
              <a:rPr lang="en-IN" dirty="0"/>
              <a:t>The physical connection is normally done through a point-to-point WAN</a:t>
            </a:r>
          </a:p>
          <a:p>
            <a:r>
              <a:rPr lang="en-IN" dirty="0"/>
              <a:t> how user physically connected to an ISP?</a:t>
            </a:r>
          </a:p>
          <a:p>
            <a:pPr lvl="1"/>
            <a:r>
              <a:rPr lang="en-IN" dirty="0"/>
              <a:t>Using Telephone Networks</a:t>
            </a:r>
          </a:p>
          <a:p>
            <a:pPr lvl="1"/>
            <a:r>
              <a:rPr lang="en-IN" dirty="0"/>
              <a:t>Using Cable Networks</a:t>
            </a:r>
          </a:p>
          <a:p>
            <a:pPr lvl="1"/>
            <a:r>
              <a:rPr lang="en-IN" dirty="0"/>
              <a:t>Using Wireless Networks</a:t>
            </a:r>
          </a:p>
          <a:p>
            <a:pPr lvl="1"/>
            <a:r>
              <a:rPr lang="en-IN" dirty="0"/>
              <a:t>Direct Connection to the Internet</a:t>
            </a:r>
          </a:p>
        </p:txBody>
      </p:sp>
    </p:spTree>
    <p:extLst>
      <p:ext uri="{BB962C8B-B14F-4D97-AF65-F5344CB8AC3E}">
        <p14:creationId xmlns:p14="http://schemas.microsoft.com/office/powerpoint/2010/main" val="3022700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2939" y="808383"/>
            <a:ext cx="9580606" cy="4657962"/>
          </a:xfrm>
        </p:spPr>
        <p:txBody>
          <a:bodyPr/>
          <a:lstStyle/>
          <a:p>
            <a:pPr marL="0" indent="0">
              <a:buNone/>
            </a:pPr>
            <a:r>
              <a:rPr lang="en-IN" spc="-50" dirty="0">
                <a:solidFill>
                  <a:schemeClr val="tx1">
                    <a:lumMod val="75000"/>
                    <a:lumOff val="25000"/>
                  </a:schemeClr>
                </a:solidFill>
              </a:rPr>
              <a:t>Using Telephone Networks :</a:t>
            </a:r>
            <a:endParaRPr lang="en-IN" dirty="0"/>
          </a:p>
          <a:p>
            <a:r>
              <a:rPr lang="en-IN" dirty="0"/>
              <a:t>Most telephone networks connected themselves to the Internet</a:t>
            </a:r>
          </a:p>
          <a:p>
            <a:r>
              <a:rPr lang="en-IN" dirty="0"/>
              <a:t>residences and small businesses connect to the Internet by changing the voice line between the residence or business and the telephone centre to a point-to-point WAN using one of the way</a:t>
            </a:r>
          </a:p>
          <a:p>
            <a:pPr lvl="1"/>
            <a:r>
              <a:rPr lang="en-IN" dirty="0"/>
              <a:t>Dial-up service</a:t>
            </a:r>
          </a:p>
          <a:p>
            <a:pPr lvl="1"/>
            <a:r>
              <a:rPr lang="en-IN" dirty="0"/>
              <a:t>DSL Service</a:t>
            </a:r>
            <a:r>
              <a:rPr lang="en-IN" b="1" i="1" dirty="0"/>
              <a:t>(D</a:t>
            </a:r>
            <a:r>
              <a:rPr lang="en-IN" dirty="0"/>
              <a:t>igital Subscriber Line</a:t>
            </a:r>
            <a:r>
              <a:rPr lang="en-IN" b="1" i="1" dirty="0"/>
              <a:t>)</a:t>
            </a:r>
          </a:p>
          <a:p>
            <a:pPr lvl="1"/>
            <a:endParaRPr lang="en-IN" dirty="0"/>
          </a:p>
        </p:txBody>
      </p:sp>
      <p:pic>
        <p:nvPicPr>
          <p:cNvPr id="2" name="Picture 1">
            <a:extLst>
              <a:ext uri="{FF2B5EF4-FFF2-40B4-BE49-F238E27FC236}">
                <a16:creationId xmlns:a16="http://schemas.microsoft.com/office/drawing/2014/main" id="{9DF5E3E9-C341-2A23-03E4-ED938A6D0A57}"/>
              </a:ext>
            </a:extLst>
          </p:cNvPr>
          <p:cNvPicPr>
            <a:picLocks noChangeAspect="1"/>
          </p:cNvPicPr>
          <p:nvPr/>
        </p:nvPicPr>
        <p:blipFill>
          <a:blip r:embed="rId2"/>
          <a:stretch>
            <a:fillRect/>
          </a:stretch>
        </p:blipFill>
        <p:spPr>
          <a:xfrm>
            <a:off x="7207041" y="3001383"/>
            <a:ext cx="2733025" cy="3030427"/>
          </a:xfrm>
          <a:prstGeom prst="rect">
            <a:avLst/>
          </a:prstGeom>
        </p:spPr>
      </p:pic>
      <p:pic>
        <p:nvPicPr>
          <p:cNvPr id="4" name="Picture 3">
            <a:extLst>
              <a:ext uri="{FF2B5EF4-FFF2-40B4-BE49-F238E27FC236}">
                <a16:creationId xmlns:a16="http://schemas.microsoft.com/office/drawing/2014/main" id="{4BC558FC-38C9-FA7D-04F2-BD0E8117FB92}"/>
              </a:ext>
            </a:extLst>
          </p:cNvPr>
          <p:cNvPicPr>
            <a:picLocks noChangeAspect="1"/>
          </p:cNvPicPr>
          <p:nvPr/>
        </p:nvPicPr>
        <p:blipFill rotWithShape="1">
          <a:blip r:embed="rId3"/>
          <a:srcRect l="8002" t="27094" r="8002" b="8031"/>
          <a:stretch/>
        </p:blipFill>
        <p:spPr>
          <a:xfrm>
            <a:off x="2270773" y="3845201"/>
            <a:ext cx="4121425" cy="2186609"/>
          </a:xfrm>
          <a:prstGeom prst="rect">
            <a:avLst/>
          </a:prstGeom>
        </p:spPr>
      </p:pic>
    </p:spTree>
    <p:extLst>
      <p:ext uri="{BB962C8B-B14F-4D97-AF65-F5344CB8AC3E}">
        <p14:creationId xmlns:p14="http://schemas.microsoft.com/office/powerpoint/2010/main" val="1272328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14400"/>
            <a:ext cx="9603275" cy="4551945"/>
          </a:xfrm>
        </p:spPr>
        <p:txBody>
          <a:bodyPr>
            <a:normAutofit/>
          </a:bodyPr>
          <a:lstStyle/>
          <a:p>
            <a:pPr marL="231775" lvl="1" indent="-176213">
              <a:spcBef>
                <a:spcPts val="1200"/>
              </a:spcBef>
              <a:spcAft>
                <a:spcPts val="200"/>
              </a:spcAft>
            </a:pPr>
            <a:r>
              <a:rPr lang="en-IN" sz="2000" b="1" dirty="0"/>
              <a:t>Dial-up service</a:t>
            </a:r>
          </a:p>
          <a:p>
            <a:pPr lvl="1"/>
            <a:r>
              <a:rPr lang="en-IN" dirty="0"/>
              <a:t>Add the telephone line to a modem that converts data to voice</a:t>
            </a:r>
          </a:p>
          <a:p>
            <a:pPr lvl="1"/>
            <a:r>
              <a:rPr lang="en-IN" dirty="0"/>
              <a:t>The software installed on the computer dials the ISP and imitates making a telephone connection</a:t>
            </a:r>
          </a:p>
          <a:p>
            <a:pPr lvl="1"/>
            <a:r>
              <a:rPr lang="en-IN" dirty="0"/>
              <a:t>very slow</a:t>
            </a:r>
          </a:p>
          <a:p>
            <a:pPr lvl="1"/>
            <a:r>
              <a:rPr lang="en-IN" dirty="0"/>
              <a:t>when the line is used for Internet connection, it cannot be used for telephone (voice) connection</a:t>
            </a:r>
          </a:p>
          <a:p>
            <a:pPr lvl="1"/>
            <a:r>
              <a:rPr lang="en-IN" dirty="0"/>
              <a:t>only useful for small residences</a:t>
            </a:r>
          </a:p>
          <a:p>
            <a:r>
              <a:rPr lang="en-IN" b="1" i="1" dirty="0"/>
              <a:t>DSL Service </a:t>
            </a:r>
            <a:r>
              <a:rPr lang="en-IN" dirty="0"/>
              <a:t>higher speed Internet services provided to residences or small businesses allows the line to be used simultaneously for voice and data communication</a:t>
            </a:r>
          </a:p>
        </p:txBody>
      </p:sp>
    </p:spTree>
    <p:extLst>
      <p:ext uri="{BB962C8B-B14F-4D97-AF65-F5344CB8AC3E}">
        <p14:creationId xmlns:p14="http://schemas.microsoft.com/office/powerpoint/2010/main" val="22204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892885"/>
            <a:ext cx="9603275" cy="4573460"/>
          </a:xfrm>
        </p:spPr>
        <p:txBody>
          <a:bodyPr>
            <a:normAutofit/>
          </a:bodyPr>
          <a:lstStyle/>
          <a:p>
            <a:pPr marL="0" indent="0">
              <a:buNone/>
            </a:pPr>
            <a:r>
              <a:rPr lang="en-IN" i="1" dirty="0"/>
              <a:t>Using Cable Networks : </a:t>
            </a:r>
            <a:endParaRPr lang="en-IN" dirty="0"/>
          </a:p>
          <a:p>
            <a:r>
              <a:rPr lang="en-IN" dirty="0"/>
              <a:t>residents uses cable TV services instead of antennas to receive TV broadcasting over the last two </a:t>
            </a:r>
          </a:p>
          <a:p>
            <a:r>
              <a:rPr lang="en-IN" dirty="0"/>
              <a:t>Cable companies upgrading their cable networks by connecting to the Internet</a:t>
            </a:r>
          </a:p>
          <a:p>
            <a:r>
              <a:rPr lang="en-IN" dirty="0"/>
              <a:t>A residence or a small business with cable TV connection  can be connected to the Internet </a:t>
            </a:r>
          </a:p>
          <a:p>
            <a:r>
              <a:rPr lang="en-IN" dirty="0"/>
              <a:t>Cable network provides a higher speed connection</a:t>
            </a:r>
          </a:p>
          <a:p>
            <a:pPr lvl="1"/>
            <a:r>
              <a:rPr lang="en-IN" dirty="0"/>
              <a:t>the speed varies depending on the number of neighbours that use the same cable</a:t>
            </a:r>
          </a:p>
        </p:txBody>
      </p:sp>
    </p:spTree>
    <p:extLst>
      <p:ext uri="{BB962C8B-B14F-4D97-AF65-F5344CB8AC3E}">
        <p14:creationId xmlns:p14="http://schemas.microsoft.com/office/powerpoint/2010/main" val="1042866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89705"/>
            <a:ext cx="9603275" cy="4476640"/>
          </a:xfrm>
        </p:spPr>
        <p:txBody>
          <a:bodyPr/>
          <a:lstStyle/>
          <a:p>
            <a:pPr marL="0" indent="0">
              <a:buNone/>
            </a:pPr>
            <a:r>
              <a:rPr lang="en-IN" dirty="0"/>
              <a:t>Using Wireless Networks : </a:t>
            </a:r>
          </a:p>
          <a:p>
            <a:r>
              <a:rPr lang="en-IN" dirty="0"/>
              <a:t>Wireless connectivity has recently become increasingly popular</a:t>
            </a:r>
          </a:p>
          <a:p>
            <a:r>
              <a:rPr lang="en-IN" dirty="0"/>
              <a:t>A household or a small business can use a combination of wireless and wired connections to access the Internet</a:t>
            </a:r>
          </a:p>
          <a:p>
            <a:r>
              <a:rPr lang="en-IN" dirty="0"/>
              <a:t>With the growing wireless WAN access, a household or a small business can be connected to the Internet through a wireless WAN</a:t>
            </a:r>
          </a:p>
        </p:txBody>
      </p:sp>
    </p:spTree>
    <p:extLst>
      <p:ext uri="{BB962C8B-B14F-4D97-AF65-F5344CB8AC3E}">
        <p14:creationId xmlns:p14="http://schemas.microsoft.com/office/powerpoint/2010/main" val="273690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03642"/>
            <a:ext cx="9603275" cy="4562703"/>
          </a:xfrm>
        </p:spPr>
        <p:txBody>
          <a:bodyPr>
            <a:normAutofit fontScale="92500" lnSpcReduction="10000"/>
          </a:bodyPr>
          <a:lstStyle/>
          <a:p>
            <a:pPr marL="0" indent="0">
              <a:buNone/>
            </a:pPr>
            <a:r>
              <a:rPr lang="en-IN" b="1" u="sng" dirty="0"/>
              <a:t>Course Outcomes:</a:t>
            </a:r>
            <a:endParaRPr lang="en-IN" dirty="0"/>
          </a:p>
          <a:p>
            <a:pPr marL="0" indent="0">
              <a:buNone/>
            </a:pPr>
            <a:r>
              <a:rPr lang="en-IN" dirty="0"/>
              <a:t>At the end of the course, you will be able to: </a:t>
            </a:r>
          </a:p>
          <a:p>
            <a:pPr lvl="0"/>
            <a:r>
              <a:rPr lang="en-IN" dirty="0"/>
              <a:t>Describe the various application layer protocols used by TCP/IP reference model. (PO-1, 2, 3, 4,10, PSO1).</a:t>
            </a:r>
          </a:p>
          <a:p>
            <a:pPr lvl="0"/>
            <a:r>
              <a:rPr lang="en-IN" dirty="0"/>
              <a:t>Differentiate between connection oriented and connection less services of transport layer (PO-1, 2, 3, 4,10, PSO1).</a:t>
            </a:r>
          </a:p>
          <a:p>
            <a:pPr lvl="0"/>
            <a:r>
              <a:rPr lang="en-IN" dirty="0"/>
              <a:t>Solve problems of IP addressing and routing using various routing protocols and algorithms. (PO-1, 2, 3, 4,10, PSO1).</a:t>
            </a:r>
          </a:p>
          <a:p>
            <a:pPr lvl="0"/>
            <a:r>
              <a:rPr lang="en-IN" dirty="0"/>
              <a:t>Illustrate error control and media access control protocols of data link layer (PO-1, 2, 3, 4,10, PSO1).</a:t>
            </a:r>
          </a:p>
          <a:p>
            <a:pPr lvl="0"/>
            <a:r>
              <a:rPr lang="en-IN" dirty="0"/>
              <a:t>Discuss different types of data transmission techniques. (PO-1, 2, 3, 4,10, PSO1).</a:t>
            </a:r>
          </a:p>
          <a:p>
            <a:endParaRPr lang="en-IN" dirty="0"/>
          </a:p>
        </p:txBody>
      </p:sp>
    </p:spTree>
    <p:extLst>
      <p:ext uri="{BB962C8B-B14F-4D97-AF65-F5344CB8AC3E}">
        <p14:creationId xmlns:p14="http://schemas.microsoft.com/office/powerpoint/2010/main" val="659746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69" y="946673"/>
            <a:ext cx="9603275" cy="4132397"/>
          </a:xfrm>
        </p:spPr>
        <p:txBody>
          <a:bodyPr>
            <a:normAutofit/>
          </a:bodyPr>
          <a:lstStyle/>
          <a:p>
            <a:pPr marL="0" indent="0">
              <a:buNone/>
            </a:pPr>
            <a:r>
              <a:rPr lang="en-IN" dirty="0"/>
              <a:t>Direct Connection to the Internet :</a:t>
            </a:r>
          </a:p>
          <a:p>
            <a:r>
              <a:rPr lang="en-IN" dirty="0"/>
              <a:t>A large organization or a large corporation can itself become a local ISP and be connected to the Internet</a:t>
            </a:r>
          </a:p>
          <a:p>
            <a:pPr lvl="1"/>
            <a:r>
              <a:rPr lang="en-IN" dirty="0"/>
              <a:t>the organization or the corporation leases a high-speed WAN from a carrier provider and connects itself to a regional ISP</a:t>
            </a:r>
          </a:p>
          <a:p>
            <a:pPr lvl="2"/>
            <a:r>
              <a:rPr lang="en-IN" dirty="0"/>
              <a:t>For example, a large university with several campuses can create an internetwork and then connect the internetwork to the Internet</a:t>
            </a:r>
          </a:p>
        </p:txBody>
      </p:sp>
    </p:spTree>
    <p:extLst>
      <p:ext uri="{BB962C8B-B14F-4D97-AF65-F5344CB8AC3E}">
        <p14:creationId xmlns:p14="http://schemas.microsoft.com/office/powerpoint/2010/main" val="319069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13" name="Line 1541">
            <a:extLst>
              <a:ext uri="{FF2B5EF4-FFF2-40B4-BE49-F238E27FC236}">
                <a16:creationId xmlns:a16="http://schemas.microsoft.com/office/drawing/2014/main" id="{8D73E2FA-B07E-4748-A3EA-68E16CF11429}"/>
              </a:ext>
            </a:extLst>
          </p:cNvPr>
          <p:cNvSpPr>
            <a:spLocks noChangeShapeType="1"/>
          </p:cNvSpPr>
          <p:nvPr/>
        </p:nvSpPr>
        <p:spPr bwMode="auto">
          <a:xfrm flipH="1" flipV="1">
            <a:off x="6629400" y="3886200"/>
            <a:ext cx="228600" cy="9144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327" name="Line 1455">
            <a:extLst>
              <a:ext uri="{FF2B5EF4-FFF2-40B4-BE49-F238E27FC236}">
                <a16:creationId xmlns:a16="http://schemas.microsoft.com/office/drawing/2014/main" id="{22E79053-0238-4BAF-A10B-B4C9F0C94829}"/>
              </a:ext>
            </a:extLst>
          </p:cNvPr>
          <p:cNvSpPr>
            <a:spLocks noChangeShapeType="1"/>
          </p:cNvSpPr>
          <p:nvPr/>
        </p:nvSpPr>
        <p:spPr bwMode="auto">
          <a:xfrm flipV="1">
            <a:off x="8602664" y="2327276"/>
            <a:ext cx="598487" cy="309563"/>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238" name="Line 1366">
            <a:extLst>
              <a:ext uri="{FF2B5EF4-FFF2-40B4-BE49-F238E27FC236}">
                <a16:creationId xmlns:a16="http://schemas.microsoft.com/office/drawing/2014/main" id="{0BBFD51C-8DF9-4CB1-A99A-12B8AE2A36DD}"/>
              </a:ext>
            </a:extLst>
          </p:cNvPr>
          <p:cNvSpPr>
            <a:spLocks noChangeShapeType="1"/>
          </p:cNvSpPr>
          <p:nvPr/>
        </p:nvSpPr>
        <p:spPr bwMode="auto">
          <a:xfrm>
            <a:off x="7010400" y="3886200"/>
            <a:ext cx="1447800" cy="12954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237" name="Line 1365">
            <a:extLst>
              <a:ext uri="{FF2B5EF4-FFF2-40B4-BE49-F238E27FC236}">
                <a16:creationId xmlns:a16="http://schemas.microsoft.com/office/drawing/2014/main" id="{2A9D1FAE-E5A6-43EF-83DB-775E34F6748C}"/>
              </a:ext>
            </a:extLst>
          </p:cNvPr>
          <p:cNvSpPr>
            <a:spLocks noChangeShapeType="1"/>
          </p:cNvSpPr>
          <p:nvPr/>
        </p:nvSpPr>
        <p:spPr bwMode="auto">
          <a:xfrm flipV="1">
            <a:off x="5638800" y="3886200"/>
            <a:ext cx="533400" cy="6858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62" name="Line 1290">
            <a:extLst>
              <a:ext uri="{FF2B5EF4-FFF2-40B4-BE49-F238E27FC236}">
                <a16:creationId xmlns:a16="http://schemas.microsoft.com/office/drawing/2014/main" id="{194009B7-84D4-404B-8001-EDF85DB4D191}"/>
              </a:ext>
            </a:extLst>
          </p:cNvPr>
          <p:cNvSpPr>
            <a:spLocks noChangeShapeType="1"/>
          </p:cNvSpPr>
          <p:nvPr/>
        </p:nvSpPr>
        <p:spPr bwMode="auto">
          <a:xfrm flipV="1">
            <a:off x="3429000" y="4191000"/>
            <a:ext cx="533400" cy="152400"/>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2" name="Line 1280">
            <a:extLst>
              <a:ext uri="{FF2B5EF4-FFF2-40B4-BE49-F238E27FC236}">
                <a16:creationId xmlns:a16="http://schemas.microsoft.com/office/drawing/2014/main" id="{205D84E6-9FCA-496B-A5CA-73003986677C}"/>
              </a:ext>
            </a:extLst>
          </p:cNvPr>
          <p:cNvSpPr>
            <a:spLocks noChangeShapeType="1"/>
          </p:cNvSpPr>
          <p:nvPr/>
        </p:nvSpPr>
        <p:spPr bwMode="auto">
          <a:xfrm>
            <a:off x="3429000" y="2743200"/>
            <a:ext cx="609600" cy="152400"/>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3" name="Line 1281">
            <a:extLst>
              <a:ext uri="{FF2B5EF4-FFF2-40B4-BE49-F238E27FC236}">
                <a16:creationId xmlns:a16="http://schemas.microsoft.com/office/drawing/2014/main" id="{DDB85AA4-BCDD-4514-B7B3-5699236E7666}"/>
              </a:ext>
            </a:extLst>
          </p:cNvPr>
          <p:cNvSpPr>
            <a:spLocks noChangeShapeType="1"/>
          </p:cNvSpPr>
          <p:nvPr/>
        </p:nvSpPr>
        <p:spPr bwMode="auto">
          <a:xfrm flipV="1">
            <a:off x="4343400" y="5105400"/>
            <a:ext cx="381000" cy="228600"/>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5" name="Line 1283">
            <a:extLst>
              <a:ext uri="{FF2B5EF4-FFF2-40B4-BE49-F238E27FC236}">
                <a16:creationId xmlns:a16="http://schemas.microsoft.com/office/drawing/2014/main" id="{102F6D29-60CF-4900-9CB6-7F7B58A03D6A}"/>
              </a:ext>
            </a:extLst>
          </p:cNvPr>
          <p:cNvSpPr>
            <a:spLocks noChangeShapeType="1"/>
          </p:cNvSpPr>
          <p:nvPr/>
        </p:nvSpPr>
        <p:spPr bwMode="auto">
          <a:xfrm flipH="1" flipV="1">
            <a:off x="6324600" y="2743200"/>
            <a:ext cx="228600" cy="6096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6" name="Line 1284">
            <a:extLst>
              <a:ext uri="{FF2B5EF4-FFF2-40B4-BE49-F238E27FC236}">
                <a16:creationId xmlns:a16="http://schemas.microsoft.com/office/drawing/2014/main" id="{9A4ED1EF-FD63-4C61-9310-AF422559AF36}"/>
              </a:ext>
            </a:extLst>
          </p:cNvPr>
          <p:cNvSpPr>
            <a:spLocks noChangeShapeType="1"/>
          </p:cNvSpPr>
          <p:nvPr/>
        </p:nvSpPr>
        <p:spPr bwMode="auto">
          <a:xfrm flipV="1">
            <a:off x="7467600" y="2895600"/>
            <a:ext cx="838200" cy="4572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7" name="Line 1285">
            <a:extLst>
              <a:ext uri="{FF2B5EF4-FFF2-40B4-BE49-F238E27FC236}">
                <a16:creationId xmlns:a16="http://schemas.microsoft.com/office/drawing/2014/main" id="{B9665C2E-140F-4FC2-AC4A-6BE7EE10093F}"/>
              </a:ext>
            </a:extLst>
          </p:cNvPr>
          <p:cNvSpPr>
            <a:spLocks noChangeShapeType="1"/>
          </p:cNvSpPr>
          <p:nvPr/>
        </p:nvSpPr>
        <p:spPr bwMode="auto">
          <a:xfrm flipV="1">
            <a:off x="5181600" y="3810000"/>
            <a:ext cx="609600" cy="3048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8" name="Line 1286">
            <a:extLst>
              <a:ext uri="{FF2B5EF4-FFF2-40B4-BE49-F238E27FC236}">
                <a16:creationId xmlns:a16="http://schemas.microsoft.com/office/drawing/2014/main" id="{0200F328-6062-4465-B3CD-FCE98067ECEF}"/>
              </a:ext>
            </a:extLst>
          </p:cNvPr>
          <p:cNvSpPr>
            <a:spLocks noChangeShapeType="1"/>
          </p:cNvSpPr>
          <p:nvPr/>
        </p:nvSpPr>
        <p:spPr bwMode="auto">
          <a:xfrm>
            <a:off x="5334000" y="3124200"/>
            <a:ext cx="609600" cy="3048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9" name="Line 1287">
            <a:extLst>
              <a:ext uri="{FF2B5EF4-FFF2-40B4-BE49-F238E27FC236}">
                <a16:creationId xmlns:a16="http://schemas.microsoft.com/office/drawing/2014/main" id="{0D967FFD-45EF-426D-B36F-4D87503396BB}"/>
              </a:ext>
            </a:extLst>
          </p:cNvPr>
          <p:cNvSpPr>
            <a:spLocks noChangeShapeType="1"/>
          </p:cNvSpPr>
          <p:nvPr/>
        </p:nvSpPr>
        <p:spPr bwMode="auto">
          <a:xfrm>
            <a:off x="7543800" y="3733800"/>
            <a:ext cx="1700370" cy="424022"/>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78851" name="Rectangle 3">
            <a:extLst>
              <a:ext uri="{FF2B5EF4-FFF2-40B4-BE49-F238E27FC236}">
                <a16:creationId xmlns:a16="http://schemas.microsoft.com/office/drawing/2014/main" id="{5DA01D0F-13AA-43A9-B1BB-E2C4449AAF41}"/>
              </a:ext>
            </a:extLst>
          </p:cNvPr>
          <p:cNvSpPr>
            <a:spLocks noGrp="1" noChangeArrowheads="1"/>
          </p:cNvSpPr>
          <p:nvPr>
            <p:ph type="title"/>
          </p:nvPr>
        </p:nvSpPr>
        <p:spPr>
          <a:xfrm>
            <a:off x="1057952" y="770277"/>
            <a:ext cx="9603275" cy="1049235"/>
          </a:xfrm>
        </p:spPr>
        <p:txBody>
          <a:bodyPr>
            <a:normAutofit/>
          </a:bodyPr>
          <a:lstStyle/>
          <a:p>
            <a:pPr>
              <a:defRPr/>
            </a:pPr>
            <a:r>
              <a:rPr lang="en-US" altLang="en-US" dirty="0"/>
              <a:t>Technologies Around Us</a:t>
            </a:r>
          </a:p>
        </p:txBody>
      </p:sp>
      <p:sp>
        <p:nvSpPr>
          <p:cNvPr id="2" name="Content Placeholder 1">
            <a:extLst>
              <a:ext uri="{FF2B5EF4-FFF2-40B4-BE49-F238E27FC236}">
                <a16:creationId xmlns:a16="http://schemas.microsoft.com/office/drawing/2014/main" id="{8D36801E-7FD0-4EDB-8295-E69F3316B8E2}"/>
              </a:ext>
            </a:extLst>
          </p:cNvPr>
          <p:cNvSpPr>
            <a:spLocks noGrp="1"/>
          </p:cNvSpPr>
          <p:nvPr>
            <p:ph idx="1"/>
          </p:nvPr>
        </p:nvSpPr>
        <p:spPr>
          <a:xfrm>
            <a:off x="1132499" y="1366952"/>
            <a:ext cx="9603275" cy="3960274"/>
          </a:xfrm>
        </p:spPr>
        <p:txBody>
          <a:bodyPr/>
          <a:lstStyle/>
          <a:p>
            <a:r>
              <a:rPr lang="en-US" dirty="0"/>
              <a:t>New generation of switching technologies provide improved services to home and workplace </a:t>
            </a:r>
          </a:p>
          <a:p>
            <a:endParaRPr lang="en-US" dirty="0"/>
          </a:p>
        </p:txBody>
      </p:sp>
      <p:grpSp>
        <p:nvGrpSpPr>
          <p:cNvPr id="40974" name="Group 448">
            <a:extLst>
              <a:ext uri="{FF2B5EF4-FFF2-40B4-BE49-F238E27FC236}">
                <a16:creationId xmlns:a16="http://schemas.microsoft.com/office/drawing/2014/main" id="{9FC2F08B-ED6F-4C4C-B7D1-04A5D6075AE5}"/>
              </a:ext>
            </a:extLst>
          </p:cNvPr>
          <p:cNvGrpSpPr>
            <a:grpSpLocks/>
          </p:cNvGrpSpPr>
          <p:nvPr/>
        </p:nvGrpSpPr>
        <p:grpSpPr bwMode="auto">
          <a:xfrm>
            <a:off x="3962400" y="2590800"/>
            <a:ext cx="1524000" cy="838200"/>
            <a:chOff x="576" y="1536"/>
            <a:chExt cx="906" cy="632"/>
          </a:xfrm>
          <a:solidFill>
            <a:srgbClr val="CC99FF"/>
          </a:solidFill>
        </p:grpSpPr>
        <p:sp>
          <p:nvSpPr>
            <p:cNvPr id="79145" name="Oval 297">
              <a:extLst>
                <a:ext uri="{FF2B5EF4-FFF2-40B4-BE49-F238E27FC236}">
                  <a16:creationId xmlns:a16="http://schemas.microsoft.com/office/drawing/2014/main" id="{F6EF73FC-1C27-4A2D-80A1-9B0CEDB0F11F}"/>
                </a:ext>
              </a:extLst>
            </p:cNvPr>
            <p:cNvSpPr>
              <a:spLocks noChangeArrowheads="1"/>
            </p:cNvSpPr>
            <p:nvPr/>
          </p:nvSpPr>
          <p:spPr bwMode="auto">
            <a:xfrm>
              <a:off x="923" y="1947"/>
              <a:ext cx="32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46" name="Oval 298">
              <a:extLst>
                <a:ext uri="{FF2B5EF4-FFF2-40B4-BE49-F238E27FC236}">
                  <a16:creationId xmlns:a16="http://schemas.microsoft.com/office/drawing/2014/main" id="{FBD20A47-9E59-4377-A873-A06234C1FF7F}"/>
                </a:ext>
              </a:extLst>
            </p:cNvPr>
            <p:cNvSpPr>
              <a:spLocks noChangeArrowheads="1"/>
            </p:cNvSpPr>
            <p:nvPr/>
          </p:nvSpPr>
          <p:spPr bwMode="auto">
            <a:xfrm>
              <a:off x="1206" y="1684"/>
              <a:ext cx="276"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47" name="Oval 299">
              <a:extLst>
                <a:ext uri="{FF2B5EF4-FFF2-40B4-BE49-F238E27FC236}">
                  <a16:creationId xmlns:a16="http://schemas.microsoft.com/office/drawing/2014/main" id="{EBC2968F-FB8D-438D-B06E-7E8BC82FEEC0}"/>
                </a:ext>
              </a:extLst>
            </p:cNvPr>
            <p:cNvSpPr>
              <a:spLocks noChangeArrowheads="1"/>
            </p:cNvSpPr>
            <p:nvPr/>
          </p:nvSpPr>
          <p:spPr bwMode="auto">
            <a:xfrm>
              <a:off x="677" y="1552"/>
              <a:ext cx="406" cy="38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48" name="Oval 300">
              <a:extLst>
                <a:ext uri="{FF2B5EF4-FFF2-40B4-BE49-F238E27FC236}">
                  <a16:creationId xmlns:a16="http://schemas.microsoft.com/office/drawing/2014/main" id="{39C8FF5D-11A4-4C32-8F4E-731B2CD22740}"/>
                </a:ext>
              </a:extLst>
            </p:cNvPr>
            <p:cNvSpPr>
              <a:spLocks noChangeArrowheads="1"/>
            </p:cNvSpPr>
            <p:nvPr/>
          </p:nvSpPr>
          <p:spPr bwMode="auto">
            <a:xfrm>
              <a:off x="576" y="1678"/>
              <a:ext cx="274" cy="29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49" name="Oval 301">
              <a:extLst>
                <a:ext uri="{FF2B5EF4-FFF2-40B4-BE49-F238E27FC236}">
                  <a16:creationId xmlns:a16="http://schemas.microsoft.com/office/drawing/2014/main" id="{2512D61C-DA56-4A86-9C6B-9C13D24D9817}"/>
                </a:ext>
              </a:extLst>
            </p:cNvPr>
            <p:cNvSpPr>
              <a:spLocks noChangeArrowheads="1"/>
            </p:cNvSpPr>
            <p:nvPr/>
          </p:nvSpPr>
          <p:spPr bwMode="auto">
            <a:xfrm>
              <a:off x="664" y="1816"/>
              <a:ext cx="377"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50" name="Oval 302">
              <a:extLst>
                <a:ext uri="{FF2B5EF4-FFF2-40B4-BE49-F238E27FC236}">
                  <a16:creationId xmlns:a16="http://schemas.microsoft.com/office/drawing/2014/main" id="{A996B7E3-AD90-4251-AD6C-5989B86A4B5B}"/>
                </a:ext>
              </a:extLst>
            </p:cNvPr>
            <p:cNvSpPr>
              <a:spLocks noChangeArrowheads="1"/>
            </p:cNvSpPr>
            <p:nvPr/>
          </p:nvSpPr>
          <p:spPr bwMode="auto">
            <a:xfrm>
              <a:off x="962" y="1536"/>
              <a:ext cx="353" cy="27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51" name="Oval 303">
              <a:extLst>
                <a:ext uri="{FF2B5EF4-FFF2-40B4-BE49-F238E27FC236}">
                  <a16:creationId xmlns:a16="http://schemas.microsoft.com/office/drawing/2014/main" id="{BA5B4AC7-FF93-4006-B63E-52E08959ED10}"/>
                </a:ext>
              </a:extLst>
            </p:cNvPr>
            <p:cNvSpPr>
              <a:spLocks noChangeArrowheads="1"/>
            </p:cNvSpPr>
            <p:nvPr/>
          </p:nvSpPr>
          <p:spPr bwMode="auto">
            <a:xfrm>
              <a:off x="1200" y="1872"/>
              <a:ext cx="210" cy="22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52" name="Freeform 304">
              <a:extLst>
                <a:ext uri="{FF2B5EF4-FFF2-40B4-BE49-F238E27FC236}">
                  <a16:creationId xmlns:a16="http://schemas.microsoft.com/office/drawing/2014/main" id="{1CD7E651-F1CF-451A-86EF-CA595CC2D707}"/>
                </a:ext>
              </a:extLst>
            </p:cNvPr>
            <p:cNvSpPr>
              <a:spLocks/>
            </p:cNvSpPr>
            <p:nvPr/>
          </p:nvSpPr>
          <p:spPr bwMode="auto">
            <a:xfrm>
              <a:off x="663" y="1584"/>
              <a:ext cx="745" cy="527"/>
            </a:xfrm>
            <a:custGeom>
              <a:avLst/>
              <a:gdLst>
                <a:gd name="T0" fmla="*/ 230 w 744"/>
                <a:gd name="T1" fmla="*/ 472 h 527"/>
                <a:gd name="T2" fmla="*/ 260 w 744"/>
                <a:gd name="T3" fmla="*/ 511 h 527"/>
                <a:gd name="T4" fmla="*/ 396 w 744"/>
                <a:gd name="T5" fmla="*/ 508 h 527"/>
                <a:gd name="T6" fmla="*/ 491 w 744"/>
                <a:gd name="T7" fmla="*/ 527 h 527"/>
                <a:gd name="T8" fmla="*/ 570 w 744"/>
                <a:gd name="T9" fmla="*/ 479 h 527"/>
                <a:gd name="T10" fmla="*/ 716 w 744"/>
                <a:gd name="T11" fmla="*/ 436 h 527"/>
                <a:gd name="T12" fmla="*/ 745 w 744"/>
                <a:gd name="T13" fmla="*/ 341 h 527"/>
                <a:gd name="T14" fmla="*/ 672 w 744"/>
                <a:gd name="T15" fmla="*/ 129 h 527"/>
                <a:gd name="T16" fmla="*/ 511 w 744"/>
                <a:gd name="T17" fmla="*/ 44 h 527"/>
                <a:gd name="T18" fmla="*/ 226 w 744"/>
                <a:gd name="T19" fmla="*/ 0 h 527"/>
                <a:gd name="T20" fmla="*/ 78 w 744"/>
                <a:gd name="T21" fmla="*/ 32 h 527"/>
                <a:gd name="T22" fmla="*/ 0 w 744"/>
                <a:gd name="T23" fmla="*/ 151 h 527"/>
                <a:gd name="T24" fmla="*/ 8 w 744"/>
                <a:gd name="T25" fmla="*/ 370 h 527"/>
                <a:gd name="T26" fmla="*/ 230 w 744"/>
                <a:gd name="T27" fmla="*/ 472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153" name="Rectangle 305">
            <a:extLst>
              <a:ext uri="{FF2B5EF4-FFF2-40B4-BE49-F238E27FC236}">
                <a16:creationId xmlns:a16="http://schemas.microsoft.com/office/drawing/2014/main" id="{FD419666-0304-4F67-9F31-58CEDA6DF52F}"/>
              </a:ext>
            </a:extLst>
          </p:cNvPr>
          <p:cNvSpPr>
            <a:spLocks noChangeArrowheads="1"/>
          </p:cNvSpPr>
          <p:nvPr/>
        </p:nvSpPr>
        <p:spPr bwMode="auto">
          <a:xfrm>
            <a:off x="4072235" y="2743200"/>
            <a:ext cx="1251945"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Frame Relay</a:t>
            </a:r>
          </a:p>
          <a:p>
            <a:pPr algn="ctr">
              <a:defRPr/>
            </a:pPr>
            <a:r>
              <a:rPr lang="en-US" altLang="en-US" sz="1400" b="1">
                <a:solidFill>
                  <a:srgbClr val="000099"/>
                </a:solidFill>
                <a:latin typeface="Arial" charset="0"/>
              </a:rPr>
              <a:t>Network</a:t>
            </a:r>
          </a:p>
        </p:txBody>
      </p:sp>
      <p:grpSp>
        <p:nvGrpSpPr>
          <p:cNvPr id="40976" name="Group 449">
            <a:extLst>
              <a:ext uri="{FF2B5EF4-FFF2-40B4-BE49-F238E27FC236}">
                <a16:creationId xmlns:a16="http://schemas.microsoft.com/office/drawing/2014/main" id="{FCF3C78E-99A0-4681-8244-913E24D71AA1}"/>
              </a:ext>
            </a:extLst>
          </p:cNvPr>
          <p:cNvGrpSpPr>
            <a:grpSpLocks/>
          </p:cNvGrpSpPr>
          <p:nvPr/>
        </p:nvGrpSpPr>
        <p:grpSpPr bwMode="auto">
          <a:xfrm>
            <a:off x="3733800" y="3581400"/>
            <a:ext cx="1524000" cy="838200"/>
            <a:chOff x="576" y="1536"/>
            <a:chExt cx="906" cy="632"/>
          </a:xfrm>
          <a:solidFill>
            <a:srgbClr val="FF99FF"/>
          </a:solidFill>
        </p:grpSpPr>
        <p:sp>
          <p:nvSpPr>
            <p:cNvPr id="79298" name="Oval 450">
              <a:extLst>
                <a:ext uri="{FF2B5EF4-FFF2-40B4-BE49-F238E27FC236}">
                  <a16:creationId xmlns:a16="http://schemas.microsoft.com/office/drawing/2014/main" id="{81FE5506-CC2E-43BD-B14F-DE3BB94C6B12}"/>
                </a:ext>
              </a:extLst>
            </p:cNvPr>
            <p:cNvSpPr>
              <a:spLocks noChangeArrowheads="1"/>
            </p:cNvSpPr>
            <p:nvPr/>
          </p:nvSpPr>
          <p:spPr bwMode="auto">
            <a:xfrm>
              <a:off x="923" y="1947"/>
              <a:ext cx="32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299" name="Oval 451">
              <a:extLst>
                <a:ext uri="{FF2B5EF4-FFF2-40B4-BE49-F238E27FC236}">
                  <a16:creationId xmlns:a16="http://schemas.microsoft.com/office/drawing/2014/main" id="{20F248B6-EE9C-4184-A6C4-F9EF46681ED8}"/>
                </a:ext>
              </a:extLst>
            </p:cNvPr>
            <p:cNvSpPr>
              <a:spLocks noChangeArrowheads="1"/>
            </p:cNvSpPr>
            <p:nvPr/>
          </p:nvSpPr>
          <p:spPr bwMode="auto">
            <a:xfrm>
              <a:off x="1206" y="1684"/>
              <a:ext cx="276"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0" name="Oval 452">
              <a:extLst>
                <a:ext uri="{FF2B5EF4-FFF2-40B4-BE49-F238E27FC236}">
                  <a16:creationId xmlns:a16="http://schemas.microsoft.com/office/drawing/2014/main" id="{51FCC771-A746-4F81-A376-93DD5A16018D}"/>
                </a:ext>
              </a:extLst>
            </p:cNvPr>
            <p:cNvSpPr>
              <a:spLocks noChangeArrowheads="1"/>
            </p:cNvSpPr>
            <p:nvPr/>
          </p:nvSpPr>
          <p:spPr bwMode="auto">
            <a:xfrm>
              <a:off x="677" y="1552"/>
              <a:ext cx="406" cy="38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1" name="Oval 453">
              <a:extLst>
                <a:ext uri="{FF2B5EF4-FFF2-40B4-BE49-F238E27FC236}">
                  <a16:creationId xmlns:a16="http://schemas.microsoft.com/office/drawing/2014/main" id="{9D3543CF-4288-4157-9B24-B18890D7EDF2}"/>
                </a:ext>
              </a:extLst>
            </p:cNvPr>
            <p:cNvSpPr>
              <a:spLocks noChangeArrowheads="1"/>
            </p:cNvSpPr>
            <p:nvPr/>
          </p:nvSpPr>
          <p:spPr bwMode="auto">
            <a:xfrm>
              <a:off x="576" y="1678"/>
              <a:ext cx="274" cy="29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2" name="Oval 454">
              <a:extLst>
                <a:ext uri="{FF2B5EF4-FFF2-40B4-BE49-F238E27FC236}">
                  <a16:creationId xmlns:a16="http://schemas.microsoft.com/office/drawing/2014/main" id="{585917DF-98F7-4EA9-A939-FEFF89571DA4}"/>
                </a:ext>
              </a:extLst>
            </p:cNvPr>
            <p:cNvSpPr>
              <a:spLocks noChangeArrowheads="1"/>
            </p:cNvSpPr>
            <p:nvPr/>
          </p:nvSpPr>
          <p:spPr bwMode="auto">
            <a:xfrm>
              <a:off x="664" y="1816"/>
              <a:ext cx="377"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3" name="Oval 455">
              <a:extLst>
                <a:ext uri="{FF2B5EF4-FFF2-40B4-BE49-F238E27FC236}">
                  <a16:creationId xmlns:a16="http://schemas.microsoft.com/office/drawing/2014/main" id="{0DB57A98-3257-4969-A69E-A634202CA89F}"/>
                </a:ext>
              </a:extLst>
            </p:cNvPr>
            <p:cNvSpPr>
              <a:spLocks noChangeArrowheads="1"/>
            </p:cNvSpPr>
            <p:nvPr/>
          </p:nvSpPr>
          <p:spPr bwMode="auto">
            <a:xfrm>
              <a:off x="962" y="1536"/>
              <a:ext cx="353" cy="27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4" name="Oval 456">
              <a:extLst>
                <a:ext uri="{FF2B5EF4-FFF2-40B4-BE49-F238E27FC236}">
                  <a16:creationId xmlns:a16="http://schemas.microsoft.com/office/drawing/2014/main" id="{B89090C5-A78C-4CD1-B059-3F25E0DC93CD}"/>
                </a:ext>
              </a:extLst>
            </p:cNvPr>
            <p:cNvSpPr>
              <a:spLocks noChangeArrowheads="1"/>
            </p:cNvSpPr>
            <p:nvPr/>
          </p:nvSpPr>
          <p:spPr bwMode="auto">
            <a:xfrm>
              <a:off x="1200" y="1872"/>
              <a:ext cx="210" cy="22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5" name="Freeform 457">
              <a:extLst>
                <a:ext uri="{FF2B5EF4-FFF2-40B4-BE49-F238E27FC236}">
                  <a16:creationId xmlns:a16="http://schemas.microsoft.com/office/drawing/2014/main" id="{9AADCEDB-E773-405F-BE10-40006B8DDF42}"/>
                </a:ext>
              </a:extLst>
            </p:cNvPr>
            <p:cNvSpPr>
              <a:spLocks/>
            </p:cNvSpPr>
            <p:nvPr/>
          </p:nvSpPr>
          <p:spPr bwMode="auto">
            <a:xfrm>
              <a:off x="663" y="1584"/>
              <a:ext cx="745" cy="527"/>
            </a:xfrm>
            <a:custGeom>
              <a:avLst/>
              <a:gdLst>
                <a:gd name="T0" fmla="*/ 230 w 744"/>
                <a:gd name="T1" fmla="*/ 472 h 527"/>
                <a:gd name="T2" fmla="*/ 260 w 744"/>
                <a:gd name="T3" fmla="*/ 511 h 527"/>
                <a:gd name="T4" fmla="*/ 396 w 744"/>
                <a:gd name="T5" fmla="*/ 508 h 527"/>
                <a:gd name="T6" fmla="*/ 491 w 744"/>
                <a:gd name="T7" fmla="*/ 527 h 527"/>
                <a:gd name="T8" fmla="*/ 570 w 744"/>
                <a:gd name="T9" fmla="*/ 479 h 527"/>
                <a:gd name="T10" fmla="*/ 716 w 744"/>
                <a:gd name="T11" fmla="*/ 436 h 527"/>
                <a:gd name="T12" fmla="*/ 745 w 744"/>
                <a:gd name="T13" fmla="*/ 341 h 527"/>
                <a:gd name="T14" fmla="*/ 672 w 744"/>
                <a:gd name="T15" fmla="*/ 129 h 527"/>
                <a:gd name="T16" fmla="*/ 511 w 744"/>
                <a:gd name="T17" fmla="*/ 44 h 527"/>
                <a:gd name="T18" fmla="*/ 226 w 744"/>
                <a:gd name="T19" fmla="*/ 0 h 527"/>
                <a:gd name="T20" fmla="*/ 78 w 744"/>
                <a:gd name="T21" fmla="*/ 32 h 527"/>
                <a:gd name="T22" fmla="*/ 0 w 744"/>
                <a:gd name="T23" fmla="*/ 151 h 527"/>
                <a:gd name="T24" fmla="*/ 8 w 744"/>
                <a:gd name="T25" fmla="*/ 370 h 527"/>
                <a:gd name="T26" fmla="*/ 230 w 744"/>
                <a:gd name="T27" fmla="*/ 472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306" name="Rectangle 458">
            <a:extLst>
              <a:ext uri="{FF2B5EF4-FFF2-40B4-BE49-F238E27FC236}">
                <a16:creationId xmlns:a16="http://schemas.microsoft.com/office/drawing/2014/main" id="{8E2224E1-A3E0-45AB-869A-C1AD1CC63152}"/>
              </a:ext>
            </a:extLst>
          </p:cNvPr>
          <p:cNvSpPr>
            <a:spLocks noChangeArrowheads="1"/>
          </p:cNvSpPr>
          <p:nvPr/>
        </p:nvSpPr>
        <p:spPr bwMode="auto">
          <a:xfrm>
            <a:off x="4059683" y="3733800"/>
            <a:ext cx="892873"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ATM</a:t>
            </a:r>
          </a:p>
          <a:p>
            <a:pPr algn="ctr">
              <a:defRPr/>
            </a:pPr>
            <a:r>
              <a:rPr lang="en-US" altLang="en-US" sz="1400" b="1">
                <a:solidFill>
                  <a:srgbClr val="000099"/>
                </a:solidFill>
                <a:latin typeface="Arial" charset="0"/>
              </a:rPr>
              <a:t>Network</a:t>
            </a:r>
          </a:p>
        </p:txBody>
      </p:sp>
      <p:grpSp>
        <p:nvGrpSpPr>
          <p:cNvPr id="40978" name="Group 469">
            <a:extLst>
              <a:ext uri="{FF2B5EF4-FFF2-40B4-BE49-F238E27FC236}">
                <a16:creationId xmlns:a16="http://schemas.microsoft.com/office/drawing/2014/main" id="{9E4A7AE2-65BF-4ED3-9717-585E5C5F20FE}"/>
              </a:ext>
            </a:extLst>
          </p:cNvPr>
          <p:cNvGrpSpPr>
            <a:grpSpLocks/>
          </p:cNvGrpSpPr>
          <p:nvPr/>
        </p:nvGrpSpPr>
        <p:grpSpPr bwMode="auto">
          <a:xfrm>
            <a:off x="4495800" y="4495800"/>
            <a:ext cx="1524000" cy="762000"/>
            <a:chOff x="576" y="1536"/>
            <a:chExt cx="906" cy="632"/>
          </a:xfrm>
          <a:solidFill>
            <a:srgbClr val="00FF99"/>
          </a:solidFill>
        </p:grpSpPr>
        <p:sp>
          <p:nvSpPr>
            <p:cNvPr id="79318" name="Oval 470">
              <a:extLst>
                <a:ext uri="{FF2B5EF4-FFF2-40B4-BE49-F238E27FC236}">
                  <a16:creationId xmlns:a16="http://schemas.microsoft.com/office/drawing/2014/main" id="{87E6EBDB-5986-45BF-8B1D-1D1ADC3A747F}"/>
                </a:ext>
              </a:extLst>
            </p:cNvPr>
            <p:cNvSpPr>
              <a:spLocks noChangeArrowheads="1"/>
            </p:cNvSpPr>
            <p:nvPr/>
          </p:nvSpPr>
          <p:spPr bwMode="auto">
            <a:xfrm>
              <a:off x="923" y="1947"/>
              <a:ext cx="32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19" name="Oval 471">
              <a:extLst>
                <a:ext uri="{FF2B5EF4-FFF2-40B4-BE49-F238E27FC236}">
                  <a16:creationId xmlns:a16="http://schemas.microsoft.com/office/drawing/2014/main" id="{5CA8F8A3-4CFD-4D53-8B2C-F94C9E545E9B}"/>
                </a:ext>
              </a:extLst>
            </p:cNvPr>
            <p:cNvSpPr>
              <a:spLocks noChangeArrowheads="1"/>
            </p:cNvSpPr>
            <p:nvPr/>
          </p:nvSpPr>
          <p:spPr bwMode="auto">
            <a:xfrm>
              <a:off x="1206" y="1685"/>
              <a:ext cx="276" cy="299"/>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0" name="Oval 472">
              <a:extLst>
                <a:ext uri="{FF2B5EF4-FFF2-40B4-BE49-F238E27FC236}">
                  <a16:creationId xmlns:a16="http://schemas.microsoft.com/office/drawing/2014/main" id="{E3386AE3-562B-4D67-A7EF-1DD6D94B20B2}"/>
                </a:ext>
              </a:extLst>
            </p:cNvPr>
            <p:cNvSpPr>
              <a:spLocks noChangeArrowheads="1"/>
            </p:cNvSpPr>
            <p:nvPr/>
          </p:nvSpPr>
          <p:spPr bwMode="auto">
            <a:xfrm>
              <a:off x="677" y="1550"/>
              <a:ext cx="406" cy="38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1" name="Oval 473">
              <a:extLst>
                <a:ext uri="{FF2B5EF4-FFF2-40B4-BE49-F238E27FC236}">
                  <a16:creationId xmlns:a16="http://schemas.microsoft.com/office/drawing/2014/main" id="{AB18EE2C-095D-421E-B9AD-D93A9D5699D5}"/>
                </a:ext>
              </a:extLst>
            </p:cNvPr>
            <p:cNvSpPr>
              <a:spLocks noChangeArrowheads="1"/>
            </p:cNvSpPr>
            <p:nvPr/>
          </p:nvSpPr>
          <p:spPr bwMode="auto">
            <a:xfrm>
              <a:off x="576" y="1678"/>
              <a:ext cx="274" cy="29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2" name="Oval 474">
              <a:extLst>
                <a:ext uri="{FF2B5EF4-FFF2-40B4-BE49-F238E27FC236}">
                  <a16:creationId xmlns:a16="http://schemas.microsoft.com/office/drawing/2014/main" id="{84358D74-5990-447E-8EB8-90BE7E138FEB}"/>
                </a:ext>
              </a:extLst>
            </p:cNvPr>
            <p:cNvSpPr>
              <a:spLocks noChangeArrowheads="1"/>
            </p:cNvSpPr>
            <p:nvPr/>
          </p:nvSpPr>
          <p:spPr bwMode="auto">
            <a:xfrm>
              <a:off x="664" y="1816"/>
              <a:ext cx="377"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3" name="Oval 475">
              <a:extLst>
                <a:ext uri="{FF2B5EF4-FFF2-40B4-BE49-F238E27FC236}">
                  <a16:creationId xmlns:a16="http://schemas.microsoft.com/office/drawing/2014/main" id="{7CBEA64C-B11D-4DCD-96D1-E3DC7496CB74}"/>
                </a:ext>
              </a:extLst>
            </p:cNvPr>
            <p:cNvSpPr>
              <a:spLocks noChangeArrowheads="1"/>
            </p:cNvSpPr>
            <p:nvPr/>
          </p:nvSpPr>
          <p:spPr bwMode="auto">
            <a:xfrm>
              <a:off x="962" y="1536"/>
              <a:ext cx="353" cy="27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4" name="Oval 476">
              <a:extLst>
                <a:ext uri="{FF2B5EF4-FFF2-40B4-BE49-F238E27FC236}">
                  <a16:creationId xmlns:a16="http://schemas.microsoft.com/office/drawing/2014/main" id="{7B97E46D-AD0B-40C2-995D-20E12A97E7FE}"/>
                </a:ext>
              </a:extLst>
            </p:cNvPr>
            <p:cNvSpPr>
              <a:spLocks noChangeArrowheads="1"/>
            </p:cNvSpPr>
            <p:nvPr/>
          </p:nvSpPr>
          <p:spPr bwMode="auto">
            <a:xfrm>
              <a:off x="1200" y="1872"/>
              <a:ext cx="21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5" name="Freeform 477">
              <a:extLst>
                <a:ext uri="{FF2B5EF4-FFF2-40B4-BE49-F238E27FC236}">
                  <a16:creationId xmlns:a16="http://schemas.microsoft.com/office/drawing/2014/main" id="{45F307FF-2A50-4F00-93EC-ED86EF33363A}"/>
                </a:ext>
              </a:extLst>
            </p:cNvPr>
            <p:cNvSpPr>
              <a:spLocks/>
            </p:cNvSpPr>
            <p:nvPr/>
          </p:nvSpPr>
          <p:spPr bwMode="auto">
            <a:xfrm>
              <a:off x="663" y="1583"/>
              <a:ext cx="745" cy="528"/>
            </a:xfrm>
            <a:custGeom>
              <a:avLst/>
              <a:gdLst>
                <a:gd name="T0" fmla="*/ 230 w 744"/>
                <a:gd name="T1" fmla="*/ 473 h 527"/>
                <a:gd name="T2" fmla="*/ 260 w 744"/>
                <a:gd name="T3" fmla="*/ 512 h 527"/>
                <a:gd name="T4" fmla="*/ 396 w 744"/>
                <a:gd name="T5" fmla="*/ 509 h 527"/>
                <a:gd name="T6" fmla="*/ 491 w 744"/>
                <a:gd name="T7" fmla="*/ 528 h 527"/>
                <a:gd name="T8" fmla="*/ 570 w 744"/>
                <a:gd name="T9" fmla="*/ 480 h 527"/>
                <a:gd name="T10" fmla="*/ 716 w 744"/>
                <a:gd name="T11" fmla="*/ 437 h 527"/>
                <a:gd name="T12" fmla="*/ 745 w 744"/>
                <a:gd name="T13" fmla="*/ 342 h 527"/>
                <a:gd name="T14" fmla="*/ 672 w 744"/>
                <a:gd name="T15" fmla="*/ 129 h 527"/>
                <a:gd name="T16" fmla="*/ 511 w 744"/>
                <a:gd name="T17" fmla="*/ 44 h 527"/>
                <a:gd name="T18" fmla="*/ 226 w 744"/>
                <a:gd name="T19" fmla="*/ 0 h 527"/>
                <a:gd name="T20" fmla="*/ 78 w 744"/>
                <a:gd name="T21" fmla="*/ 32 h 527"/>
                <a:gd name="T22" fmla="*/ 0 w 744"/>
                <a:gd name="T23" fmla="*/ 151 h 527"/>
                <a:gd name="T24" fmla="*/ 8 w 744"/>
                <a:gd name="T25" fmla="*/ 371 h 527"/>
                <a:gd name="T26" fmla="*/ 230 w 744"/>
                <a:gd name="T27" fmla="*/ 473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326" name="Rectangle 478">
            <a:extLst>
              <a:ext uri="{FF2B5EF4-FFF2-40B4-BE49-F238E27FC236}">
                <a16:creationId xmlns:a16="http://schemas.microsoft.com/office/drawing/2014/main" id="{31569D81-598A-4410-ACAA-E861BCCEAC71}"/>
              </a:ext>
            </a:extLst>
          </p:cNvPr>
          <p:cNvSpPr>
            <a:spLocks noChangeArrowheads="1"/>
          </p:cNvSpPr>
          <p:nvPr/>
        </p:nvSpPr>
        <p:spPr bwMode="auto">
          <a:xfrm>
            <a:off x="4821683" y="4572000"/>
            <a:ext cx="892873"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ISDN</a:t>
            </a:r>
          </a:p>
          <a:p>
            <a:pPr algn="ctr">
              <a:defRPr/>
            </a:pPr>
            <a:r>
              <a:rPr lang="en-US" altLang="en-US" sz="1400" b="1">
                <a:solidFill>
                  <a:srgbClr val="000099"/>
                </a:solidFill>
                <a:latin typeface="Arial" charset="0"/>
              </a:rPr>
              <a:t>Network</a:t>
            </a:r>
          </a:p>
        </p:txBody>
      </p:sp>
      <p:grpSp>
        <p:nvGrpSpPr>
          <p:cNvPr id="40980" name="Group 479">
            <a:extLst>
              <a:ext uri="{FF2B5EF4-FFF2-40B4-BE49-F238E27FC236}">
                <a16:creationId xmlns:a16="http://schemas.microsoft.com/office/drawing/2014/main" id="{53B65072-C26F-40A8-8737-0D93ACAEEF03}"/>
              </a:ext>
            </a:extLst>
          </p:cNvPr>
          <p:cNvGrpSpPr>
            <a:grpSpLocks/>
          </p:cNvGrpSpPr>
          <p:nvPr/>
        </p:nvGrpSpPr>
        <p:grpSpPr bwMode="auto">
          <a:xfrm>
            <a:off x="5638800" y="3276601"/>
            <a:ext cx="2057400" cy="735013"/>
            <a:chOff x="1952" y="2535"/>
            <a:chExt cx="1096" cy="606"/>
          </a:xfrm>
        </p:grpSpPr>
        <p:sp>
          <p:nvSpPr>
            <p:cNvPr id="79328" name="Oval 480">
              <a:extLst>
                <a:ext uri="{FF2B5EF4-FFF2-40B4-BE49-F238E27FC236}">
                  <a16:creationId xmlns:a16="http://schemas.microsoft.com/office/drawing/2014/main" id="{928CA89B-5C53-4781-9016-9F3D204E4355}"/>
                </a:ext>
              </a:extLst>
            </p:cNvPr>
            <p:cNvSpPr>
              <a:spLocks noChangeArrowheads="1"/>
            </p:cNvSpPr>
            <p:nvPr/>
          </p:nvSpPr>
          <p:spPr bwMode="auto">
            <a:xfrm>
              <a:off x="2294" y="2555"/>
              <a:ext cx="266" cy="19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9" name="Oval 481">
              <a:extLst>
                <a:ext uri="{FF2B5EF4-FFF2-40B4-BE49-F238E27FC236}">
                  <a16:creationId xmlns:a16="http://schemas.microsoft.com/office/drawing/2014/main" id="{9B296806-8E6A-44C2-B7FE-2D7373C5309F}"/>
                </a:ext>
              </a:extLst>
            </p:cNvPr>
            <p:cNvSpPr>
              <a:spLocks noChangeArrowheads="1"/>
            </p:cNvSpPr>
            <p:nvPr/>
          </p:nvSpPr>
          <p:spPr bwMode="auto">
            <a:xfrm>
              <a:off x="2515" y="2535"/>
              <a:ext cx="215" cy="161"/>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0" name="Oval 482">
              <a:extLst>
                <a:ext uri="{FF2B5EF4-FFF2-40B4-BE49-F238E27FC236}">
                  <a16:creationId xmlns:a16="http://schemas.microsoft.com/office/drawing/2014/main" id="{E285B50B-AF99-44F5-9074-DE69B9F0E95E}"/>
                </a:ext>
              </a:extLst>
            </p:cNvPr>
            <p:cNvSpPr>
              <a:spLocks noChangeArrowheads="1"/>
            </p:cNvSpPr>
            <p:nvPr/>
          </p:nvSpPr>
          <p:spPr bwMode="auto">
            <a:xfrm>
              <a:off x="2711" y="2703"/>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1" name="Oval 483">
              <a:extLst>
                <a:ext uri="{FF2B5EF4-FFF2-40B4-BE49-F238E27FC236}">
                  <a16:creationId xmlns:a16="http://schemas.microsoft.com/office/drawing/2014/main" id="{BEC11B14-AC1D-4452-BD2E-991CF7EBCA1B}"/>
                </a:ext>
              </a:extLst>
            </p:cNvPr>
            <p:cNvSpPr>
              <a:spLocks noChangeArrowheads="1"/>
            </p:cNvSpPr>
            <p:nvPr/>
          </p:nvSpPr>
          <p:spPr bwMode="auto">
            <a:xfrm>
              <a:off x="2074" y="2812"/>
              <a:ext cx="386" cy="292"/>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2" name="Oval 484">
              <a:extLst>
                <a:ext uri="{FF2B5EF4-FFF2-40B4-BE49-F238E27FC236}">
                  <a16:creationId xmlns:a16="http://schemas.microsoft.com/office/drawing/2014/main" id="{DA38FBF0-547D-42E3-BAF2-C2AD79F7354F}"/>
                </a:ext>
              </a:extLst>
            </p:cNvPr>
            <p:cNvSpPr>
              <a:spLocks noChangeArrowheads="1"/>
            </p:cNvSpPr>
            <p:nvPr/>
          </p:nvSpPr>
          <p:spPr bwMode="auto">
            <a:xfrm>
              <a:off x="2613" y="2850"/>
              <a:ext cx="287" cy="216"/>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3" name="Oval 485">
              <a:extLst>
                <a:ext uri="{FF2B5EF4-FFF2-40B4-BE49-F238E27FC236}">
                  <a16:creationId xmlns:a16="http://schemas.microsoft.com/office/drawing/2014/main" id="{8B4E0BCA-4225-4B9F-99F7-A2564B94BE3D}"/>
                </a:ext>
              </a:extLst>
            </p:cNvPr>
            <p:cNvSpPr>
              <a:spLocks noChangeArrowheads="1"/>
            </p:cNvSpPr>
            <p:nvPr/>
          </p:nvSpPr>
          <p:spPr bwMode="auto">
            <a:xfrm>
              <a:off x="1976" y="2869"/>
              <a:ext cx="216"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4" name="Oval 486">
              <a:extLst>
                <a:ext uri="{FF2B5EF4-FFF2-40B4-BE49-F238E27FC236}">
                  <a16:creationId xmlns:a16="http://schemas.microsoft.com/office/drawing/2014/main" id="{1AF52835-0F16-4DA6-AE22-3B85B7638AF7}"/>
                </a:ext>
              </a:extLst>
            </p:cNvPr>
            <p:cNvSpPr>
              <a:spLocks noChangeArrowheads="1"/>
            </p:cNvSpPr>
            <p:nvPr/>
          </p:nvSpPr>
          <p:spPr bwMode="auto">
            <a:xfrm>
              <a:off x="1952" y="2739"/>
              <a:ext cx="214"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5" name="Oval 487">
              <a:extLst>
                <a:ext uri="{FF2B5EF4-FFF2-40B4-BE49-F238E27FC236}">
                  <a16:creationId xmlns:a16="http://schemas.microsoft.com/office/drawing/2014/main" id="{EB0FC784-E420-4716-AC04-DE49048CBE38}"/>
                </a:ext>
              </a:extLst>
            </p:cNvPr>
            <p:cNvSpPr>
              <a:spLocks noChangeArrowheads="1"/>
            </p:cNvSpPr>
            <p:nvPr/>
          </p:nvSpPr>
          <p:spPr bwMode="auto">
            <a:xfrm>
              <a:off x="2050" y="2591"/>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6" name="Oval 488">
              <a:extLst>
                <a:ext uri="{FF2B5EF4-FFF2-40B4-BE49-F238E27FC236}">
                  <a16:creationId xmlns:a16="http://schemas.microsoft.com/office/drawing/2014/main" id="{D822668F-9960-4BA9-8913-B113CE44FD0F}"/>
                </a:ext>
              </a:extLst>
            </p:cNvPr>
            <p:cNvSpPr>
              <a:spLocks noChangeArrowheads="1"/>
            </p:cNvSpPr>
            <p:nvPr/>
          </p:nvSpPr>
          <p:spPr bwMode="auto">
            <a:xfrm>
              <a:off x="2343" y="2887"/>
              <a:ext cx="338"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7" name="Oval 489">
              <a:extLst>
                <a:ext uri="{FF2B5EF4-FFF2-40B4-BE49-F238E27FC236}">
                  <a16:creationId xmlns:a16="http://schemas.microsoft.com/office/drawing/2014/main" id="{F0C6ED95-BA58-462D-BBBC-A28AB40E53E2}"/>
                </a:ext>
              </a:extLst>
            </p:cNvPr>
            <p:cNvSpPr>
              <a:spLocks noChangeArrowheads="1"/>
            </p:cNvSpPr>
            <p:nvPr/>
          </p:nvSpPr>
          <p:spPr bwMode="auto">
            <a:xfrm>
              <a:off x="2759" y="2610"/>
              <a:ext cx="264" cy="19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8" name="Oval 490">
              <a:extLst>
                <a:ext uri="{FF2B5EF4-FFF2-40B4-BE49-F238E27FC236}">
                  <a16:creationId xmlns:a16="http://schemas.microsoft.com/office/drawing/2014/main" id="{F1136666-E673-43A2-BD13-99C7FE1949F5}"/>
                </a:ext>
              </a:extLst>
            </p:cNvPr>
            <p:cNvSpPr>
              <a:spLocks noChangeArrowheads="1"/>
            </p:cNvSpPr>
            <p:nvPr/>
          </p:nvSpPr>
          <p:spPr bwMode="auto">
            <a:xfrm>
              <a:off x="2686" y="2535"/>
              <a:ext cx="239" cy="17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9" name="Freeform 491">
              <a:extLst>
                <a:ext uri="{FF2B5EF4-FFF2-40B4-BE49-F238E27FC236}">
                  <a16:creationId xmlns:a16="http://schemas.microsoft.com/office/drawing/2014/main" id="{8797A2FC-E440-4BF0-89A6-C1EACCB10C3C}"/>
                </a:ext>
              </a:extLst>
            </p:cNvPr>
            <p:cNvSpPr>
              <a:spLocks/>
            </p:cNvSpPr>
            <p:nvPr/>
          </p:nvSpPr>
          <p:spPr bwMode="auto">
            <a:xfrm>
              <a:off x="2039" y="2581"/>
              <a:ext cx="950" cy="484"/>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6 h 484"/>
                <a:gd name="T20" fmla="*/ 797 w 950"/>
                <a:gd name="T21" fmla="*/ 250 h 484"/>
                <a:gd name="T22" fmla="*/ 775 w 950"/>
                <a:gd name="T23" fmla="*/ 289 h 484"/>
                <a:gd name="T24" fmla="*/ 662 w 950"/>
                <a:gd name="T25" fmla="*/ 441 h 484"/>
                <a:gd name="T26" fmla="*/ 286 w 950"/>
                <a:gd name="T27" fmla="*/ 483 h 484"/>
                <a:gd name="T28" fmla="*/ 92 w 950"/>
                <a:gd name="T29" fmla="*/ 453 h 484"/>
                <a:gd name="T30" fmla="*/ 30 w 950"/>
                <a:gd name="T31" fmla="*/ 358 h 484"/>
                <a:gd name="T32" fmla="*/ 30 w 950"/>
                <a:gd name="T33" fmla="*/ 261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rgbClr val="FFFF9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340" name="Rectangle 492">
            <a:extLst>
              <a:ext uri="{FF2B5EF4-FFF2-40B4-BE49-F238E27FC236}">
                <a16:creationId xmlns:a16="http://schemas.microsoft.com/office/drawing/2014/main" id="{E04D9AAB-4A08-40C0-8414-4DA7F725C330}"/>
              </a:ext>
            </a:extLst>
          </p:cNvPr>
          <p:cNvSpPr>
            <a:spLocks noChangeArrowheads="1"/>
          </p:cNvSpPr>
          <p:nvPr/>
        </p:nvSpPr>
        <p:spPr bwMode="auto">
          <a:xfrm>
            <a:off x="6149507" y="3429001"/>
            <a:ext cx="1082027" cy="38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900" b="1">
                <a:solidFill>
                  <a:srgbClr val="000099"/>
                </a:solidFill>
                <a:latin typeface="Arial" charset="0"/>
              </a:rPr>
              <a:t>Internet</a:t>
            </a:r>
          </a:p>
        </p:txBody>
      </p:sp>
      <p:sp>
        <p:nvSpPr>
          <p:cNvPr id="40982" name="Freeform 860">
            <a:extLst>
              <a:ext uri="{FF2B5EF4-FFF2-40B4-BE49-F238E27FC236}">
                <a16:creationId xmlns:a16="http://schemas.microsoft.com/office/drawing/2014/main" id="{46BE48C9-6AD5-42BC-96B9-C94C82B59CE9}"/>
              </a:ext>
            </a:extLst>
          </p:cNvPr>
          <p:cNvSpPr>
            <a:spLocks/>
          </p:cNvSpPr>
          <p:nvPr/>
        </p:nvSpPr>
        <p:spPr bwMode="auto">
          <a:xfrm>
            <a:off x="8602663" y="2730500"/>
            <a:ext cx="6350" cy="6350"/>
          </a:xfrm>
          <a:custGeom>
            <a:avLst/>
            <a:gdLst>
              <a:gd name="T0" fmla="*/ 0 w 14"/>
              <a:gd name="T1" fmla="*/ 1400175 h 12"/>
              <a:gd name="T2" fmla="*/ 205921 w 14"/>
              <a:gd name="T3" fmla="*/ 3360208 h 12"/>
              <a:gd name="T4" fmla="*/ 2880179 w 14"/>
              <a:gd name="T5" fmla="*/ 0 h 12"/>
              <a:gd name="T6" fmla="*/ 0 w 14"/>
              <a:gd name="T7" fmla="*/ 1400175 h 12"/>
              <a:gd name="T8" fmla="*/ 0 w 14"/>
              <a:gd name="T9" fmla="*/ 1400175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2">
                <a:moveTo>
                  <a:pt x="0" y="5"/>
                </a:moveTo>
                <a:lnTo>
                  <a:pt x="1" y="12"/>
                </a:lnTo>
                <a:lnTo>
                  <a:pt x="14" y="0"/>
                </a:lnTo>
                <a:lnTo>
                  <a:pt x="0" y="5"/>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0983" name="Group 910">
            <a:extLst>
              <a:ext uri="{FF2B5EF4-FFF2-40B4-BE49-F238E27FC236}">
                <a16:creationId xmlns:a16="http://schemas.microsoft.com/office/drawing/2014/main" id="{CF278976-13AC-4260-8A54-F8FA2C342084}"/>
              </a:ext>
            </a:extLst>
          </p:cNvPr>
          <p:cNvGrpSpPr>
            <a:grpSpLocks/>
          </p:cNvGrpSpPr>
          <p:nvPr/>
        </p:nvGrpSpPr>
        <p:grpSpPr bwMode="auto">
          <a:xfrm>
            <a:off x="3200400" y="5257801"/>
            <a:ext cx="1219200" cy="531813"/>
            <a:chOff x="508" y="1228"/>
            <a:chExt cx="1564" cy="785"/>
          </a:xfrm>
        </p:grpSpPr>
        <p:grpSp>
          <p:nvGrpSpPr>
            <p:cNvPr id="41529" name="Group 911">
              <a:extLst>
                <a:ext uri="{FF2B5EF4-FFF2-40B4-BE49-F238E27FC236}">
                  <a16:creationId xmlns:a16="http://schemas.microsoft.com/office/drawing/2014/main" id="{B80B718A-A6EF-4AA4-B5BE-2C194DFE1267}"/>
                </a:ext>
              </a:extLst>
            </p:cNvPr>
            <p:cNvGrpSpPr>
              <a:grpSpLocks/>
            </p:cNvGrpSpPr>
            <p:nvPr/>
          </p:nvGrpSpPr>
          <p:grpSpPr bwMode="auto">
            <a:xfrm>
              <a:off x="508" y="1228"/>
              <a:ext cx="1564" cy="785"/>
              <a:chOff x="1952" y="2535"/>
              <a:chExt cx="1096" cy="606"/>
            </a:xfrm>
          </p:grpSpPr>
          <p:sp>
            <p:nvSpPr>
              <p:cNvPr id="79760" name="Oval 912">
                <a:extLst>
                  <a:ext uri="{FF2B5EF4-FFF2-40B4-BE49-F238E27FC236}">
                    <a16:creationId xmlns:a16="http://schemas.microsoft.com/office/drawing/2014/main" id="{4FF71A96-4F81-4C10-9F8E-05B3C8F331C5}"/>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1" name="Oval 913">
                <a:extLst>
                  <a:ext uri="{FF2B5EF4-FFF2-40B4-BE49-F238E27FC236}">
                    <a16:creationId xmlns:a16="http://schemas.microsoft.com/office/drawing/2014/main" id="{0A5F7DBC-5CC6-47C9-A018-E95C5A1A5367}"/>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2" name="Oval 914">
                <a:extLst>
                  <a:ext uri="{FF2B5EF4-FFF2-40B4-BE49-F238E27FC236}">
                    <a16:creationId xmlns:a16="http://schemas.microsoft.com/office/drawing/2014/main" id="{AA8D4331-43A7-4D93-A102-D75CA3139071}"/>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3" name="Oval 915">
                <a:extLst>
                  <a:ext uri="{FF2B5EF4-FFF2-40B4-BE49-F238E27FC236}">
                    <a16:creationId xmlns:a16="http://schemas.microsoft.com/office/drawing/2014/main" id="{78BDD61E-A002-416B-9289-C29BC4CA57AA}"/>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4" name="Oval 916">
                <a:extLst>
                  <a:ext uri="{FF2B5EF4-FFF2-40B4-BE49-F238E27FC236}">
                    <a16:creationId xmlns:a16="http://schemas.microsoft.com/office/drawing/2014/main" id="{1027D81D-DC14-409B-A169-E9BC8C5E0AC5}"/>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5" name="Oval 917">
                <a:extLst>
                  <a:ext uri="{FF2B5EF4-FFF2-40B4-BE49-F238E27FC236}">
                    <a16:creationId xmlns:a16="http://schemas.microsoft.com/office/drawing/2014/main" id="{5018AB6D-0556-446A-9F12-99328825F353}"/>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6" name="Oval 918">
                <a:extLst>
                  <a:ext uri="{FF2B5EF4-FFF2-40B4-BE49-F238E27FC236}">
                    <a16:creationId xmlns:a16="http://schemas.microsoft.com/office/drawing/2014/main" id="{2D2B1977-9285-4EE2-9D4A-03D90814DA38}"/>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7" name="Oval 919">
                <a:extLst>
                  <a:ext uri="{FF2B5EF4-FFF2-40B4-BE49-F238E27FC236}">
                    <a16:creationId xmlns:a16="http://schemas.microsoft.com/office/drawing/2014/main" id="{1F409EF4-B330-4CD1-BB0F-C4AAE6659495}"/>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8" name="Oval 920">
                <a:extLst>
                  <a:ext uri="{FF2B5EF4-FFF2-40B4-BE49-F238E27FC236}">
                    <a16:creationId xmlns:a16="http://schemas.microsoft.com/office/drawing/2014/main" id="{A327637E-0959-4C22-9609-C448704ED955}"/>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9" name="Oval 921">
                <a:extLst>
                  <a:ext uri="{FF2B5EF4-FFF2-40B4-BE49-F238E27FC236}">
                    <a16:creationId xmlns:a16="http://schemas.microsoft.com/office/drawing/2014/main" id="{9939DB47-51CE-4B96-B0B7-65F3C09B65F0}"/>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70" name="Oval 922">
                <a:extLst>
                  <a:ext uri="{FF2B5EF4-FFF2-40B4-BE49-F238E27FC236}">
                    <a16:creationId xmlns:a16="http://schemas.microsoft.com/office/drawing/2014/main" id="{41AECDE2-19D6-4769-9BF3-1A39E43E71CF}"/>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71" name="Freeform 923">
                <a:extLst>
                  <a:ext uri="{FF2B5EF4-FFF2-40B4-BE49-F238E27FC236}">
                    <a16:creationId xmlns:a16="http://schemas.microsoft.com/office/drawing/2014/main" id="{524F0830-93C0-4258-89C9-21279840A92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530" name="Group 924">
              <a:extLst>
                <a:ext uri="{FF2B5EF4-FFF2-40B4-BE49-F238E27FC236}">
                  <a16:creationId xmlns:a16="http://schemas.microsoft.com/office/drawing/2014/main" id="{748B2CB1-6754-4EFC-8F12-92DBB271D9C3}"/>
                </a:ext>
              </a:extLst>
            </p:cNvPr>
            <p:cNvGrpSpPr>
              <a:grpSpLocks/>
            </p:cNvGrpSpPr>
            <p:nvPr/>
          </p:nvGrpSpPr>
          <p:grpSpPr bwMode="auto">
            <a:xfrm>
              <a:off x="705" y="1376"/>
              <a:ext cx="1040" cy="422"/>
              <a:chOff x="1738" y="823"/>
              <a:chExt cx="1040" cy="422"/>
            </a:xfrm>
          </p:grpSpPr>
          <p:grpSp>
            <p:nvGrpSpPr>
              <p:cNvPr id="41531" name="Group 925">
                <a:extLst>
                  <a:ext uri="{FF2B5EF4-FFF2-40B4-BE49-F238E27FC236}">
                    <a16:creationId xmlns:a16="http://schemas.microsoft.com/office/drawing/2014/main" id="{A3D9B8E6-5B7C-4AD1-B2B4-BE0B7BC90B67}"/>
                  </a:ext>
                </a:extLst>
              </p:cNvPr>
              <p:cNvGrpSpPr>
                <a:grpSpLocks/>
              </p:cNvGrpSpPr>
              <p:nvPr/>
            </p:nvGrpSpPr>
            <p:grpSpPr bwMode="auto">
              <a:xfrm>
                <a:off x="1842" y="823"/>
                <a:ext cx="214" cy="259"/>
                <a:chOff x="960" y="1538"/>
                <a:chExt cx="214" cy="259"/>
              </a:xfrm>
            </p:grpSpPr>
            <p:sp>
              <p:nvSpPr>
                <p:cNvPr id="79774" name="Freeform 926">
                  <a:extLst>
                    <a:ext uri="{FF2B5EF4-FFF2-40B4-BE49-F238E27FC236}">
                      <a16:creationId xmlns:a16="http://schemas.microsoft.com/office/drawing/2014/main" id="{D6C2B191-3086-453F-BE9A-A02E0E68A783}"/>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5" name="Freeform 927">
                  <a:extLst>
                    <a:ext uri="{FF2B5EF4-FFF2-40B4-BE49-F238E27FC236}">
                      <a16:creationId xmlns:a16="http://schemas.microsoft.com/office/drawing/2014/main" id="{E4FE251B-EED5-4B11-9AFA-14C9BF05DDD8}"/>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6" name="Freeform 928">
                  <a:extLst>
                    <a:ext uri="{FF2B5EF4-FFF2-40B4-BE49-F238E27FC236}">
                      <a16:creationId xmlns:a16="http://schemas.microsoft.com/office/drawing/2014/main" id="{CB111709-7ECA-47DE-AF82-5AEB1E992C55}"/>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7" name="Freeform 929">
                  <a:extLst>
                    <a:ext uri="{FF2B5EF4-FFF2-40B4-BE49-F238E27FC236}">
                      <a16:creationId xmlns:a16="http://schemas.microsoft.com/office/drawing/2014/main" id="{0713B55C-53D7-47C3-A756-53E8B296E779}"/>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8" name="Freeform 930">
                  <a:extLst>
                    <a:ext uri="{FF2B5EF4-FFF2-40B4-BE49-F238E27FC236}">
                      <a16:creationId xmlns:a16="http://schemas.microsoft.com/office/drawing/2014/main" id="{0D5C74F6-5DD1-41A2-A150-FC21FD51D46C}"/>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9" name="Freeform 931">
                  <a:extLst>
                    <a:ext uri="{FF2B5EF4-FFF2-40B4-BE49-F238E27FC236}">
                      <a16:creationId xmlns:a16="http://schemas.microsoft.com/office/drawing/2014/main" id="{BC91D4DF-E882-40E6-99D9-62F9C35280B2}"/>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0" name="Freeform 932">
                  <a:extLst>
                    <a:ext uri="{FF2B5EF4-FFF2-40B4-BE49-F238E27FC236}">
                      <a16:creationId xmlns:a16="http://schemas.microsoft.com/office/drawing/2014/main" id="{A865B012-A245-4532-A8C3-6720D01A8EA1}"/>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1" name="Freeform 933">
                  <a:extLst>
                    <a:ext uri="{FF2B5EF4-FFF2-40B4-BE49-F238E27FC236}">
                      <a16:creationId xmlns:a16="http://schemas.microsoft.com/office/drawing/2014/main" id="{4F77E78E-472A-4FCE-BDAF-D4D1D337DB2E}"/>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2" name="Freeform 934">
                  <a:extLst>
                    <a:ext uri="{FF2B5EF4-FFF2-40B4-BE49-F238E27FC236}">
                      <a16:creationId xmlns:a16="http://schemas.microsoft.com/office/drawing/2014/main" id="{952F8871-4DFE-491D-9585-6E1C70177BBB}"/>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3" name="Freeform 935">
                  <a:extLst>
                    <a:ext uri="{FF2B5EF4-FFF2-40B4-BE49-F238E27FC236}">
                      <a16:creationId xmlns:a16="http://schemas.microsoft.com/office/drawing/2014/main" id="{1F934CC0-60F6-446C-80BA-360C0BF1E961}"/>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4" name="Freeform 936">
                  <a:extLst>
                    <a:ext uri="{FF2B5EF4-FFF2-40B4-BE49-F238E27FC236}">
                      <a16:creationId xmlns:a16="http://schemas.microsoft.com/office/drawing/2014/main" id="{C8442972-44C0-4214-80C7-339FE597BA90}"/>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5" name="Freeform 937">
                  <a:extLst>
                    <a:ext uri="{FF2B5EF4-FFF2-40B4-BE49-F238E27FC236}">
                      <a16:creationId xmlns:a16="http://schemas.microsoft.com/office/drawing/2014/main" id="{71FE99A5-9FDC-45B5-BCE2-EE5E6048F313}"/>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6" name="Rectangle 938">
                  <a:extLst>
                    <a:ext uri="{FF2B5EF4-FFF2-40B4-BE49-F238E27FC236}">
                      <a16:creationId xmlns:a16="http://schemas.microsoft.com/office/drawing/2014/main" id="{5C405344-7598-4616-8219-B1919B486009}"/>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87" name="Freeform 939">
                  <a:extLst>
                    <a:ext uri="{FF2B5EF4-FFF2-40B4-BE49-F238E27FC236}">
                      <a16:creationId xmlns:a16="http://schemas.microsoft.com/office/drawing/2014/main" id="{D47C131C-5486-4809-B20B-3F48E5F9FD64}"/>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8" name="Freeform 940">
                  <a:extLst>
                    <a:ext uri="{FF2B5EF4-FFF2-40B4-BE49-F238E27FC236}">
                      <a16:creationId xmlns:a16="http://schemas.microsoft.com/office/drawing/2014/main" id="{C930BFE0-992E-4593-99F2-461237F768B3}"/>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9" name="Freeform 941">
                  <a:extLst>
                    <a:ext uri="{FF2B5EF4-FFF2-40B4-BE49-F238E27FC236}">
                      <a16:creationId xmlns:a16="http://schemas.microsoft.com/office/drawing/2014/main" id="{F0DAF04C-B286-4366-B827-7730DF19374B}"/>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0" name="Freeform 942">
                  <a:extLst>
                    <a:ext uri="{FF2B5EF4-FFF2-40B4-BE49-F238E27FC236}">
                      <a16:creationId xmlns:a16="http://schemas.microsoft.com/office/drawing/2014/main" id="{A70DF845-7A9E-428A-B2C2-4DE58ABF5D98}"/>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532" name="Group 943">
                <a:extLst>
                  <a:ext uri="{FF2B5EF4-FFF2-40B4-BE49-F238E27FC236}">
                    <a16:creationId xmlns:a16="http://schemas.microsoft.com/office/drawing/2014/main" id="{E0289AA7-B4FB-4EBA-9459-2AD1E0387F89}"/>
                  </a:ext>
                </a:extLst>
              </p:cNvPr>
              <p:cNvGrpSpPr>
                <a:grpSpLocks/>
              </p:cNvGrpSpPr>
              <p:nvPr/>
            </p:nvGrpSpPr>
            <p:grpSpPr bwMode="auto">
              <a:xfrm>
                <a:off x="2149" y="826"/>
                <a:ext cx="214" cy="259"/>
                <a:chOff x="4320" y="1728"/>
                <a:chExt cx="384" cy="384"/>
              </a:xfrm>
            </p:grpSpPr>
            <p:sp>
              <p:nvSpPr>
                <p:cNvPr id="79792" name="Freeform 944">
                  <a:extLst>
                    <a:ext uri="{FF2B5EF4-FFF2-40B4-BE49-F238E27FC236}">
                      <a16:creationId xmlns:a16="http://schemas.microsoft.com/office/drawing/2014/main" id="{3D2E7B22-14A0-4F5D-98F8-32F9D55E0EED}"/>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3" name="Freeform 945">
                  <a:extLst>
                    <a:ext uri="{FF2B5EF4-FFF2-40B4-BE49-F238E27FC236}">
                      <a16:creationId xmlns:a16="http://schemas.microsoft.com/office/drawing/2014/main" id="{B8C9DE31-22AA-4C3E-B33E-A984BF47F3D5}"/>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4" name="Freeform 946">
                  <a:extLst>
                    <a:ext uri="{FF2B5EF4-FFF2-40B4-BE49-F238E27FC236}">
                      <a16:creationId xmlns:a16="http://schemas.microsoft.com/office/drawing/2014/main" id="{75CE79D2-DDD6-4024-BEBB-FB33B1513FA5}"/>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5" name="Freeform 947">
                  <a:extLst>
                    <a:ext uri="{FF2B5EF4-FFF2-40B4-BE49-F238E27FC236}">
                      <a16:creationId xmlns:a16="http://schemas.microsoft.com/office/drawing/2014/main" id="{91A5A3E5-2E4A-49C4-8FF6-55B13263FEDB}"/>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6" name="Freeform 948">
                  <a:extLst>
                    <a:ext uri="{FF2B5EF4-FFF2-40B4-BE49-F238E27FC236}">
                      <a16:creationId xmlns:a16="http://schemas.microsoft.com/office/drawing/2014/main" id="{35CDDF01-1582-418F-98A8-0A4DE6FDFF7D}"/>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7" name="Freeform 949">
                  <a:extLst>
                    <a:ext uri="{FF2B5EF4-FFF2-40B4-BE49-F238E27FC236}">
                      <a16:creationId xmlns:a16="http://schemas.microsoft.com/office/drawing/2014/main" id="{9B09F714-28B3-4D7E-962A-2D07B1BCCB29}"/>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8" name="Freeform 950">
                  <a:extLst>
                    <a:ext uri="{FF2B5EF4-FFF2-40B4-BE49-F238E27FC236}">
                      <a16:creationId xmlns:a16="http://schemas.microsoft.com/office/drawing/2014/main" id="{E342DB78-5A9D-45FF-9E42-1003C2E60CF3}"/>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9" name="Freeform 951">
                  <a:extLst>
                    <a:ext uri="{FF2B5EF4-FFF2-40B4-BE49-F238E27FC236}">
                      <a16:creationId xmlns:a16="http://schemas.microsoft.com/office/drawing/2014/main" id="{157DACA4-3C8C-42A5-A5EA-7F6292B43C7A}"/>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0" name="Freeform 952">
                  <a:extLst>
                    <a:ext uri="{FF2B5EF4-FFF2-40B4-BE49-F238E27FC236}">
                      <a16:creationId xmlns:a16="http://schemas.microsoft.com/office/drawing/2014/main" id="{E0F430D8-6BBC-46B1-90E5-F62540754BF0}"/>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1" name="Freeform 953">
                  <a:extLst>
                    <a:ext uri="{FF2B5EF4-FFF2-40B4-BE49-F238E27FC236}">
                      <a16:creationId xmlns:a16="http://schemas.microsoft.com/office/drawing/2014/main" id="{F7DAEF0A-1921-4931-A361-8BFC55F57F7E}"/>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2" name="Freeform 954">
                  <a:extLst>
                    <a:ext uri="{FF2B5EF4-FFF2-40B4-BE49-F238E27FC236}">
                      <a16:creationId xmlns:a16="http://schemas.microsoft.com/office/drawing/2014/main" id="{8DE6EDD3-0B3C-4C86-B12C-D98FBF2FA555}"/>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3" name="Freeform 955">
                  <a:extLst>
                    <a:ext uri="{FF2B5EF4-FFF2-40B4-BE49-F238E27FC236}">
                      <a16:creationId xmlns:a16="http://schemas.microsoft.com/office/drawing/2014/main" id="{E3CAA7CC-E34A-423B-BF53-F7CEB534AB0B}"/>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4" name="Freeform 956">
                  <a:extLst>
                    <a:ext uri="{FF2B5EF4-FFF2-40B4-BE49-F238E27FC236}">
                      <a16:creationId xmlns:a16="http://schemas.microsoft.com/office/drawing/2014/main" id="{555921A3-6E39-4294-9D79-41AE52F04EF7}"/>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5" name="Rectangle 957">
                  <a:extLst>
                    <a:ext uri="{FF2B5EF4-FFF2-40B4-BE49-F238E27FC236}">
                      <a16:creationId xmlns:a16="http://schemas.microsoft.com/office/drawing/2014/main" id="{9C2DBDCE-25A4-40B0-918E-411FDFCC9611}"/>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06" name="Freeform 958">
                  <a:extLst>
                    <a:ext uri="{FF2B5EF4-FFF2-40B4-BE49-F238E27FC236}">
                      <a16:creationId xmlns:a16="http://schemas.microsoft.com/office/drawing/2014/main" id="{F1CA8016-070C-43E8-98E5-601A9F8AAB73}"/>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7" name="Freeform 959">
                  <a:extLst>
                    <a:ext uri="{FF2B5EF4-FFF2-40B4-BE49-F238E27FC236}">
                      <a16:creationId xmlns:a16="http://schemas.microsoft.com/office/drawing/2014/main" id="{912C51B7-1CA8-49BB-B906-029C06BE20D2}"/>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8" name="Freeform 960">
                  <a:extLst>
                    <a:ext uri="{FF2B5EF4-FFF2-40B4-BE49-F238E27FC236}">
                      <a16:creationId xmlns:a16="http://schemas.microsoft.com/office/drawing/2014/main" id="{0A6A81C4-50D4-4BC1-9C5D-35B71F8B7107}"/>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9" name="Freeform 961">
                  <a:extLst>
                    <a:ext uri="{FF2B5EF4-FFF2-40B4-BE49-F238E27FC236}">
                      <a16:creationId xmlns:a16="http://schemas.microsoft.com/office/drawing/2014/main" id="{EB1C6F27-EAF1-40E7-AEA1-EE5253D94997}"/>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533" name="Group 962">
                <a:extLst>
                  <a:ext uri="{FF2B5EF4-FFF2-40B4-BE49-F238E27FC236}">
                    <a16:creationId xmlns:a16="http://schemas.microsoft.com/office/drawing/2014/main" id="{D4382344-53C4-4425-9295-6267FD865DE8}"/>
                  </a:ext>
                </a:extLst>
              </p:cNvPr>
              <p:cNvGrpSpPr>
                <a:grpSpLocks/>
              </p:cNvGrpSpPr>
              <p:nvPr/>
            </p:nvGrpSpPr>
            <p:grpSpPr bwMode="auto">
              <a:xfrm>
                <a:off x="2463" y="826"/>
                <a:ext cx="214" cy="259"/>
                <a:chOff x="2832" y="1655"/>
                <a:chExt cx="367" cy="434"/>
              </a:xfrm>
            </p:grpSpPr>
            <p:sp>
              <p:nvSpPr>
                <p:cNvPr id="79811" name="Freeform 963">
                  <a:extLst>
                    <a:ext uri="{FF2B5EF4-FFF2-40B4-BE49-F238E27FC236}">
                      <a16:creationId xmlns:a16="http://schemas.microsoft.com/office/drawing/2014/main" id="{FA6759CB-44A2-48EC-9E75-8C6257094460}"/>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2" name="Freeform 964">
                  <a:extLst>
                    <a:ext uri="{FF2B5EF4-FFF2-40B4-BE49-F238E27FC236}">
                      <a16:creationId xmlns:a16="http://schemas.microsoft.com/office/drawing/2014/main" id="{CA22577F-F82B-4BE0-8C3F-83444D565206}"/>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3" name="Freeform 965">
                  <a:extLst>
                    <a:ext uri="{FF2B5EF4-FFF2-40B4-BE49-F238E27FC236}">
                      <a16:creationId xmlns:a16="http://schemas.microsoft.com/office/drawing/2014/main" id="{5FE730B3-00D5-4ADD-AE1B-CD1EA627E202}"/>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4" name="Freeform 966">
                  <a:extLst>
                    <a:ext uri="{FF2B5EF4-FFF2-40B4-BE49-F238E27FC236}">
                      <a16:creationId xmlns:a16="http://schemas.microsoft.com/office/drawing/2014/main" id="{47344539-A61B-4C1B-9DD7-936BFCC16F0E}"/>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5" name="Freeform 967">
                  <a:extLst>
                    <a:ext uri="{FF2B5EF4-FFF2-40B4-BE49-F238E27FC236}">
                      <a16:creationId xmlns:a16="http://schemas.microsoft.com/office/drawing/2014/main" id="{C76A2F24-A51C-48CB-8986-1B0B377B9D19}"/>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6" name="Freeform 968">
                  <a:extLst>
                    <a:ext uri="{FF2B5EF4-FFF2-40B4-BE49-F238E27FC236}">
                      <a16:creationId xmlns:a16="http://schemas.microsoft.com/office/drawing/2014/main" id="{BF46C6AB-472F-4D4E-BFF7-B7B89B2DD0AE}"/>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7" name="Freeform 969">
                  <a:extLst>
                    <a:ext uri="{FF2B5EF4-FFF2-40B4-BE49-F238E27FC236}">
                      <a16:creationId xmlns:a16="http://schemas.microsoft.com/office/drawing/2014/main" id="{4458AAD9-132C-4187-8B6C-E45F6D2F640F}"/>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8" name="Freeform 970">
                  <a:extLst>
                    <a:ext uri="{FF2B5EF4-FFF2-40B4-BE49-F238E27FC236}">
                      <a16:creationId xmlns:a16="http://schemas.microsoft.com/office/drawing/2014/main" id="{6015298E-4294-4E29-94FC-A701A23849B0}"/>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9" name="Freeform 971">
                  <a:extLst>
                    <a:ext uri="{FF2B5EF4-FFF2-40B4-BE49-F238E27FC236}">
                      <a16:creationId xmlns:a16="http://schemas.microsoft.com/office/drawing/2014/main" id="{AA2F4BA9-3108-412B-B380-3D8E9ED2878B}"/>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0" name="Freeform 972">
                  <a:extLst>
                    <a:ext uri="{FF2B5EF4-FFF2-40B4-BE49-F238E27FC236}">
                      <a16:creationId xmlns:a16="http://schemas.microsoft.com/office/drawing/2014/main" id="{7EEF960C-5E4F-4464-9C47-BD61AEEC4483}"/>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1" name="Freeform 973">
                  <a:extLst>
                    <a:ext uri="{FF2B5EF4-FFF2-40B4-BE49-F238E27FC236}">
                      <a16:creationId xmlns:a16="http://schemas.microsoft.com/office/drawing/2014/main" id="{1CC0AC08-819B-4C1F-A088-61B9D1383601}"/>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2" name="Freeform 974">
                  <a:extLst>
                    <a:ext uri="{FF2B5EF4-FFF2-40B4-BE49-F238E27FC236}">
                      <a16:creationId xmlns:a16="http://schemas.microsoft.com/office/drawing/2014/main" id="{906E8E95-7088-4F7D-9BF2-21E767A1A2C5}"/>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3" name="Rectangle 975">
                  <a:extLst>
                    <a:ext uri="{FF2B5EF4-FFF2-40B4-BE49-F238E27FC236}">
                      <a16:creationId xmlns:a16="http://schemas.microsoft.com/office/drawing/2014/main" id="{F6D2DFDD-F9A1-4442-9FF8-083C1EB7AA39}"/>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24" name="Freeform 976">
                  <a:extLst>
                    <a:ext uri="{FF2B5EF4-FFF2-40B4-BE49-F238E27FC236}">
                      <a16:creationId xmlns:a16="http://schemas.microsoft.com/office/drawing/2014/main" id="{865A5D5F-980E-4BE5-B112-5299EE03321B}"/>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5" name="Freeform 977">
                  <a:extLst>
                    <a:ext uri="{FF2B5EF4-FFF2-40B4-BE49-F238E27FC236}">
                      <a16:creationId xmlns:a16="http://schemas.microsoft.com/office/drawing/2014/main" id="{310C89BC-0AAE-44E4-98E2-98AB3D2A26FF}"/>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6" name="Freeform 978">
                  <a:extLst>
                    <a:ext uri="{FF2B5EF4-FFF2-40B4-BE49-F238E27FC236}">
                      <a16:creationId xmlns:a16="http://schemas.microsoft.com/office/drawing/2014/main" id="{3268E5DE-CA78-45E0-A75E-45C647312E83}"/>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7" name="Freeform 979">
                  <a:extLst>
                    <a:ext uri="{FF2B5EF4-FFF2-40B4-BE49-F238E27FC236}">
                      <a16:creationId xmlns:a16="http://schemas.microsoft.com/office/drawing/2014/main" id="{09797BAD-842A-4D7C-B397-5D623C9F0C0B}"/>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828" name="Line 980">
                <a:extLst>
                  <a:ext uri="{FF2B5EF4-FFF2-40B4-BE49-F238E27FC236}">
                    <a16:creationId xmlns:a16="http://schemas.microsoft.com/office/drawing/2014/main" id="{9EB10CC8-DC94-4CB8-9E18-83894BACEDD9}"/>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29" name="Line 981">
                <a:extLst>
                  <a:ext uri="{FF2B5EF4-FFF2-40B4-BE49-F238E27FC236}">
                    <a16:creationId xmlns:a16="http://schemas.microsoft.com/office/drawing/2014/main" id="{E4EB9920-DD5F-45AD-A993-082DE64B0EF8}"/>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0" name="Line 982">
                <a:extLst>
                  <a:ext uri="{FF2B5EF4-FFF2-40B4-BE49-F238E27FC236}">
                    <a16:creationId xmlns:a16="http://schemas.microsoft.com/office/drawing/2014/main" id="{9F55B1A6-D2A8-4AD2-96B9-516AF7744C8B}"/>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1" name="Line 983">
                <a:extLst>
                  <a:ext uri="{FF2B5EF4-FFF2-40B4-BE49-F238E27FC236}">
                    <a16:creationId xmlns:a16="http://schemas.microsoft.com/office/drawing/2014/main" id="{2EABDA98-0970-4D86-AA01-ABC293A3303B}"/>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84" name="Group 984">
            <a:extLst>
              <a:ext uri="{FF2B5EF4-FFF2-40B4-BE49-F238E27FC236}">
                <a16:creationId xmlns:a16="http://schemas.microsoft.com/office/drawing/2014/main" id="{FD6D5821-B972-4944-A9BE-6039C45FBE26}"/>
              </a:ext>
            </a:extLst>
          </p:cNvPr>
          <p:cNvGrpSpPr>
            <a:grpSpLocks/>
          </p:cNvGrpSpPr>
          <p:nvPr/>
        </p:nvGrpSpPr>
        <p:grpSpPr bwMode="auto">
          <a:xfrm>
            <a:off x="2438400" y="2362201"/>
            <a:ext cx="1219200" cy="531813"/>
            <a:chOff x="508" y="1228"/>
            <a:chExt cx="1564" cy="785"/>
          </a:xfrm>
        </p:grpSpPr>
        <p:grpSp>
          <p:nvGrpSpPr>
            <p:cNvPr id="41456" name="Group 985">
              <a:extLst>
                <a:ext uri="{FF2B5EF4-FFF2-40B4-BE49-F238E27FC236}">
                  <a16:creationId xmlns:a16="http://schemas.microsoft.com/office/drawing/2014/main" id="{EA00B63F-85E2-4D03-AAC7-F19FC991303E}"/>
                </a:ext>
              </a:extLst>
            </p:cNvPr>
            <p:cNvGrpSpPr>
              <a:grpSpLocks/>
            </p:cNvGrpSpPr>
            <p:nvPr/>
          </p:nvGrpSpPr>
          <p:grpSpPr bwMode="auto">
            <a:xfrm>
              <a:off x="508" y="1228"/>
              <a:ext cx="1564" cy="785"/>
              <a:chOff x="1952" y="2535"/>
              <a:chExt cx="1096" cy="606"/>
            </a:xfrm>
          </p:grpSpPr>
          <p:sp>
            <p:nvSpPr>
              <p:cNvPr id="79834" name="Oval 986">
                <a:extLst>
                  <a:ext uri="{FF2B5EF4-FFF2-40B4-BE49-F238E27FC236}">
                    <a16:creationId xmlns:a16="http://schemas.microsoft.com/office/drawing/2014/main" id="{4FC7BAC5-83F9-4ECE-BF21-69798041258B}"/>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5" name="Oval 987">
                <a:extLst>
                  <a:ext uri="{FF2B5EF4-FFF2-40B4-BE49-F238E27FC236}">
                    <a16:creationId xmlns:a16="http://schemas.microsoft.com/office/drawing/2014/main" id="{D8175C28-0A26-4DE8-A128-2133427975A4}"/>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6" name="Oval 988">
                <a:extLst>
                  <a:ext uri="{FF2B5EF4-FFF2-40B4-BE49-F238E27FC236}">
                    <a16:creationId xmlns:a16="http://schemas.microsoft.com/office/drawing/2014/main" id="{60BD2720-4C55-469C-BF0F-6A8C7ACDB1E6}"/>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7" name="Oval 989">
                <a:extLst>
                  <a:ext uri="{FF2B5EF4-FFF2-40B4-BE49-F238E27FC236}">
                    <a16:creationId xmlns:a16="http://schemas.microsoft.com/office/drawing/2014/main" id="{284F49AF-04BD-4648-A2DC-7ACF8EF0D6B0}"/>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8" name="Oval 990">
                <a:extLst>
                  <a:ext uri="{FF2B5EF4-FFF2-40B4-BE49-F238E27FC236}">
                    <a16:creationId xmlns:a16="http://schemas.microsoft.com/office/drawing/2014/main" id="{E1A2BBAC-C047-4AC0-AE5D-363BE3870E1A}"/>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9" name="Oval 991">
                <a:extLst>
                  <a:ext uri="{FF2B5EF4-FFF2-40B4-BE49-F238E27FC236}">
                    <a16:creationId xmlns:a16="http://schemas.microsoft.com/office/drawing/2014/main" id="{877E6299-B0A3-4BA1-AC75-9E3A9DC6E8D0}"/>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0" name="Oval 992">
                <a:extLst>
                  <a:ext uri="{FF2B5EF4-FFF2-40B4-BE49-F238E27FC236}">
                    <a16:creationId xmlns:a16="http://schemas.microsoft.com/office/drawing/2014/main" id="{FF8F9BAF-489B-41D5-BB6D-3104B93A63CA}"/>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1" name="Oval 993">
                <a:extLst>
                  <a:ext uri="{FF2B5EF4-FFF2-40B4-BE49-F238E27FC236}">
                    <a16:creationId xmlns:a16="http://schemas.microsoft.com/office/drawing/2014/main" id="{41A4BD12-82C4-4DC8-A12A-22002F362FE0}"/>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2" name="Oval 994">
                <a:extLst>
                  <a:ext uri="{FF2B5EF4-FFF2-40B4-BE49-F238E27FC236}">
                    <a16:creationId xmlns:a16="http://schemas.microsoft.com/office/drawing/2014/main" id="{1726DDB1-A25B-418C-A540-D32AC9DCC8AA}"/>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3" name="Oval 995">
                <a:extLst>
                  <a:ext uri="{FF2B5EF4-FFF2-40B4-BE49-F238E27FC236}">
                    <a16:creationId xmlns:a16="http://schemas.microsoft.com/office/drawing/2014/main" id="{A62EBFA2-774E-4BE6-8740-B805E169A7BA}"/>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4" name="Oval 996">
                <a:extLst>
                  <a:ext uri="{FF2B5EF4-FFF2-40B4-BE49-F238E27FC236}">
                    <a16:creationId xmlns:a16="http://schemas.microsoft.com/office/drawing/2014/main" id="{DC2A4432-14B1-4B81-A291-271C679B7E5F}"/>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5" name="Freeform 997">
                <a:extLst>
                  <a:ext uri="{FF2B5EF4-FFF2-40B4-BE49-F238E27FC236}">
                    <a16:creationId xmlns:a16="http://schemas.microsoft.com/office/drawing/2014/main" id="{996BAD62-745A-43ED-A6A3-D06D7BD4859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457" name="Group 998">
              <a:extLst>
                <a:ext uri="{FF2B5EF4-FFF2-40B4-BE49-F238E27FC236}">
                  <a16:creationId xmlns:a16="http://schemas.microsoft.com/office/drawing/2014/main" id="{97E47E8E-8C90-4A6B-874F-16B3B9D8085F}"/>
                </a:ext>
              </a:extLst>
            </p:cNvPr>
            <p:cNvGrpSpPr>
              <a:grpSpLocks/>
            </p:cNvGrpSpPr>
            <p:nvPr/>
          </p:nvGrpSpPr>
          <p:grpSpPr bwMode="auto">
            <a:xfrm>
              <a:off x="705" y="1376"/>
              <a:ext cx="1040" cy="422"/>
              <a:chOff x="1738" y="823"/>
              <a:chExt cx="1040" cy="422"/>
            </a:xfrm>
          </p:grpSpPr>
          <p:grpSp>
            <p:nvGrpSpPr>
              <p:cNvPr id="41458" name="Group 999">
                <a:extLst>
                  <a:ext uri="{FF2B5EF4-FFF2-40B4-BE49-F238E27FC236}">
                    <a16:creationId xmlns:a16="http://schemas.microsoft.com/office/drawing/2014/main" id="{304BBE43-91CF-480F-8DFA-F72293711F7C}"/>
                  </a:ext>
                </a:extLst>
              </p:cNvPr>
              <p:cNvGrpSpPr>
                <a:grpSpLocks/>
              </p:cNvGrpSpPr>
              <p:nvPr/>
            </p:nvGrpSpPr>
            <p:grpSpPr bwMode="auto">
              <a:xfrm>
                <a:off x="1842" y="823"/>
                <a:ext cx="214" cy="259"/>
                <a:chOff x="960" y="1538"/>
                <a:chExt cx="214" cy="259"/>
              </a:xfrm>
            </p:grpSpPr>
            <p:sp>
              <p:nvSpPr>
                <p:cNvPr id="79848" name="Freeform 1000">
                  <a:extLst>
                    <a:ext uri="{FF2B5EF4-FFF2-40B4-BE49-F238E27FC236}">
                      <a16:creationId xmlns:a16="http://schemas.microsoft.com/office/drawing/2014/main" id="{2D4F569E-F39D-47D1-8353-517617D07866}"/>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49" name="Freeform 1001">
                  <a:extLst>
                    <a:ext uri="{FF2B5EF4-FFF2-40B4-BE49-F238E27FC236}">
                      <a16:creationId xmlns:a16="http://schemas.microsoft.com/office/drawing/2014/main" id="{6B93205A-0129-457D-8555-58CA306C8C39}"/>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0" name="Freeform 1002">
                  <a:extLst>
                    <a:ext uri="{FF2B5EF4-FFF2-40B4-BE49-F238E27FC236}">
                      <a16:creationId xmlns:a16="http://schemas.microsoft.com/office/drawing/2014/main" id="{C51E2B3E-4794-4C2D-B3AA-D3470C8B6633}"/>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1" name="Freeform 1003">
                  <a:extLst>
                    <a:ext uri="{FF2B5EF4-FFF2-40B4-BE49-F238E27FC236}">
                      <a16:creationId xmlns:a16="http://schemas.microsoft.com/office/drawing/2014/main" id="{9A10F79B-9027-483C-AEEC-11BC1FC01A92}"/>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2" name="Freeform 1004">
                  <a:extLst>
                    <a:ext uri="{FF2B5EF4-FFF2-40B4-BE49-F238E27FC236}">
                      <a16:creationId xmlns:a16="http://schemas.microsoft.com/office/drawing/2014/main" id="{A082A829-5257-41A6-8AEF-E82FAEAC5AA8}"/>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3" name="Freeform 1005">
                  <a:extLst>
                    <a:ext uri="{FF2B5EF4-FFF2-40B4-BE49-F238E27FC236}">
                      <a16:creationId xmlns:a16="http://schemas.microsoft.com/office/drawing/2014/main" id="{E02AA1A5-61A8-416B-867B-E11070BF5E96}"/>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4" name="Freeform 1006">
                  <a:extLst>
                    <a:ext uri="{FF2B5EF4-FFF2-40B4-BE49-F238E27FC236}">
                      <a16:creationId xmlns:a16="http://schemas.microsoft.com/office/drawing/2014/main" id="{4364B098-C564-40E6-9058-91588608B365}"/>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5" name="Freeform 1007">
                  <a:extLst>
                    <a:ext uri="{FF2B5EF4-FFF2-40B4-BE49-F238E27FC236}">
                      <a16:creationId xmlns:a16="http://schemas.microsoft.com/office/drawing/2014/main" id="{DDBF8B6B-A0D7-4A43-BD65-2FAD15709C98}"/>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6" name="Freeform 1008">
                  <a:extLst>
                    <a:ext uri="{FF2B5EF4-FFF2-40B4-BE49-F238E27FC236}">
                      <a16:creationId xmlns:a16="http://schemas.microsoft.com/office/drawing/2014/main" id="{12DA6814-832B-48C4-81D6-A2973D3967BB}"/>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7" name="Freeform 1009">
                  <a:extLst>
                    <a:ext uri="{FF2B5EF4-FFF2-40B4-BE49-F238E27FC236}">
                      <a16:creationId xmlns:a16="http://schemas.microsoft.com/office/drawing/2014/main" id="{E57FFA9C-025C-43E4-B436-3B98F7B57739}"/>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8" name="Freeform 1010">
                  <a:extLst>
                    <a:ext uri="{FF2B5EF4-FFF2-40B4-BE49-F238E27FC236}">
                      <a16:creationId xmlns:a16="http://schemas.microsoft.com/office/drawing/2014/main" id="{0CA80EB3-5549-4BF9-8EE3-018A442C8279}"/>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9" name="Freeform 1011">
                  <a:extLst>
                    <a:ext uri="{FF2B5EF4-FFF2-40B4-BE49-F238E27FC236}">
                      <a16:creationId xmlns:a16="http://schemas.microsoft.com/office/drawing/2014/main" id="{0F47F6CD-C806-463D-B84D-C1551D4FB104}"/>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0" name="Rectangle 1012">
                  <a:extLst>
                    <a:ext uri="{FF2B5EF4-FFF2-40B4-BE49-F238E27FC236}">
                      <a16:creationId xmlns:a16="http://schemas.microsoft.com/office/drawing/2014/main" id="{8F07D246-1433-44B5-B1B7-7B152B1396D3}"/>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61" name="Freeform 1013">
                  <a:extLst>
                    <a:ext uri="{FF2B5EF4-FFF2-40B4-BE49-F238E27FC236}">
                      <a16:creationId xmlns:a16="http://schemas.microsoft.com/office/drawing/2014/main" id="{D105A95F-8550-4055-8025-366E2BFEB025}"/>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2" name="Freeform 1014">
                  <a:extLst>
                    <a:ext uri="{FF2B5EF4-FFF2-40B4-BE49-F238E27FC236}">
                      <a16:creationId xmlns:a16="http://schemas.microsoft.com/office/drawing/2014/main" id="{563607B6-DA00-4D2B-87EC-22EAF45B8005}"/>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3" name="Freeform 1015">
                  <a:extLst>
                    <a:ext uri="{FF2B5EF4-FFF2-40B4-BE49-F238E27FC236}">
                      <a16:creationId xmlns:a16="http://schemas.microsoft.com/office/drawing/2014/main" id="{5D762994-E10D-481D-BC4A-E52B332D42E0}"/>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4" name="Freeform 1016">
                  <a:extLst>
                    <a:ext uri="{FF2B5EF4-FFF2-40B4-BE49-F238E27FC236}">
                      <a16:creationId xmlns:a16="http://schemas.microsoft.com/office/drawing/2014/main" id="{4B57099A-E306-4433-AFA7-1B8AAD652B11}"/>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459" name="Group 1017">
                <a:extLst>
                  <a:ext uri="{FF2B5EF4-FFF2-40B4-BE49-F238E27FC236}">
                    <a16:creationId xmlns:a16="http://schemas.microsoft.com/office/drawing/2014/main" id="{48F069D0-A06B-42CF-9498-DFE1774CFBDB}"/>
                  </a:ext>
                </a:extLst>
              </p:cNvPr>
              <p:cNvGrpSpPr>
                <a:grpSpLocks/>
              </p:cNvGrpSpPr>
              <p:nvPr/>
            </p:nvGrpSpPr>
            <p:grpSpPr bwMode="auto">
              <a:xfrm>
                <a:off x="2149" y="826"/>
                <a:ext cx="214" cy="259"/>
                <a:chOff x="4320" y="1728"/>
                <a:chExt cx="384" cy="384"/>
              </a:xfrm>
            </p:grpSpPr>
            <p:sp>
              <p:nvSpPr>
                <p:cNvPr id="79866" name="Freeform 1018">
                  <a:extLst>
                    <a:ext uri="{FF2B5EF4-FFF2-40B4-BE49-F238E27FC236}">
                      <a16:creationId xmlns:a16="http://schemas.microsoft.com/office/drawing/2014/main" id="{F3C5EE07-02CF-4FF1-9D0B-4D70A7FDA94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7" name="Freeform 1019">
                  <a:extLst>
                    <a:ext uri="{FF2B5EF4-FFF2-40B4-BE49-F238E27FC236}">
                      <a16:creationId xmlns:a16="http://schemas.microsoft.com/office/drawing/2014/main" id="{D7A57A0B-B77D-4BF5-926C-BDA6064360CC}"/>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8" name="Freeform 1020">
                  <a:extLst>
                    <a:ext uri="{FF2B5EF4-FFF2-40B4-BE49-F238E27FC236}">
                      <a16:creationId xmlns:a16="http://schemas.microsoft.com/office/drawing/2014/main" id="{077A4E07-0A4D-41D3-83E1-D49729955BA2}"/>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9" name="Freeform 1021">
                  <a:extLst>
                    <a:ext uri="{FF2B5EF4-FFF2-40B4-BE49-F238E27FC236}">
                      <a16:creationId xmlns:a16="http://schemas.microsoft.com/office/drawing/2014/main" id="{67384D07-6735-43E5-B83C-DB1022A44254}"/>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70" name="Freeform 1022">
                  <a:extLst>
                    <a:ext uri="{FF2B5EF4-FFF2-40B4-BE49-F238E27FC236}">
                      <a16:creationId xmlns:a16="http://schemas.microsoft.com/office/drawing/2014/main" id="{D4A3F69C-FBCA-4F01-864F-0B8F6B55D515}"/>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71" name="Freeform 1023">
                  <a:extLst>
                    <a:ext uri="{FF2B5EF4-FFF2-40B4-BE49-F238E27FC236}">
                      <a16:creationId xmlns:a16="http://schemas.microsoft.com/office/drawing/2014/main" id="{26B29052-43B6-45F7-8E6E-3BE3F9A0E6E0}"/>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896" name="Freeform 1024">
                  <a:extLst>
                    <a:ext uri="{FF2B5EF4-FFF2-40B4-BE49-F238E27FC236}">
                      <a16:creationId xmlns:a16="http://schemas.microsoft.com/office/drawing/2014/main" id="{0C7A1CD9-F83F-4383-B1F0-934E024219D9}"/>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897" name="Freeform 1025">
                  <a:extLst>
                    <a:ext uri="{FF2B5EF4-FFF2-40B4-BE49-F238E27FC236}">
                      <a16:creationId xmlns:a16="http://schemas.microsoft.com/office/drawing/2014/main" id="{7FCA89C4-6C38-419D-9B7E-67D6598C5BE3}"/>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898" name="Freeform 1026">
                  <a:extLst>
                    <a:ext uri="{FF2B5EF4-FFF2-40B4-BE49-F238E27FC236}">
                      <a16:creationId xmlns:a16="http://schemas.microsoft.com/office/drawing/2014/main" id="{DDF42609-8A12-4CAF-A8EB-1732D0389324}"/>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899" name="Freeform 1027">
                  <a:extLst>
                    <a:ext uri="{FF2B5EF4-FFF2-40B4-BE49-F238E27FC236}">
                      <a16:creationId xmlns:a16="http://schemas.microsoft.com/office/drawing/2014/main" id="{E19C7F97-58F6-4174-9FB3-925A8D534F24}"/>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0" name="Freeform 1028">
                  <a:extLst>
                    <a:ext uri="{FF2B5EF4-FFF2-40B4-BE49-F238E27FC236}">
                      <a16:creationId xmlns:a16="http://schemas.microsoft.com/office/drawing/2014/main" id="{4F98EB4B-03D6-4012-9FAE-C5E62D60E274}"/>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1" name="Freeform 1029">
                  <a:extLst>
                    <a:ext uri="{FF2B5EF4-FFF2-40B4-BE49-F238E27FC236}">
                      <a16:creationId xmlns:a16="http://schemas.microsoft.com/office/drawing/2014/main" id="{7568D3F6-94DC-41D4-B155-D8CBCB0C8A8F}"/>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2" name="Freeform 1030">
                  <a:extLst>
                    <a:ext uri="{FF2B5EF4-FFF2-40B4-BE49-F238E27FC236}">
                      <a16:creationId xmlns:a16="http://schemas.microsoft.com/office/drawing/2014/main" id="{F0EC54A5-FB11-47FB-8CC9-02365A8796DA}"/>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3" name="Rectangle 1031">
                  <a:extLst>
                    <a:ext uri="{FF2B5EF4-FFF2-40B4-BE49-F238E27FC236}">
                      <a16:creationId xmlns:a16="http://schemas.microsoft.com/office/drawing/2014/main" id="{43AE0036-8693-44EE-BC38-EADFCC98657D}"/>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04" name="Freeform 1032">
                  <a:extLst>
                    <a:ext uri="{FF2B5EF4-FFF2-40B4-BE49-F238E27FC236}">
                      <a16:creationId xmlns:a16="http://schemas.microsoft.com/office/drawing/2014/main" id="{443AFF40-9CF1-4089-BBF3-096CA17976AD}"/>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5" name="Freeform 1033">
                  <a:extLst>
                    <a:ext uri="{FF2B5EF4-FFF2-40B4-BE49-F238E27FC236}">
                      <a16:creationId xmlns:a16="http://schemas.microsoft.com/office/drawing/2014/main" id="{78A7ACEE-D824-4EA6-B4DE-45DD762DCED6}"/>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6" name="Freeform 1034">
                  <a:extLst>
                    <a:ext uri="{FF2B5EF4-FFF2-40B4-BE49-F238E27FC236}">
                      <a16:creationId xmlns:a16="http://schemas.microsoft.com/office/drawing/2014/main" id="{981AB684-FD54-44EE-82B6-4D0FB8382B3F}"/>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7" name="Freeform 1035">
                  <a:extLst>
                    <a:ext uri="{FF2B5EF4-FFF2-40B4-BE49-F238E27FC236}">
                      <a16:creationId xmlns:a16="http://schemas.microsoft.com/office/drawing/2014/main" id="{DA1FF120-80D1-4013-B972-207DFF282488}"/>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460" name="Group 1036">
                <a:extLst>
                  <a:ext uri="{FF2B5EF4-FFF2-40B4-BE49-F238E27FC236}">
                    <a16:creationId xmlns:a16="http://schemas.microsoft.com/office/drawing/2014/main" id="{B8F11AB2-7E10-4F10-B7FA-95C6EA662B95}"/>
                  </a:ext>
                </a:extLst>
              </p:cNvPr>
              <p:cNvGrpSpPr>
                <a:grpSpLocks/>
              </p:cNvGrpSpPr>
              <p:nvPr/>
            </p:nvGrpSpPr>
            <p:grpSpPr bwMode="auto">
              <a:xfrm>
                <a:off x="2463" y="826"/>
                <a:ext cx="214" cy="259"/>
                <a:chOff x="2832" y="1655"/>
                <a:chExt cx="367" cy="434"/>
              </a:xfrm>
            </p:grpSpPr>
            <p:sp>
              <p:nvSpPr>
                <p:cNvPr id="80909" name="Freeform 1037">
                  <a:extLst>
                    <a:ext uri="{FF2B5EF4-FFF2-40B4-BE49-F238E27FC236}">
                      <a16:creationId xmlns:a16="http://schemas.microsoft.com/office/drawing/2014/main" id="{C6D89C20-DB5A-4089-91D1-D0D8CD55A463}"/>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0" name="Freeform 1038">
                  <a:extLst>
                    <a:ext uri="{FF2B5EF4-FFF2-40B4-BE49-F238E27FC236}">
                      <a16:creationId xmlns:a16="http://schemas.microsoft.com/office/drawing/2014/main" id="{4621D286-38D5-4B3A-B72D-95035BCEBAEC}"/>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1" name="Freeform 1039">
                  <a:extLst>
                    <a:ext uri="{FF2B5EF4-FFF2-40B4-BE49-F238E27FC236}">
                      <a16:creationId xmlns:a16="http://schemas.microsoft.com/office/drawing/2014/main" id="{A701F69B-3823-47CB-B804-9EDEFB8260E2}"/>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2" name="Freeform 1040">
                  <a:extLst>
                    <a:ext uri="{FF2B5EF4-FFF2-40B4-BE49-F238E27FC236}">
                      <a16:creationId xmlns:a16="http://schemas.microsoft.com/office/drawing/2014/main" id="{258CE47E-54D7-4B7D-B7AA-D12966139731}"/>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3" name="Freeform 1041">
                  <a:extLst>
                    <a:ext uri="{FF2B5EF4-FFF2-40B4-BE49-F238E27FC236}">
                      <a16:creationId xmlns:a16="http://schemas.microsoft.com/office/drawing/2014/main" id="{549C2896-66DB-4925-9295-2922EFC1ED99}"/>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4" name="Freeform 1042">
                  <a:extLst>
                    <a:ext uri="{FF2B5EF4-FFF2-40B4-BE49-F238E27FC236}">
                      <a16:creationId xmlns:a16="http://schemas.microsoft.com/office/drawing/2014/main" id="{1F80EC52-C3F7-4C85-8C0C-28251B675F90}"/>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5" name="Freeform 1043">
                  <a:extLst>
                    <a:ext uri="{FF2B5EF4-FFF2-40B4-BE49-F238E27FC236}">
                      <a16:creationId xmlns:a16="http://schemas.microsoft.com/office/drawing/2014/main" id="{9911B3EF-297D-4169-8CEA-96AB76AE79BB}"/>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6" name="Freeform 1044">
                  <a:extLst>
                    <a:ext uri="{FF2B5EF4-FFF2-40B4-BE49-F238E27FC236}">
                      <a16:creationId xmlns:a16="http://schemas.microsoft.com/office/drawing/2014/main" id="{745F49EA-A37A-472B-8167-5F6682230D1F}"/>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7" name="Freeform 1045">
                  <a:extLst>
                    <a:ext uri="{FF2B5EF4-FFF2-40B4-BE49-F238E27FC236}">
                      <a16:creationId xmlns:a16="http://schemas.microsoft.com/office/drawing/2014/main" id="{09F73C2E-8647-4247-84B5-F7A650B59D3E}"/>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8" name="Freeform 1046">
                  <a:extLst>
                    <a:ext uri="{FF2B5EF4-FFF2-40B4-BE49-F238E27FC236}">
                      <a16:creationId xmlns:a16="http://schemas.microsoft.com/office/drawing/2014/main" id="{1840412C-AF84-46B7-A686-12C8312A30F9}"/>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9" name="Freeform 1047">
                  <a:extLst>
                    <a:ext uri="{FF2B5EF4-FFF2-40B4-BE49-F238E27FC236}">
                      <a16:creationId xmlns:a16="http://schemas.microsoft.com/office/drawing/2014/main" id="{A8DC33F3-C95C-4564-8D3B-2C3EB0496D91}"/>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0" name="Freeform 1048">
                  <a:extLst>
                    <a:ext uri="{FF2B5EF4-FFF2-40B4-BE49-F238E27FC236}">
                      <a16:creationId xmlns:a16="http://schemas.microsoft.com/office/drawing/2014/main" id="{B60B9764-DBC2-426C-8872-82BE43743A8A}"/>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1" name="Rectangle 1049">
                  <a:extLst>
                    <a:ext uri="{FF2B5EF4-FFF2-40B4-BE49-F238E27FC236}">
                      <a16:creationId xmlns:a16="http://schemas.microsoft.com/office/drawing/2014/main" id="{42C15873-214F-4839-9A8F-1545679DC180}"/>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22" name="Freeform 1050">
                  <a:extLst>
                    <a:ext uri="{FF2B5EF4-FFF2-40B4-BE49-F238E27FC236}">
                      <a16:creationId xmlns:a16="http://schemas.microsoft.com/office/drawing/2014/main" id="{CAB35166-655A-4447-8857-05B63D1EB3BD}"/>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3" name="Freeform 1051">
                  <a:extLst>
                    <a:ext uri="{FF2B5EF4-FFF2-40B4-BE49-F238E27FC236}">
                      <a16:creationId xmlns:a16="http://schemas.microsoft.com/office/drawing/2014/main" id="{76DBECFB-BC43-44B1-BC99-C545CBF18067}"/>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4" name="Freeform 1052">
                  <a:extLst>
                    <a:ext uri="{FF2B5EF4-FFF2-40B4-BE49-F238E27FC236}">
                      <a16:creationId xmlns:a16="http://schemas.microsoft.com/office/drawing/2014/main" id="{A986A778-5A95-45DD-A305-9CC97095E4BE}"/>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5" name="Freeform 1053">
                  <a:extLst>
                    <a:ext uri="{FF2B5EF4-FFF2-40B4-BE49-F238E27FC236}">
                      <a16:creationId xmlns:a16="http://schemas.microsoft.com/office/drawing/2014/main" id="{E8D86143-95EC-4A66-BB09-47775924CA89}"/>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0926" name="Line 1054">
                <a:extLst>
                  <a:ext uri="{FF2B5EF4-FFF2-40B4-BE49-F238E27FC236}">
                    <a16:creationId xmlns:a16="http://schemas.microsoft.com/office/drawing/2014/main" id="{12E1F567-E4BE-473F-9E08-699F992264D7}"/>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27" name="Line 1055">
                <a:extLst>
                  <a:ext uri="{FF2B5EF4-FFF2-40B4-BE49-F238E27FC236}">
                    <a16:creationId xmlns:a16="http://schemas.microsoft.com/office/drawing/2014/main" id="{27D1A96E-B72F-4088-9AF0-D24F5B5AF63C}"/>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28" name="Line 1056">
                <a:extLst>
                  <a:ext uri="{FF2B5EF4-FFF2-40B4-BE49-F238E27FC236}">
                    <a16:creationId xmlns:a16="http://schemas.microsoft.com/office/drawing/2014/main" id="{73CF8D31-54B6-4B2E-BE8C-F699F956343C}"/>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29" name="Line 1057">
                <a:extLst>
                  <a:ext uri="{FF2B5EF4-FFF2-40B4-BE49-F238E27FC236}">
                    <a16:creationId xmlns:a16="http://schemas.microsoft.com/office/drawing/2014/main" id="{4C019167-AA45-46F2-97DE-4C007C2A58DA}"/>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86" name="Group 1132">
            <a:extLst>
              <a:ext uri="{FF2B5EF4-FFF2-40B4-BE49-F238E27FC236}">
                <a16:creationId xmlns:a16="http://schemas.microsoft.com/office/drawing/2014/main" id="{39E47D79-A6D1-456B-9DC0-9F6D1900B378}"/>
              </a:ext>
            </a:extLst>
          </p:cNvPr>
          <p:cNvGrpSpPr>
            <a:grpSpLocks/>
          </p:cNvGrpSpPr>
          <p:nvPr/>
        </p:nvGrpSpPr>
        <p:grpSpPr bwMode="auto">
          <a:xfrm>
            <a:off x="8991600" y="1905001"/>
            <a:ext cx="1219200" cy="531813"/>
            <a:chOff x="508" y="1228"/>
            <a:chExt cx="1564" cy="785"/>
          </a:xfrm>
        </p:grpSpPr>
        <p:grpSp>
          <p:nvGrpSpPr>
            <p:cNvPr id="41310" name="Group 1133">
              <a:extLst>
                <a:ext uri="{FF2B5EF4-FFF2-40B4-BE49-F238E27FC236}">
                  <a16:creationId xmlns:a16="http://schemas.microsoft.com/office/drawing/2014/main" id="{24E4BE56-1047-4C71-A778-49CA760ED3F9}"/>
                </a:ext>
              </a:extLst>
            </p:cNvPr>
            <p:cNvGrpSpPr>
              <a:grpSpLocks/>
            </p:cNvGrpSpPr>
            <p:nvPr/>
          </p:nvGrpSpPr>
          <p:grpSpPr bwMode="auto">
            <a:xfrm>
              <a:off x="508" y="1228"/>
              <a:ext cx="1564" cy="785"/>
              <a:chOff x="1952" y="2535"/>
              <a:chExt cx="1096" cy="606"/>
            </a:xfrm>
          </p:grpSpPr>
          <p:sp>
            <p:nvSpPr>
              <p:cNvPr id="81006" name="Oval 1134">
                <a:extLst>
                  <a:ext uri="{FF2B5EF4-FFF2-40B4-BE49-F238E27FC236}">
                    <a16:creationId xmlns:a16="http://schemas.microsoft.com/office/drawing/2014/main" id="{FB1DB863-0145-47E7-885D-64EF6B16C28A}"/>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07" name="Oval 1135">
                <a:extLst>
                  <a:ext uri="{FF2B5EF4-FFF2-40B4-BE49-F238E27FC236}">
                    <a16:creationId xmlns:a16="http://schemas.microsoft.com/office/drawing/2014/main" id="{3497B456-5807-4F60-AD29-E549E455FECF}"/>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08" name="Oval 1136">
                <a:extLst>
                  <a:ext uri="{FF2B5EF4-FFF2-40B4-BE49-F238E27FC236}">
                    <a16:creationId xmlns:a16="http://schemas.microsoft.com/office/drawing/2014/main" id="{8F40F96A-64C3-41FA-98F6-3B5A6C2F5063}"/>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09" name="Oval 1137">
                <a:extLst>
                  <a:ext uri="{FF2B5EF4-FFF2-40B4-BE49-F238E27FC236}">
                    <a16:creationId xmlns:a16="http://schemas.microsoft.com/office/drawing/2014/main" id="{F4710191-ED81-42EC-908B-C6173D5C6514}"/>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0" name="Oval 1138">
                <a:extLst>
                  <a:ext uri="{FF2B5EF4-FFF2-40B4-BE49-F238E27FC236}">
                    <a16:creationId xmlns:a16="http://schemas.microsoft.com/office/drawing/2014/main" id="{C8664096-9D3A-429A-A35B-9401151A4970}"/>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1" name="Oval 1139">
                <a:extLst>
                  <a:ext uri="{FF2B5EF4-FFF2-40B4-BE49-F238E27FC236}">
                    <a16:creationId xmlns:a16="http://schemas.microsoft.com/office/drawing/2014/main" id="{7C12FC1A-C4B5-453C-8077-88B984E700D6}"/>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2" name="Oval 1140">
                <a:extLst>
                  <a:ext uri="{FF2B5EF4-FFF2-40B4-BE49-F238E27FC236}">
                    <a16:creationId xmlns:a16="http://schemas.microsoft.com/office/drawing/2014/main" id="{085EDF0C-FF94-450F-981D-C1550FD29175}"/>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3" name="Oval 1141">
                <a:extLst>
                  <a:ext uri="{FF2B5EF4-FFF2-40B4-BE49-F238E27FC236}">
                    <a16:creationId xmlns:a16="http://schemas.microsoft.com/office/drawing/2014/main" id="{B10E32DE-55FD-46C9-A793-58FB8F3DCF03}"/>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4" name="Oval 1142">
                <a:extLst>
                  <a:ext uri="{FF2B5EF4-FFF2-40B4-BE49-F238E27FC236}">
                    <a16:creationId xmlns:a16="http://schemas.microsoft.com/office/drawing/2014/main" id="{1D0035D5-436F-4463-A4D8-0864EA8E479E}"/>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5" name="Oval 1143">
                <a:extLst>
                  <a:ext uri="{FF2B5EF4-FFF2-40B4-BE49-F238E27FC236}">
                    <a16:creationId xmlns:a16="http://schemas.microsoft.com/office/drawing/2014/main" id="{91ADE2ED-AF5E-4B88-974F-7941631CD123}"/>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6" name="Oval 1144">
                <a:extLst>
                  <a:ext uri="{FF2B5EF4-FFF2-40B4-BE49-F238E27FC236}">
                    <a16:creationId xmlns:a16="http://schemas.microsoft.com/office/drawing/2014/main" id="{55EAFAE2-FF97-45A9-B9B9-74E119464714}"/>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7" name="Freeform 1145">
                <a:extLst>
                  <a:ext uri="{FF2B5EF4-FFF2-40B4-BE49-F238E27FC236}">
                    <a16:creationId xmlns:a16="http://schemas.microsoft.com/office/drawing/2014/main" id="{491A0E24-289D-4B32-8185-06A4C286D1C2}"/>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311" name="Group 1146">
              <a:extLst>
                <a:ext uri="{FF2B5EF4-FFF2-40B4-BE49-F238E27FC236}">
                  <a16:creationId xmlns:a16="http://schemas.microsoft.com/office/drawing/2014/main" id="{8C3D254E-E039-44E2-A156-D54F8772B66F}"/>
                </a:ext>
              </a:extLst>
            </p:cNvPr>
            <p:cNvGrpSpPr>
              <a:grpSpLocks/>
            </p:cNvGrpSpPr>
            <p:nvPr/>
          </p:nvGrpSpPr>
          <p:grpSpPr bwMode="auto">
            <a:xfrm>
              <a:off x="705" y="1376"/>
              <a:ext cx="1040" cy="422"/>
              <a:chOff x="1738" y="823"/>
              <a:chExt cx="1040" cy="422"/>
            </a:xfrm>
          </p:grpSpPr>
          <p:grpSp>
            <p:nvGrpSpPr>
              <p:cNvPr id="41312" name="Group 1147">
                <a:extLst>
                  <a:ext uri="{FF2B5EF4-FFF2-40B4-BE49-F238E27FC236}">
                    <a16:creationId xmlns:a16="http://schemas.microsoft.com/office/drawing/2014/main" id="{82B4460F-1575-4006-89F9-59D4D58AA16B}"/>
                  </a:ext>
                </a:extLst>
              </p:cNvPr>
              <p:cNvGrpSpPr>
                <a:grpSpLocks/>
              </p:cNvGrpSpPr>
              <p:nvPr/>
            </p:nvGrpSpPr>
            <p:grpSpPr bwMode="auto">
              <a:xfrm>
                <a:off x="1842" y="823"/>
                <a:ext cx="214" cy="259"/>
                <a:chOff x="960" y="1538"/>
                <a:chExt cx="214" cy="259"/>
              </a:xfrm>
            </p:grpSpPr>
            <p:sp>
              <p:nvSpPr>
                <p:cNvPr id="81020" name="Freeform 1148">
                  <a:extLst>
                    <a:ext uri="{FF2B5EF4-FFF2-40B4-BE49-F238E27FC236}">
                      <a16:creationId xmlns:a16="http://schemas.microsoft.com/office/drawing/2014/main" id="{B7EA1C64-11EF-4950-A1E4-B60EC969B2B1}"/>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1" name="Freeform 1149">
                  <a:extLst>
                    <a:ext uri="{FF2B5EF4-FFF2-40B4-BE49-F238E27FC236}">
                      <a16:creationId xmlns:a16="http://schemas.microsoft.com/office/drawing/2014/main" id="{F0905C04-8E4A-40FF-81D0-93FEF77D55F8}"/>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2" name="Freeform 1150">
                  <a:extLst>
                    <a:ext uri="{FF2B5EF4-FFF2-40B4-BE49-F238E27FC236}">
                      <a16:creationId xmlns:a16="http://schemas.microsoft.com/office/drawing/2014/main" id="{C8A7F58B-58D9-47DA-B086-5585745B363D}"/>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3" name="Freeform 1151">
                  <a:extLst>
                    <a:ext uri="{FF2B5EF4-FFF2-40B4-BE49-F238E27FC236}">
                      <a16:creationId xmlns:a16="http://schemas.microsoft.com/office/drawing/2014/main" id="{F82C75D3-B32F-40D3-AF79-A7613850C197}"/>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4" name="Freeform 1152">
                  <a:extLst>
                    <a:ext uri="{FF2B5EF4-FFF2-40B4-BE49-F238E27FC236}">
                      <a16:creationId xmlns:a16="http://schemas.microsoft.com/office/drawing/2014/main" id="{13857CFE-0B8D-4D12-9FBE-AB6F82BC5BA2}"/>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5" name="Freeform 1153">
                  <a:extLst>
                    <a:ext uri="{FF2B5EF4-FFF2-40B4-BE49-F238E27FC236}">
                      <a16:creationId xmlns:a16="http://schemas.microsoft.com/office/drawing/2014/main" id="{6B18DD24-BD9D-4D7A-8C87-35628F6BB120}"/>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6" name="Freeform 1154">
                  <a:extLst>
                    <a:ext uri="{FF2B5EF4-FFF2-40B4-BE49-F238E27FC236}">
                      <a16:creationId xmlns:a16="http://schemas.microsoft.com/office/drawing/2014/main" id="{DD0AE1F6-B015-48F1-8562-D2562D3E07BD}"/>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7" name="Freeform 1155">
                  <a:extLst>
                    <a:ext uri="{FF2B5EF4-FFF2-40B4-BE49-F238E27FC236}">
                      <a16:creationId xmlns:a16="http://schemas.microsoft.com/office/drawing/2014/main" id="{471D6884-670B-4E39-8086-4C57AF18873F}"/>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8" name="Freeform 1156">
                  <a:extLst>
                    <a:ext uri="{FF2B5EF4-FFF2-40B4-BE49-F238E27FC236}">
                      <a16:creationId xmlns:a16="http://schemas.microsoft.com/office/drawing/2014/main" id="{6FEB2F54-2632-4870-A31E-D7410B6DC0CD}"/>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9" name="Freeform 1157">
                  <a:extLst>
                    <a:ext uri="{FF2B5EF4-FFF2-40B4-BE49-F238E27FC236}">
                      <a16:creationId xmlns:a16="http://schemas.microsoft.com/office/drawing/2014/main" id="{9298DC6C-A6CC-4967-A330-F294F7F62366}"/>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0" name="Freeform 1158">
                  <a:extLst>
                    <a:ext uri="{FF2B5EF4-FFF2-40B4-BE49-F238E27FC236}">
                      <a16:creationId xmlns:a16="http://schemas.microsoft.com/office/drawing/2014/main" id="{D0E04721-79D0-4214-A43B-0FD3125A651E}"/>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1" name="Freeform 1159">
                  <a:extLst>
                    <a:ext uri="{FF2B5EF4-FFF2-40B4-BE49-F238E27FC236}">
                      <a16:creationId xmlns:a16="http://schemas.microsoft.com/office/drawing/2014/main" id="{747F41CD-158C-4E33-B99C-4FA19C0880CD}"/>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2" name="Rectangle 1160">
                  <a:extLst>
                    <a:ext uri="{FF2B5EF4-FFF2-40B4-BE49-F238E27FC236}">
                      <a16:creationId xmlns:a16="http://schemas.microsoft.com/office/drawing/2014/main" id="{5962D354-E751-4EFA-A1D3-D1C1FF76FECB}"/>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33" name="Freeform 1161">
                  <a:extLst>
                    <a:ext uri="{FF2B5EF4-FFF2-40B4-BE49-F238E27FC236}">
                      <a16:creationId xmlns:a16="http://schemas.microsoft.com/office/drawing/2014/main" id="{E54841B9-45E5-42B8-9134-102FE29C96ED}"/>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4" name="Freeform 1162">
                  <a:extLst>
                    <a:ext uri="{FF2B5EF4-FFF2-40B4-BE49-F238E27FC236}">
                      <a16:creationId xmlns:a16="http://schemas.microsoft.com/office/drawing/2014/main" id="{427DF5E5-9CB1-4BC2-A5FC-FF103FA2B8B7}"/>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5" name="Freeform 1163">
                  <a:extLst>
                    <a:ext uri="{FF2B5EF4-FFF2-40B4-BE49-F238E27FC236}">
                      <a16:creationId xmlns:a16="http://schemas.microsoft.com/office/drawing/2014/main" id="{2ABEB08B-E47F-4E0B-B3BD-1306DB24AF43}"/>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6" name="Freeform 1164">
                  <a:extLst>
                    <a:ext uri="{FF2B5EF4-FFF2-40B4-BE49-F238E27FC236}">
                      <a16:creationId xmlns:a16="http://schemas.microsoft.com/office/drawing/2014/main" id="{3CBC7E63-AD72-4513-8314-C321DBAF9334}"/>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313" name="Group 1165">
                <a:extLst>
                  <a:ext uri="{FF2B5EF4-FFF2-40B4-BE49-F238E27FC236}">
                    <a16:creationId xmlns:a16="http://schemas.microsoft.com/office/drawing/2014/main" id="{ACF39496-BC75-4294-8625-493F3036C725}"/>
                  </a:ext>
                </a:extLst>
              </p:cNvPr>
              <p:cNvGrpSpPr>
                <a:grpSpLocks/>
              </p:cNvGrpSpPr>
              <p:nvPr/>
            </p:nvGrpSpPr>
            <p:grpSpPr bwMode="auto">
              <a:xfrm>
                <a:off x="2149" y="826"/>
                <a:ext cx="214" cy="259"/>
                <a:chOff x="4320" y="1728"/>
                <a:chExt cx="384" cy="384"/>
              </a:xfrm>
            </p:grpSpPr>
            <p:sp>
              <p:nvSpPr>
                <p:cNvPr id="81038" name="Freeform 1166">
                  <a:extLst>
                    <a:ext uri="{FF2B5EF4-FFF2-40B4-BE49-F238E27FC236}">
                      <a16:creationId xmlns:a16="http://schemas.microsoft.com/office/drawing/2014/main" id="{DB5D93B0-F176-43E2-8369-9263E490585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9" name="Freeform 1167">
                  <a:extLst>
                    <a:ext uri="{FF2B5EF4-FFF2-40B4-BE49-F238E27FC236}">
                      <a16:creationId xmlns:a16="http://schemas.microsoft.com/office/drawing/2014/main" id="{4F34E55F-933A-4AA7-9EF2-4A3663902994}"/>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0" name="Freeform 1168">
                  <a:extLst>
                    <a:ext uri="{FF2B5EF4-FFF2-40B4-BE49-F238E27FC236}">
                      <a16:creationId xmlns:a16="http://schemas.microsoft.com/office/drawing/2014/main" id="{FBB635F7-3C74-44A1-B625-2DF6AADEDE58}"/>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1" name="Freeform 1169">
                  <a:extLst>
                    <a:ext uri="{FF2B5EF4-FFF2-40B4-BE49-F238E27FC236}">
                      <a16:creationId xmlns:a16="http://schemas.microsoft.com/office/drawing/2014/main" id="{1AD18B74-6E99-4145-BA6A-E23D06B1284E}"/>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2" name="Freeform 1170">
                  <a:extLst>
                    <a:ext uri="{FF2B5EF4-FFF2-40B4-BE49-F238E27FC236}">
                      <a16:creationId xmlns:a16="http://schemas.microsoft.com/office/drawing/2014/main" id="{9E8CC285-4377-49D0-BF0E-4C8DAC2F27BF}"/>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3" name="Freeform 1171">
                  <a:extLst>
                    <a:ext uri="{FF2B5EF4-FFF2-40B4-BE49-F238E27FC236}">
                      <a16:creationId xmlns:a16="http://schemas.microsoft.com/office/drawing/2014/main" id="{46B1D394-FE99-4000-BDBE-FB641A0071BB}"/>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4" name="Freeform 1172">
                  <a:extLst>
                    <a:ext uri="{FF2B5EF4-FFF2-40B4-BE49-F238E27FC236}">
                      <a16:creationId xmlns:a16="http://schemas.microsoft.com/office/drawing/2014/main" id="{CA571A00-A8DC-405E-8E23-A045339E0721}"/>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5" name="Freeform 1173">
                  <a:extLst>
                    <a:ext uri="{FF2B5EF4-FFF2-40B4-BE49-F238E27FC236}">
                      <a16:creationId xmlns:a16="http://schemas.microsoft.com/office/drawing/2014/main" id="{4C128C04-C5F2-45AF-A1F1-4F68E3067571}"/>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6" name="Freeform 1174">
                  <a:extLst>
                    <a:ext uri="{FF2B5EF4-FFF2-40B4-BE49-F238E27FC236}">
                      <a16:creationId xmlns:a16="http://schemas.microsoft.com/office/drawing/2014/main" id="{DE18C11E-DEAF-46A7-94DA-00985699207A}"/>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7" name="Freeform 1175">
                  <a:extLst>
                    <a:ext uri="{FF2B5EF4-FFF2-40B4-BE49-F238E27FC236}">
                      <a16:creationId xmlns:a16="http://schemas.microsoft.com/office/drawing/2014/main" id="{2F6FB085-BF8E-495D-95AA-80C32FD76C74}"/>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8" name="Freeform 1176">
                  <a:extLst>
                    <a:ext uri="{FF2B5EF4-FFF2-40B4-BE49-F238E27FC236}">
                      <a16:creationId xmlns:a16="http://schemas.microsoft.com/office/drawing/2014/main" id="{038F52DB-4D28-4B47-9354-664393A731B1}"/>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9" name="Freeform 1177">
                  <a:extLst>
                    <a:ext uri="{FF2B5EF4-FFF2-40B4-BE49-F238E27FC236}">
                      <a16:creationId xmlns:a16="http://schemas.microsoft.com/office/drawing/2014/main" id="{DB5A47AF-B821-4121-AA22-98192CC334D7}"/>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0" name="Freeform 1178">
                  <a:extLst>
                    <a:ext uri="{FF2B5EF4-FFF2-40B4-BE49-F238E27FC236}">
                      <a16:creationId xmlns:a16="http://schemas.microsoft.com/office/drawing/2014/main" id="{6F867C54-7362-4891-A342-6C943B49C51A}"/>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1" name="Rectangle 1179">
                  <a:extLst>
                    <a:ext uri="{FF2B5EF4-FFF2-40B4-BE49-F238E27FC236}">
                      <a16:creationId xmlns:a16="http://schemas.microsoft.com/office/drawing/2014/main" id="{14485C81-1902-4489-A108-60A61BAC6FE4}"/>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52" name="Freeform 1180">
                  <a:extLst>
                    <a:ext uri="{FF2B5EF4-FFF2-40B4-BE49-F238E27FC236}">
                      <a16:creationId xmlns:a16="http://schemas.microsoft.com/office/drawing/2014/main" id="{688A6B4E-A14B-4A1D-B9DC-450666110FEC}"/>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3" name="Freeform 1181">
                  <a:extLst>
                    <a:ext uri="{FF2B5EF4-FFF2-40B4-BE49-F238E27FC236}">
                      <a16:creationId xmlns:a16="http://schemas.microsoft.com/office/drawing/2014/main" id="{6F36A9C3-AB5A-43F8-881B-5C5317BE0FD4}"/>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4" name="Freeform 1182">
                  <a:extLst>
                    <a:ext uri="{FF2B5EF4-FFF2-40B4-BE49-F238E27FC236}">
                      <a16:creationId xmlns:a16="http://schemas.microsoft.com/office/drawing/2014/main" id="{E456089A-B09C-4D3C-B178-621EAAB5E5D3}"/>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5" name="Freeform 1183">
                  <a:extLst>
                    <a:ext uri="{FF2B5EF4-FFF2-40B4-BE49-F238E27FC236}">
                      <a16:creationId xmlns:a16="http://schemas.microsoft.com/office/drawing/2014/main" id="{ABCA2B75-9967-4E7D-9DB6-AED3051B1884}"/>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314" name="Group 1184">
                <a:extLst>
                  <a:ext uri="{FF2B5EF4-FFF2-40B4-BE49-F238E27FC236}">
                    <a16:creationId xmlns:a16="http://schemas.microsoft.com/office/drawing/2014/main" id="{072E4D19-630F-46A3-A6CF-856DEF2FC206}"/>
                  </a:ext>
                </a:extLst>
              </p:cNvPr>
              <p:cNvGrpSpPr>
                <a:grpSpLocks/>
              </p:cNvGrpSpPr>
              <p:nvPr/>
            </p:nvGrpSpPr>
            <p:grpSpPr bwMode="auto">
              <a:xfrm>
                <a:off x="2463" y="826"/>
                <a:ext cx="214" cy="259"/>
                <a:chOff x="2832" y="1655"/>
                <a:chExt cx="367" cy="434"/>
              </a:xfrm>
            </p:grpSpPr>
            <p:sp>
              <p:nvSpPr>
                <p:cNvPr id="81057" name="Freeform 1185">
                  <a:extLst>
                    <a:ext uri="{FF2B5EF4-FFF2-40B4-BE49-F238E27FC236}">
                      <a16:creationId xmlns:a16="http://schemas.microsoft.com/office/drawing/2014/main" id="{5F9D74ED-1DB0-4BB0-9A6A-BDD9EA246006}"/>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8" name="Freeform 1186">
                  <a:extLst>
                    <a:ext uri="{FF2B5EF4-FFF2-40B4-BE49-F238E27FC236}">
                      <a16:creationId xmlns:a16="http://schemas.microsoft.com/office/drawing/2014/main" id="{039EC046-C49C-43CE-8ACA-24F491AFB519}"/>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9" name="Freeform 1187">
                  <a:extLst>
                    <a:ext uri="{FF2B5EF4-FFF2-40B4-BE49-F238E27FC236}">
                      <a16:creationId xmlns:a16="http://schemas.microsoft.com/office/drawing/2014/main" id="{169FB986-940D-47FF-BE09-44E56189575B}"/>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0" name="Freeform 1188">
                  <a:extLst>
                    <a:ext uri="{FF2B5EF4-FFF2-40B4-BE49-F238E27FC236}">
                      <a16:creationId xmlns:a16="http://schemas.microsoft.com/office/drawing/2014/main" id="{522B2B21-3CE7-4E12-A289-753E933EE330}"/>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1" name="Freeform 1189">
                  <a:extLst>
                    <a:ext uri="{FF2B5EF4-FFF2-40B4-BE49-F238E27FC236}">
                      <a16:creationId xmlns:a16="http://schemas.microsoft.com/office/drawing/2014/main" id="{1571057E-1F58-4865-B92C-570D337FC519}"/>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2" name="Freeform 1190">
                  <a:extLst>
                    <a:ext uri="{FF2B5EF4-FFF2-40B4-BE49-F238E27FC236}">
                      <a16:creationId xmlns:a16="http://schemas.microsoft.com/office/drawing/2014/main" id="{A9DF5180-43DA-488B-B4E9-AB45C4EC3565}"/>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3" name="Freeform 1191">
                  <a:extLst>
                    <a:ext uri="{FF2B5EF4-FFF2-40B4-BE49-F238E27FC236}">
                      <a16:creationId xmlns:a16="http://schemas.microsoft.com/office/drawing/2014/main" id="{B5273055-880B-4999-B2CB-C271D30354F8}"/>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4" name="Freeform 1192">
                  <a:extLst>
                    <a:ext uri="{FF2B5EF4-FFF2-40B4-BE49-F238E27FC236}">
                      <a16:creationId xmlns:a16="http://schemas.microsoft.com/office/drawing/2014/main" id="{829D85AB-2DDD-4341-8CF0-B11A419873E6}"/>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5" name="Freeform 1193">
                  <a:extLst>
                    <a:ext uri="{FF2B5EF4-FFF2-40B4-BE49-F238E27FC236}">
                      <a16:creationId xmlns:a16="http://schemas.microsoft.com/office/drawing/2014/main" id="{A4842D16-677D-4569-ABFC-408DB7FE70C5}"/>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6" name="Freeform 1194">
                  <a:extLst>
                    <a:ext uri="{FF2B5EF4-FFF2-40B4-BE49-F238E27FC236}">
                      <a16:creationId xmlns:a16="http://schemas.microsoft.com/office/drawing/2014/main" id="{003A1677-62B8-428F-A11F-C2F7A2E34129}"/>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7" name="Freeform 1195">
                  <a:extLst>
                    <a:ext uri="{FF2B5EF4-FFF2-40B4-BE49-F238E27FC236}">
                      <a16:creationId xmlns:a16="http://schemas.microsoft.com/office/drawing/2014/main" id="{72ABFE56-9354-4D84-99A7-02A577EC568E}"/>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8" name="Freeform 1196">
                  <a:extLst>
                    <a:ext uri="{FF2B5EF4-FFF2-40B4-BE49-F238E27FC236}">
                      <a16:creationId xmlns:a16="http://schemas.microsoft.com/office/drawing/2014/main" id="{9E500774-9914-4990-A7F1-4B6AF4D38535}"/>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9" name="Rectangle 1197">
                  <a:extLst>
                    <a:ext uri="{FF2B5EF4-FFF2-40B4-BE49-F238E27FC236}">
                      <a16:creationId xmlns:a16="http://schemas.microsoft.com/office/drawing/2014/main" id="{872F2451-E452-4725-ADB5-5B97EA273EFA}"/>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70" name="Freeform 1198">
                  <a:extLst>
                    <a:ext uri="{FF2B5EF4-FFF2-40B4-BE49-F238E27FC236}">
                      <a16:creationId xmlns:a16="http://schemas.microsoft.com/office/drawing/2014/main" id="{0A5F1DDA-3BA0-4608-BC72-4FAAE238F066}"/>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71" name="Freeform 1199">
                  <a:extLst>
                    <a:ext uri="{FF2B5EF4-FFF2-40B4-BE49-F238E27FC236}">
                      <a16:creationId xmlns:a16="http://schemas.microsoft.com/office/drawing/2014/main" id="{B3FEE181-A8FC-48BF-9436-80B7F8C11A03}"/>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72" name="Freeform 1200">
                  <a:extLst>
                    <a:ext uri="{FF2B5EF4-FFF2-40B4-BE49-F238E27FC236}">
                      <a16:creationId xmlns:a16="http://schemas.microsoft.com/office/drawing/2014/main" id="{A4F25980-6B34-4FD9-BA27-239AEA27C81B}"/>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73" name="Freeform 1201">
                  <a:extLst>
                    <a:ext uri="{FF2B5EF4-FFF2-40B4-BE49-F238E27FC236}">
                      <a16:creationId xmlns:a16="http://schemas.microsoft.com/office/drawing/2014/main" id="{D3B80432-C5E8-4B00-A188-44FDED3F7213}"/>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074" name="Line 1202">
                <a:extLst>
                  <a:ext uri="{FF2B5EF4-FFF2-40B4-BE49-F238E27FC236}">
                    <a16:creationId xmlns:a16="http://schemas.microsoft.com/office/drawing/2014/main" id="{F1361209-81C6-4480-9294-DA7DE3251C26}"/>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75" name="Line 1203">
                <a:extLst>
                  <a:ext uri="{FF2B5EF4-FFF2-40B4-BE49-F238E27FC236}">
                    <a16:creationId xmlns:a16="http://schemas.microsoft.com/office/drawing/2014/main" id="{0F96F7CE-3E0D-4A43-9061-C1049A0FAE61}"/>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76" name="Line 1204">
                <a:extLst>
                  <a:ext uri="{FF2B5EF4-FFF2-40B4-BE49-F238E27FC236}">
                    <a16:creationId xmlns:a16="http://schemas.microsoft.com/office/drawing/2014/main" id="{84CB593E-F7E1-4F32-977E-C8C72EA35C2C}"/>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77" name="Line 1205">
                <a:extLst>
                  <a:ext uri="{FF2B5EF4-FFF2-40B4-BE49-F238E27FC236}">
                    <a16:creationId xmlns:a16="http://schemas.microsoft.com/office/drawing/2014/main" id="{51F2604E-1DE5-43EE-B515-735E73528DF7}"/>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87" name="Group 1206">
            <a:extLst>
              <a:ext uri="{FF2B5EF4-FFF2-40B4-BE49-F238E27FC236}">
                <a16:creationId xmlns:a16="http://schemas.microsoft.com/office/drawing/2014/main" id="{51ACDCC8-1378-4430-A396-569C59147591}"/>
              </a:ext>
            </a:extLst>
          </p:cNvPr>
          <p:cNvGrpSpPr>
            <a:grpSpLocks/>
          </p:cNvGrpSpPr>
          <p:nvPr/>
        </p:nvGrpSpPr>
        <p:grpSpPr bwMode="auto">
          <a:xfrm>
            <a:off x="5715000" y="2209801"/>
            <a:ext cx="1219200" cy="531813"/>
            <a:chOff x="508" y="1228"/>
            <a:chExt cx="1564" cy="785"/>
          </a:xfrm>
        </p:grpSpPr>
        <p:grpSp>
          <p:nvGrpSpPr>
            <p:cNvPr id="41237" name="Group 1207">
              <a:extLst>
                <a:ext uri="{FF2B5EF4-FFF2-40B4-BE49-F238E27FC236}">
                  <a16:creationId xmlns:a16="http://schemas.microsoft.com/office/drawing/2014/main" id="{EA3D33D9-267C-4224-ABC9-A87B95B799C8}"/>
                </a:ext>
              </a:extLst>
            </p:cNvPr>
            <p:cNvGrpSpPr>
              <a:grpSpLocks/>
            </p:cNvGrpSpPr>
            <p:nvPr/>
          </p:nvGrpSpPr>
          <p:grpSpPr bwMode="auto">
            <a:xfrm>
              <a:off x="508" y="1228"/>
              <a:ext cx="1564" cy="785"/>
              <a:chOff x="1952" y="2535"/>
              <a:chExt cx="1096" cy="606"/>
            </a:xfrm>
          </p:grpSpPr>
          <p:sp>
            <p:nvSpPr>
              <p:cNvPr id="81080" name="Oval 1208">
                <a:extLst>
                  <a:ext uri="{FF2B5EF4-FFF2-40B4-BE49-F238E27FC236}">
                    <a16:creationId xmlns:a16="http://schemas.microsoft.com/office/drawing/2014/main" id="{8CA5188A-DC59-4A2B-9BD9-99265626FDE7}"/>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1" name="Oval 1209">
                <a:extLst>
                  <a:ext uri="{FF2B5EF4-FFF2-40B4-BE49-F238E27FC236}">
                    <a16:creationId xmlns:a16="http://schemas.microsoft.com/office/drawing/2014/main" id="{990EA8C6-DAFE-4A67-BFD2-8DB8C3121B64}"/>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2" name="Oval 1210">
                <a:extLst>
                  <a:ext uri="{FF2B5EF4-FFF2-40B4-BE49-F238E27FC236}">
                    <a16:creationId xmlns:a16="http://schemas.microsoft.com/office/drawing/2014/main" id="{65DCC308-2062-4809-B3D4-3378DD53E908}"/>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3" name="Oval 1211">
                <a:extLst>
                  <a:ext uri="{FF2B5EF4-FFF2-40B4-BE49-F238E27FC236}">
                    <a16:creationId xmlns:a16="http://schemas.microsoft.com/office/drawing/2014/main" id="{1B570A51-E4A8-4D3A-9139-3E06FE4F8717}"/>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4" name="Oval 1212">
                <a:extLst>
                  <a:ext uri="{FF2B5EF4-FFF2-40B4-BE49-F238E27FC236}">
                    <a16:creationId xmlns:a16="http://schemas.microsoft.com/office/drawing/2014/main" id="{A005F18D-0C0E-4682-AEAC-AC264F3F2701}"/>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5" name="Oval 1213">
                <a:extLst>
                  <a:ext uri="{FF2B5EF4-FFF2-40B4-BE49-F238E27FC236}">
                    <a16:creationId xmlns:a16="http://schemas.microsoft.com/office/drawing/2014/main" id="{DFE9C025-13D7-4C53-9563-29974323DE4C}"/>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6" name="Oval 1214">
                <a:extLst>
                  <a:ext uri="{FF2B5EF4-FFF2-40B4-BE49-F238E27FC236}">
                    <a16:creationId xmlns:a16="http://schemas.microsoft.com/office/drawing/2014/main" id="{E399A5C9-0D9F-4B30-BD1E-3318669120EB}"/>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7" name="Oval 1215">
                <a:extLst>
                  <a:ext uri="{FF2B5EF4-FFF2-40B4-BE49-F238E27FC236}">
                    <a16:creationId xmlns:a16="http://schemas.microsoft.com/office/drawing/2014/main" id="{B1B479F9-B904-4E1F-9C90-42E91F425B0C}"/>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8" name="Oval 1216">
                <a:extLst>
                  <a:ext uri="{FF2B5EF4-FFF2-40B4-BE49-F238E27FC236}">
                    <a16:creationId xmlns:a16="http://schemas.microsoft.com/office/drawing/2014/main" id="{2D095A88-2250-4A40-AA37-1181EA1D587B}"/>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9" name="Oval 1217">
                <a:extLst>
                  <a:ext uri="{FF2B5EF4-FFF2-40B4-BE49-F238E27FC236}">
                    <a16:creationId xmlns:a16="http://schemas.microsoft.com/office/drawing/2014/main" id="{89FB4335-0988-4B50-B398-A1B159F321C9}"/>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90" name="Oval 1218">
                <a:extLst>
                  <a:ext uri="{FF2B5EF4-FFF2-40B4-BE49-F238E27FC236}">
                    <a16:creationId xmlns:a16="http://schemas.microsoft.com/office/drawing/2014/main" id="{9D29DAF9-ED99-4C52-A42F-F99AEDB0639A}"/>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91" name="Freeform 1219">
                <a:extLst>
                  <a:ext uri="{FF2B5EF4-FFF2-40B4-BE49-F238E27FC236}">
                    <a16:creationId xmlns:a16="http://schemas.microsoft.com/office/drawing/2014/main" id="{EC6E3C51-ABAC-4146-B8B4-BAE0CAD0A32E}"/>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238" name="Group 1220">
              <a:extLst>
                <a:ext uri="{FF2B5EF4-FFF2-40B4-BE49-F238E27FC236}">
                  <a16:creationId xmlns:a16="http://schemas.microsoft.com/office/drawing/2014/main" id="{C8E2FEFA-B7EE-4F60-9B69-7C31959CEA41}"/>
                </a:ext>
              </a:extLst>
            </p:cNvPr>
            <p:cNvGrpSpPr>
              <a:grpSpLocks/>
            </p:cNvGrpSpPr>
            <p:nvPr/>
          </p:nvGrpSpPr>
          <p:grpSpPr bwMode="auto">
            <a:xfrm>
              <a:off x="705" y="1376"/>
              <a:ext cx="1040" cy="422"/>
              <a:chOff x="1738" y="823"/>
              <a:chExt cx="1040" cy="422"/>
            </a:xfrm>
          </p:grpSpPr>
          <p:grpSp>
            <p:nvGrpSpPr>
              <p:cNvPr id="41239" name="Group 1221">
                <a:extLst>
                  <a:ext uri="{FF2B5EF4-FFF2-40B4-BE49-F238E27FC236}">
                    <a16:creationId xmlns:a16="http://schemas.microsoft.com/office/drawing/2014/main" id="{E42708B2-AED4-4E3D-BC4A-81C6AB21E5EC}"/>
                  </a:ext>
                </a:extLst>
              </p:cNvPr>
              <p:cNvGrpSpPr>
                <a:grpSpLocks/>
              </p:cNvGrpSpPr>
              <p:nvPr/>
            </p:nvGrpSpPr>
            <p:grpSpPr bwMode="auto">
              <a:xfrm>
                <a:off x="1842" y="823"/>
                <a:ext cx="214" cy="259"/>
                <a:chOff x="960" y="1538"/>
                <a:chExt cx="214" cy="259"/>
              </a:xfrm>
            </p:grpSpPr>
            <p:sp>
              <p:nvSpPr>
                <p:cNvPr id="81094" name="Freeform 1222">
                  <a:extLst>
                    <a:ext uri="{FF2B5EF4-FFF2-40B4-BE49-F238E27FC236}">
                      <a16:creationId xmlns:a16="http://schemas.microsoft.com/office/drawing/2014/main" id="{845D2189-2C67-4905-9B7E-3E8367DE9C42}"/>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5" name="Freeform 1223">
                  <a:extLst>
                    <a:ext uri="{FF2B5EF4-FFF2-40B4-BE49-F238E27FC236}">
                      <a16:creationId xmlns:a16="http://schemas.microsoft.com/office/drawing/2014/main" id="{5D93877F-CC56-49F1-B830-3AFF760B6BAF}"/>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6" name="Freeform 1224">
                  <a:extLst>
                    <a:ext uri="{FF2B5EF4-FFF2-40B4-BE49-F238E27FC236}">
                      <a16:creationId xmlns:a16="http://schemas.microsoft.com/office/drawing/2014/main" id="{05A47744-5AB0-4BFC-92BC-92B802CC6569}"/>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7" name="Freeform 1225">
                  <a:extLst>
                    <a:ext uri="{FF2B5EF4-FFF2-40B4-BE49-F238E27FC236}">
                      <a16:creationId xmlns:a16="http://schemas.microsoft.com/office/drawing/2014/main" id="{E8294D1D-30B7-4EAB-9828-BFFFFC8BF07F}"/>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8" name="Freeform 1226">
                  <a:extLst>
                    <a:ext uri="{FF2B5EF4-FFF2-40B4-BE49-F238E27FC236}">
                      <a16:creationId xmlns:a16="http://schemas.microsoft.com/office/drawing/2014/main" id="{99616361-F063-4C3C-B04C-7824F945EAA1}"/>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9" name="Freeform 1227">
                  <a:extLst>
                    <a:ext uri="{FF2B5EF4-FFF2-40B4-BE49-F238E27FC236}">
                      <a16:creationId xmlns:a16="http://schemas.microsoft.com/office/drawing/2014/main" id="{748FDFAC-E1F6-4095-8935-7C317AFB77FF}"/>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0" name="Freeform 1228">
                  <a:extLst>
                    <a:ext uri="{FF2B5EF4-FFF2-40B4-BE49-F238E27FC236}">
                      <a16:creationId xmlns:a16="http://schemas.microsoft.com/office/drawing/2014/main" id="{38755377-1CCA-44A8-8741-EBCBD4DCD863}"/>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1" name="Freeform 1229">
                  <a:extLst>
                    <a:ext uri="{FF2B5EF4-FFF2-40B4-BE49-F238E27FC236}">
                      <a16:creationId xmlns:a16="http://schemas.microsoft.com/office/drawing/2014/main" id="{3D33D493-E6DF-43E2-9629-23BCF90471D8}"/>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2" name="Freeform 1230">
                  <a:extLst>
                    <a:ext uri="{FF2B5EF4-FFF2-40B4-BE49-F238E27FC236}">
                      <a16:creationId xmlns:a16="http://schemas.microsoft.com/office/drawing/2014/main" id="{2414F9B9-33D9-46BF-AF2E-D54831A2FF9B}"/>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3" name="Freeform 1231">
                  <a:extLst>
                    <a:ext uri="{FF2B5EF4-FFF2-40B4-BE49-F238E27FC236}">
                      <a16:creationId xmlns:a16="http://schemas.microsoft.com/office/drawing/2014/main" id="{E8FF3865-48F1-4C3A-9C9C-A633B2AF5117}"/>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4" name="Freeform 1232">
                  <a:extLst>
                    <a:ext uri="{FF2B5EF4-FFF2-40B4-BE49-F238E27FC236}">
                      <a16:creationId xmlns:a16="http://schemas.microsoft.com/office/drawing/2014/main" id="{2635CB7B-1556-4A63-9BEA-6B7F1E9BDF03}"/>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5" name="Freeform 1233">
                  <a:extLst>
                    <a:ext uri="{FF2B5EF4-FFF2-40B4-BE49-F238E27FC236}">
                      <a16:creationId xmlns:a16="http://schemas.microsoft.com/office/drawing/2014/main" id="{EF3245A1-DD29-4CE0-AAE5-966533E9F913}"/>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6" name="Rectangle 1234">
                  <a:extLst>
                    <a:ext uri="{FF2B5EF4-FFF2-40B4-BE49-F238E27FC236}">
                      <a16:creationId xmlns:a16="http://schemas.microsoft.com/office/drawing/2014/main" id="{9E626E8A-1C27-4F26-85E1-1989BC0EF2A5}"/>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07" name="Freeform 1235">
                  <a:extLst>
                    <a:ext uri="{FF2B5EF4-FFF2-40B4-BE49-F238E27FC236}">
                      <a16:creationId xmlns:a16="http://schemas.microsoft.com/office/drawing/2014/main" id="{FD09DA7D-D444-41C1-97A9-305E73B5A79E}"/>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8" name="Freeform 1236">
                  <a:extLst>
                    <a:ext uri="{FF2B5EF4-FFF2-40B4-BE49-F238E27FC236}">
                      <a16:creationId xmlns:a16="http://schemas.microsoft.com/office/drawing/2014/main" id="{5EE848D6-BAB2-484C-BB47-14B34FB034B3}"/>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9" name="Freeform 1237">
                  <a:extLst>
                    <a:ext uri="{FF2B5EF4-FFF2-40B4-BE49-F238E27FC236}">
                      <a16:creationId xmlns:a16="http://schemas.microsoft.com/office/drawing/2014/main" id="{7A1F60C9-99A0-464E-8398-DA00F30C25E7}"/>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0" name="Freeform 1238">
                  <a:extLst>
                    <a:ext uri="{FF2B5EF4-FFF2-40B4-BE49-F238E27FC236}">
                      <a16:creationId xmlns:a16="http://schemas.microsoft.com/office/drawing/2014/main" id="{43884EE1-93FD-459C-A413-2F25977DEA1D}"/>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240" name="Group 1239">
                <a:extLst>
                  <a:ext uri="{FF2B5EF4-FFF2-40B4-BE49-F238E27FC236}">
                    <a16:creationId xmlns:a16="http://schemas.microsoft.com/office/drawing/2014/main" id="{27BE56F1-7733-4890-947E-17543C1097F2}"/>
                  </a:ext>
                </a:extLst>
              </p:cNvPr>
              <p:cNvGrpSpPr>
                <a:grpSpLocks/>
              </p:cNvGrpSpPr>
              <p:nvPr/>
            </p:nvGrpSpPr>
            <p:grpSpPr bwMode="auto">
              <a:xfrm>
                <a:off x="2149" y="826"/>
                <a:ext cx="214" cy="259"/>
                <a:chOff x="4320" y="1728"/>
                <a:chExt cx="384" cy="384"/>
              </a:xfrm>
            </p:grpSpPr>
            <p:sp>
              <p:nvSpPr>
                <p:cNvPr id="81112" name="Freeform 1240">
                  <a:extLst>
                    <a:ext uri="{FF2B5EF4-FFF2-40B4-BE49-F238E27FC236}">
                      <a16:creationId xmlns:a16="http://schemas.microsoft.com/office/drawing/2014/main" id="{D70FB79A-73C1-4ED6-A4C1-3E7155FFD5F0}"/>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3" name="Freeform 1241">
                  <a:extLst>
                    <a:ext uri="{FF2B5EF4-FFF2-40B4-BE49-F238E27FC236}">
                      <a16:creationId xmlns:a16="http://schemas.microsoft.com/office/drawing/2014/main" id="{CA2F9F20-D3F1-4EA7-9F6E-F18ACD1A1277}"/>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4" name="Freeform 1242">
                  <a:extLst>
                    <a:ext uri="{FF2B5EF4-FFF2-40B4-BE49-F238E27FC236}">
                      <a16:creationId xmlns:a16="http://schemas.microsoft.com/office/drawing/2014/main" id="{EE211C48-15F3-4474-922B-234A0A111BC1}"/>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5" name="Freeform 1243">
                  <a:extLst>
                    <a:ext uri="{FF2B5EF4-FFF2-40B4-BE49-F238E27FC236}">
                      <a16:creationId xmlns:a16="http://schemas.microsoft.com/office/drawing/2014/main" id="{E5EE6C89-4DB9-42B5-BF75-E04E77F1EC09}"/>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6" name="Freeform 1244">
                  <a:extLst>
                    <a:ext uri="{FF2B5EF4-FFF2-40B4-BE49-F238E27FC236}">
                      <a16:creationId xmlns:a16="http://schemas.microsoft.com/office/drawing/2014/main" id="{99C46FBA-D5E7-4D14-9910-A1BD474521EE}"/>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7" name="Freeform 1245">
                  <a:extLst>
                    <a:ext uri="{FF2B5EF4-FFF2-40B4-BE49-F238E27FC236}">
                      <a16:creationId xmlns:a16="http://schemas.microsoft.com/office/drawing/2014/main" id="{7FF57CDC-70FC-4F65-A229-FD463518BF71}"/>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8" name="Freeform 1246">
                  <a:extLst>
                    <a:ext uri="{FF2B5EF4-FFF2-40B4-BE49-F238E27FC236}">
                      <a16:creationId xmlns:a16="http://schemas.microsoft.com/office/drawing/2014/main" id="{068C9311-CB0A-46E6-BAF6-B26F9FB63F89}"/>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9" name="Freeform 1247">
                  <a:extLst>
                    <a:ext uri="{FF2B5EF4-FFF2-40B4-BE49-F238E27FC236}">
                      <a16:creationId xmlns:a16="http://schemas.microsoft.com/office/drawing/2014/main" id="{4BD93FFF-3073-41A0-A0EC-E750F1188CC1}"/>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0" name="Freeform 1248">
                  <a:extLst>
                    <a:ext uri="{FF2B5EF4-FFF2-40B4-BE49-F238E27FC236}">
                      <a16:creationId xmlns:a16="http://schemas.microsoft.com/office/drawing/2014/main" id="{3FDB2BC7-12F1-4D29-9615-CE419522DA0D}"/>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1" name="Freeform 1249">
                  <a:extLst>
                    <a:ext uri="{FF2B5EF4-FFF2-40B4-BE49-F238E27FC236}">
                      <a16:creationId xmlns:a16="http://schemas.microsoft.com/office/drawing/2014/main" id="{3575F6C7-602C-438D-877C-D19C52C1C9C7}"/>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2" name="Freeform 1250">
                  <a:extLst>
                    <a:ext uri="{FF2B5EF4-FFF2-40B4-BE49-F238E27FC236}">
                      <a16:creationId xmlns:a16="http://schemas.microsoft.com/office/drawing/2014/main" id="{F686FC4B-4268-4F6E-9724-5D606393A6C0}"/>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3" name="Freeform 1251">
                  <a:extLst>
                    <a:ext uri="{FF2B5EF4-FFF2-40B4-BE49-F238E27FC236}">
                      <a16:creationId xmlns:a16="http://schemas.microsoft.com/office/drawing/2014/main" id="{164AAD6C-A001-46E2-B263-AE3AC67E7E26}"/>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4" name="Freeform 1252">
                  <a:extLst>
                    <a:ext uri="{FF2B5EF4-FFF2-40B4-BE49-F238E27FC236}">
                      <a16:creationId xmlns:a16="http://schemas.microsoft.com/office/drawing/2014/main" id="{81273502-84A2-47FA-B6EC-3A9BAB145DB7}"/>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5" name="Rectangle 1253">
                  <a:extLst>
                    <a:ext uri="{FF2B5EF4-FFF2-40B4-BE49-F238E27FC236}">
                      <a16:creationId xmlns:a16="http://schemas.microsoft.com/office/drawing/2014/main" id="{53AC05D4-5188-42C6-82A4-32397CAEEBDA}"/>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26" name="Freeform 1254">
                  <a:extLst>
                    <a:ext uri="{FF2B5EF4-FFF2-40B4-BE49-F238E27FC236}">
                      <a16:creationId xmlns:a16="http://schemas.microsoft.com/office/drawing/2014/main" id="{5BE622EC-993A-4D70-ADDA-112D5B93FA60}"/>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7" name="Freeform 1255">
                  <a:extLst>
                    <a:ext uri="{FF2B5EF4-FFF2-40B4-BE49-F238E27FC236}">
                      <a16:creationId xmlns:a16="http://schemas.microsoft.com/office/drawing/2014/main" id="{7FACF7CE-9C59-4F9F-879D-AB1BEDB98D77}"/>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8" name="Freeform 1256">
                  <a:extLst>
                    <a:ext uri="{FF2B5EF4-FFF2-40B4-BE49-F238E27FC236}">
                      <a16:creationId xmlns:a16="http://schemas.microsoft.com/office/drawing/2014/main" id="{C7D6575B-FEAC-4A34-8E84-6CD7E238A5CD}"/>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9" name="Freeform 1257">
                  <a:extLst>
                    <a:ext uri="{FF2B5EF4-FFF2-40B4-BE49-F238E27FC236}">
                      <a16:creationId xmlns:a16="http://schemas.microsoft.com/office/drawing/2014/main" id="{06F44E7B-8143-4193-9634-47800DF7F707}"/>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241" name="Group 1258">
                <a:extLst>
                  <a:ext uri="{FF2B5EF4-FFF2-40B4-BE49-F238E27FC236}">
                    <a16:creationId xmlns:a16="http://schemas.microsoft.com/office/drawing/2014/main" id="{342A02F9-B993-494A-831B-3F4240572B7F}"/>
                  </a:ext>
                </a:extLst>
              </p:cNvPr>
              <p:cNvGrpSpPr>
                <a:grpSpLocks/>
              </p:cNvGrpSpPr>
              <p:nvPr/>
            </p:nvGrpSpPr>
            <p:grpSpPr bwMode="auto">
              <a:xfrm>
                <a:off x="2463" y="826"/>
                <a:ext cx="214" cy="259"/>
                <a:chOff x="2832" y="1655"/>
                <a:chExt cx="367" cy="434"/>
              </a:xfrm>
            </p:grpSpPr>
            <p:sp>
              <p:nvSpPr>
                <p:cNvPr id="81131" name="Freeform 1259">
                  <a:extLst>
                    <a:ext uri="{FF2B5EF4-FFF2-40B4-BE49-F238E27FC236}">
                      <a16:creationId xmlns:a16="http://schemas.microsoft.com/office/drawing/2014/main" id="{EC7B796E-C717-4FF0-A016-AAFC8C001DB4}"/>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2" name="Freeform 1260">
                  <a:extLst>
                    <a:ext uri="{FF2B5EF4-FFF2-40B4-BE49-F238E27FC236}">
                      <a16:creationId xmlns:a16="http://schemas.microsoft.com/office/drawing/2014/main" id="{90995AA2-041B-40E7-A460-93F3F0E7017F}"/>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3" name="Freeform 1261">
                  <a:extLst>
                    <a:ext uri="{FF2B5EF4-FFF2-40B4-BE49-F238E27FC236}">
                      <a16:creationId xmlns:a16="http://schemas.microsoft.com/office/drawing/2014/main" id="{B722F824-CC13-4E14-868E-DB6B75DEC35A}"/>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4" name="Freeform 1262">
                  <a:extLst>
                    <a:ext uri="{FF2B5EF4-FFF2-40B4-BE49-F238E27FC236}">
                      <a16:creationId xmlns:a16="http://schemas.microsoft.com/office/drawing/2014/main" id="{82F90A39-FEA4-4E06-B06D-7AD1103F6D7B}"/>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5" name="Freeform 1263">
                  <a:extLst>
                    <a:ext uri="{FF2B5EF4-FFF2-40B4-BE49-F238E27FC236}">
                      <a16:creationId xmlns:a16="http://schemas.microsoft.com/office/drawing/2014/main" id="{9A18AEFB-71BC-4392-9E25-8785EAE9EA2B}"/>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6" name="Freeform 1264">
                  <a:extLst>
                    <a:ext uri="{FF2B5EF4-FFF2-40B4-BE49-F238E27FC236}">
                      <a16:creationId xmlns:a16="http://schemas.microsoft.com/office/drawing/2014/main" id="{538F57FD-5669-4B3A-9591-0BEA9B2D5AF1}"/>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7" name="Freeform 1265">
                  <a:extLst>
                    <a:ext uri="{FF2B5EF4-FFF2-40B4-BE49-F238E27FC236}">
                      <a16:creationId xmlns:a16="http://schemas.microsoft.com/office/drawing/2014/main" id="{8628F37A-3D99-41C1-BAA3-7169E2B6F109}"/>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8" name="Freeform 1266">
                  <a:extLst>
                    <a:ext uri="{FF2B5EF4-FFF2-40B4-BE49-F238E27FC236}">
                      <a16:creationId xmlns:a16="http://schemas.microsoft.com/office/drawing/2014/main" id="{DD3CEC01-74B5-4165-863D-DB774A296879}"/>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9" name="Freeform 1267">
                  <a:extLst>
                    <a:ext uri="{FF2B5EF4-FFF2-40B4-BE49-F238E27FC236}">
                      <a16:creationId xmlns:a16="http://schemas.microsoft.com/office/drawing/2014/main" id="{121B736D-1B46-4A8E-9FBB-9BC17DB8B029}"/>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0" name="Freeform 1268">
                  <a:extLst>
                    <a:ext uri="{FF2B5EF4-FFF2-40B4-BE49-F238E27FC236}">
                      <a16:creationId xmlns:a16="http://schemas.microsoft.com/office/drawing/2014/main" id="{01CAA418-8F4D-4926-8002-CFD3F18E860F}"/>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1" name="Freeform 1269">
                  <a:extLst>
                    <a:ext uri="{FF2B5EF4-FFF2-40B4-BE49-F238E27FC236}">
                      <a16:creationId xmlns:a16="http://schemas.microsoft.com/office/drawing/2014/main" id="{090986FE-E137-4C06-855B-30038DE866C3}"/>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2" name="Freeform 1270">
                  <a:extLst>
                    <a:ext uri="{FF2B5EF4-FFF2-40B4-BE49-F238E27FC236}">
                      <a16:creationId xmlns:a16="http://schemas.microsoft.com/office/drawing/2014/main" id="{D6F77D7B-B0C0-45A8-8EEC-6DB5CBA635E2}"/>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3" name="Rectangle 1271">
                  <a:extLst>
                    <a:ext uri="{FF2B5EF4-FFF2-40B4-BE49-F238E27FC236}">
                      <a16:creationId xmlns:a16="http://schemas.microsoft.com/office/drawing/2014/main" id="{04391B2C-1AFB-4F66-B32E-D9463762004F}"/>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44" name="Freeform 1272">
                  <a:extLst>
                    <a:ext uri="{FF2B5EF4-FFF2-40B4-BE49-F238E27FC236}">
                      <a16:creationId xmlns:a16="http://schemas.microsoft.com/office/drawing/2014/main" id="{31099207-602E-4A3B-AFBA-BFB37E68A5B5}"/>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5" name="Freeform 1273">
                  <a:extLst>
                    <a:ext uri="{FF2B5EF4-FFF2-40B4-BE49-F238E27FC236}">
                      <a16:creationId xmlns:a16="http://schemas.microsoft.com/office/drawing/2014/main" id="{C1969EB5-15FC-484B-B032-F47C03FD10BA}"/>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6" name="Freeform 1274">
                  <a:extLst>
                    <a:ext uri="{FF2B5EF4-FFF2-40B4-BE49-F238E27FC236}">
                      <a16:creationId xmlns:a16="http://schemas.microsoft.com/office/drawing/2014/main" id="{B1F4F559-3D33-424B-9F80-0EB71F953243}"/>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7" name="Freeform 1275">
                  <a:extLst>
                    <a:ext uri="{FF2B5EF4-FFF2-40B4-BE49-F238E27FC236}">
                      <a16:creationId xmlns:a16="http://schemas.microsoft.com/office/drawing/2014/main" id="{88A87512-6A93-40C5-89AA-0FEE829A1347}"/>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148" name="Line 1276">
                <a:extLst>
                  <a:ext uri="{FF2B5EF4-FFF2-40B4-BE49-F238E27FC236}">
                    <a16:creationId xmlns:a16="http://schemas.microsoft.com/office/drawing/2014/main" id="{AFA41ECC-3809-42A2-9706-00F6A05503B9}"/>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49" name="Line 1277">
                <a:extLst>
                  <a:ext uri="{FF2B5EF4-FFF2-40B4-BE49-F238E27FC236}">
                    <a16:creationId xmlns:a16="http://schemas.microsoft.com/office/drawing/2014/main" id="{628EDBAC-122A-4963-8BEA-6C8AE46AD6F5}"/>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50" name="Line 1278">
                <a:extLst>
                  <a:ext uri="{FF2B5EF4-FFF2-40B4-BE49-F238E27FC236}">
                    <a16:creationId xmlns:a16="http://schemas.microsoft.com/office/drawing/2014/main" id="{92310CAF-A2D7-4755-A464-11ABF69037E9}"/>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51" name="Line 1279">
                <a:extLst>
                  <a:ext uri="{FF2B5EF4-FFF2-40B4-BE49-F238E27FC236}">
                    <a16:creationId xmlns:a16="http://schemas.microsoft.com/office/drawing/2014/main" id="{DE8DE487-855E-43E0-887B-839F8F95EC11}"/>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89" name="Group 1291">
            <a:extLst>
              <a:ext uri="{FF2B5EF4-FFF2-40B4-BE49-F238E27FC236}">
                <a16:creationId xmlns:a16="http://schemas.microsoft.com/office/drawing/2014/main" id="{2B1C3B4A-84B4-4A18-AFBD-B95DF6EEEA55}"/>
              </a:ext>
            </a:extLst>
          </p:cNvPr>
          <p:cNvGrpSpPr>
            <a:grpSpLocks/>
          </p:cNvGrpSpPr>
          <p:nvPr/>
        </p:nvGrpSpPr>
        <p:grpSpPr bwMode="auto">
          <a:xfrm>
            <a:off x="2286000" y="4114801"/>
            <a:ext cx="1219200" cy="531813"/>
            <a:chOff x="508" y="1228"/>
            <a:chExt cx="1564" cy="785"/>
          </a:xfrm>
        </p:grpSpPr>
        <p:grpSp>
          <p:nvGrpSpPr>
            <p:cNvPr id="41164" name="Group 1292">
              <a:extLst>
                <a:ext uri="{FF2B5EF4-FFF2-40B4-BE49-F238E27FC236}">
                  <a16:creationId xmlns:a16="http://schemas.microsoft.com/office/drawing/2014/main" id="{A84E884D-30DD-4C52-AFE0-A33CE230E98A}"/>
                </a:ext>
              </a:extLst>
            </p:cNvPr>
            <p:cNvGrpSpPr>
              <a:grpSpLocks/>
            </p:cNvGrpSpPr>
            <p:nvPr/>
          </p:nvGrpSpPr>
          <p:grpSpPr bwMode="auto">
            <a:xfrm>
              <a:off x="508" y="1228"/>
              <a:ext cx="1564" cy="785"/>
              <a:chOff x="1952" y="2535"/>
              <a:chExt cx="1096" cy="606"/>
            </a:xfrm>
          </p:grpSpPr>
          <p:sp>
            <p:nvSpPr>
              <p:cNvPr id="81165" name="Oval 1293">
                <a:extLst>
                  <a:ext uri="{FF2B5EF4-FFF2-40B4-BE49-F238E27FC236}">
                    <a16:creationId xmlns:a16="http://schemas.microsoft.com/office/drawing/2014/main" id="{42D081CE-BD61-4C64-8D82-A34E189A258D}"/>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66" name="Oval 1294">
                <a:extLst>
                  <a:ext uri="{FF2B5EF4-FFF2-40B4-BE49-F238E27FC236}">
                    <a16:creationId xmlns:a16="http://schemas.microsoft.com/office/drawing/2014/main" id="{291A6DE1-98C7-4F31-8B81-3394D6AF48CC}"/>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67" name="Oval 1295">
                <a:extLst>
                  <a:ext uri="{FF2B5EF4-FFF2-40B4-BE49-F238E27FC236}">
                    <a16:creationId xmlns:a16="http://schemas.microsoft.com/office/drawing/2014/main" id="{5E17AA30-2317-4C40-AB01-801578184678}"/>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68" name="Oval 1296">
                <a:extLst>
                  <a:ext uri="{FF2B5EF4-FFF2-40B4-BE49-F238E27FC236}">
                    <a16:creationId xmlns:a16="http://schemas.microsoft.com/office/drawing/2014/main" id="{3A2180D0-568C-4EDF-AAC1-9D96E320DB3D}"/>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69" name="Oval 1297">
                <a:extLst>
                  <a:ext uri="{FF2B5EF4-FFF2-40B4-BE49-F238E27FC236}">
                    <a16:creationId xmlns:a16="http://schemas.microsoft.com/office/drawing/2014/main" id="{DA75F9A4-A8C9-48A5-92C0-B278B45A532D}"/>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0" name="Oval 1298">
                <a:extLst>
                  <a:ext uri="{FF2B5EF4-FFF2-40B4-BE49-F238E27FC236}">
                    <a16:creationId xmlns:a16="http://schemas.microsoft.com/office/drawing/2014/main" id="{9DED03AD-C617-429E-ADA8-099F26506CC4}"/>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1" name="Oval 1299">
                <a:extLst>
                  <a:ext uri="{FF2B5EF4-FFF2-40B4-BE49-F238E27FC236}">
                    <a16:creationId xmlns:a16="http://schemas.microsoft.com/office/drawing/2014/main" id="{04314764-E32A-4AA8-A3E1-219F9918D104}"/>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2" name="Oval 1300">
                <a:extLst>
                  <a:ext uri="{FF2B5EF4-FFF2-40B4-BE49-F238E27FC236}">
                    <a16:creationId xmlns:a16="http://schemas.microsoft.com/office/drawing/2014/main" id="{329F68BD-9FE9-41CF-A120-090674EAD252}"/>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3" name="Oval 1301">
                <a:extLst>
                  <a:ext uri="{FF2B5EF4-FFF2-40B4-BE49-F238E27FC236}">
                    <a16:creationId xmlns:a16="http://schemas.microsoft.com/office/drawing/2014/main" id="{BD098A12-03D8-4245-B68C-35287D2AE157}"/>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4" name="Oval 1302">
                <a:extLst>
                  <a:ext uri="{FF2B5EF4-FFF2-40B4-BE49-F238E27FC236}">
                    <a16:creationId xmlns:a16="http://schemas.microsoft.com/office/drawing/2014/main" id="{E5837198-089C-47B9-B373-711DFF71F442}"/>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5" name="Oval 1303">
                <a:extLst>
                  <a:ext uri="{FF2B5EF4-FFF2-40B4-BE49-F238E27FC236}">
                    <a16:creationId xmlns:a16="http://schemas.microsoft.com/office/drawing/2014/main" id="{17CF60F0-1869-43AF-8F96-6BA1D7C19727}"/>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6" name="Freeform 1304">
                <a:extLst>
                  <a:ext uri="{FF2B5EF4-FFF2-40B4-BE49-F238E27FC236}">
                    <a16:creationId xmlns:a16="http://schemas.microsoft.com/office/drawing/2014/main" id="{5AEDD19D-67EA-47C7-B728-CA1C6ABD736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165" name="Group 1305">
              <a:extLst>
                <a:ext uri="{FF2B5EF4-FFF2-40B4-BE49-F238E27FC236}">
                  <a16:creationId xmlns:a16="http://schemas.microsoft.com/office/drawing/2014/main" id="{F41CD889-DF90-4507-9AA4-0F0AD666F0DE}"/>
                </a:ext>
              </a:extLst>
            </p:cNvPr>
            <p:cNvGrpSpPr>
              <a:grpSpLocks/>
            </p:cNvGrpSpPr>
            <p:nvPr/>
          </p:nvGrpSpPr>
          <p:grpSpPr bwMode="auto">
            <a:xfrm>
              <a:off x="705" y="1376"/>
              <a:ext cx="1040" cy="422"/>
              <a:chOff x="1738" y="823"/>
              <a:chExt cx="1040" cy="422"/>
            </a:xfrm>
          </p:grpSpPr>
          <p:grpSp>
            <p:nvGrpSpPr>
              <p:cNvPr id="41166" name="Group 1306">
                <a:extLst>
                  <a:ext uri="{FF2B5EF4-FFF2-40B4-BE49-F238E27FC236}">
                    <a16:creationId xmlns:a16="http://schemas.microsoft.com/office/drawing/2014/main" id="{7F588254-63F7-4BB3-9BBD-EF4B1B5B53E2}"/>
                  </a:ext>
                </a:extLst>
              </p:cNvPr>
              <p:cNvGrpSpPr>
                <a:grpSpLocks/>
              </p:cNvGrpSpPr>
              <p:nvPr/>
            </p:nvGrpSpPr>
            <p:grpSpPr bwMode="auto">
              <a:xfrm>
                <a:off x="1842" y="823"/>
                <a:ext cx="214" cy="259"/>
                <a:chOff x="960" y="1538"/>
                <a:chExt cx="214" cy="259"/>
              </a:xfrm>
            </p:grpSpPr>
            <p:sp>
              <p:nvSpPr>
                <p:cNvPr id="81179" name="Freeform 1307">
                  <a:extLst>
                    <a:ext uri="{FF2B5EF4-FFF2-40B4-BE49-F238E27FC236}">
                      <a16:creationId xmlns:a16="http://schemas.microsoft.com/office/drawing/2014/main" id="{B4FEC370-4EEB-4645-B2E9-2A2F3118ECE5}"/>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0" name="Freeform 1308">
                  <a:extLst>
                    <a:ext uri="{FF2B5EF4-FFF2-40B4-BE49-F238E27FC236}">
                      <a16:creationId xmlns:a16="http://schemas.microsoft.com/office/drawing/2014/main" id="{A02313DD-C36A-4AE7-B90D-237059A5B569}"/>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1" name="Freeform 1309">
                  <a:extLst>
                    <a:ext uri="{FF2B5EF4-FFF2-40B4-BE49-F238E27FC236}">
                      <a16:creationId xmlns:a16="http://schemas.microsoft.com/office/drawing/2014/main" id="{B661950B-39E0-44C0-8217-B668C167ED05}"/>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2" name="Freeform 1310">
                  <a:extLst>
                    <a:ext uri="{FF2B5EF4-FFF2-40B4-BE49-F238E27FC236}">
                      <a16:creationId xmlns:a16="http://schemas.microsoft.com/office/drawing/2014/main" id="{B245B597-ADA6-49D7-81D2-8459159EE8FE}"/>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3" name="Freeform 1311">
                  <a:extLst>
                    <a:ext uri="{FF2B5EF4-FFF2-40B4-BE49-F238E27FC236}">
                      <a16:creationId xmlns:a16="http://schemas.microsoft.com/office/drawing/2014/main" id="{41A9F2A1-C624-40C5-9E65-15CC3793EB78}"/>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4" name="Freeform 1312">
                  <a:extLst>
                    <a:ext uri="{FF2B5EF4-FFF2-40B4-BE49-F238E27FC236}">
                      <a16:creationId xmlns:a16="http://schemas.microsoft.com/office/drawing/2014/main" id="{E01C9E04-44FD-42C1-AE17-EC4526CC7CC1}"/>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5" name="Freeform 1313">
                  <a:extLst>
                    <a:ext uri="{FF2B5EF4-FFF2-40B4-BE49-F238E27FC236}">
                      <a16:creationId xmlns:a16="http://schemas.microsoft.com/office/drawing/2014/main" id="{71604C30-8C6C-4C06-8B77-FCF569F5BE59}"/>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6" name="Freeform 1314">
                  <a:extLst>
                    <a:ext uri="{FF2B5EF4-FFF2-40B4-BE49-F238E27FC236}">
                      <a16:creationId xmlns:a16="http://schemas.microsoft.com/office/drawing/2014/main" id="{7FD6A901-BC9F-4530-A98C-4FE26A688781}"/>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7" name="Freeform 1315">
                  <a:extLst>
                    <a:ext uri="{FF2B5EF4-FFF2-40B4-BE49-F238E27FC236}">
                      <a16:creationId xmlns:a16="http://schemas.microsoft.com/office/drawing/2014/main" id="{58E216B7-3315-4FFB-89EB-27FA4FBADCFA}"/>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8" name="Freeform 1316">
                  <a:extLst>
                    <a:ext uri="{FF2B5EF4-FFF2-40B4-BE49-F238E27FC236}">
                      <a16:creationId xmlns:a16="http://schemas.microsoft.com/office/drawing/2014/main" id="{DF69E642-29EC-489D-A819-3DA264F80758}"/>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9" name="Freeform 1317">
                  <a:extLst>
                    <a:ext uri="{FF2B5EF4-FFF2-40B4-BE49-F238E27FC236}">
                      <a16:creationId xmlns:a16="http://schemas.microsoft.com/office/drawing/2014/main" id="{47CCF6C3-CA72-40D9-B885-B8C153BD16FB}"/>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0" name="Freeform 1318">
                  <a:extLst>
                    <a:ext uri="{FF2B5EF4-FFF2-40B4-BE49-F238E27FC236}">
                      <a16:creationId xmlns:a16="http://schemas.microsoft.com/office/drawing/2014/main" id="{481AC792-7027-4D0F-905A-AC25BA105E5B}"/>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1" name="Rectangle 1319">
                  <a:extLst>
                    <a:ext uri="{FF2B5EF4-FFF2-40B4-BE49-F238E27FC236}">
                      <a16:creationId xmlns:a16="http://schemas.microsoft.com/office/drawing/2014/main" id="{6B5A29AC-D270-4C27-B1AF-867345130046}"/>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92" name="Freeform 1320">
                  <a:extLst>
                    <a:ext uri="{FF2B5EF4-FFF2-40B4-BE49-F238E27FC236}">
                      <a16:creationId xmlns:a16="http://schemas.microsoft.com/office/drawing/2014/main" id="{4FEFBC82-0BE3-4367-8905-A9CB014E1697}"/>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3" name="Freeform 1321">
                  <a:extLst>
                    <a:ext uri="{FF2B5EF4-FFF2-40B4-BE49-F238E27FC236}">
                      <a16:creationId xmlns:a16="http://schemas.microsoft.com/office/drawing/2014/main" id="{258DA565-3BFB-4B33-B93B-2B4824B1C84D}"/>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4" name="Freeform 1322">
                  <a:extLst>
                    <a:ext uri="{FF2B5EF4-FFF2-40B4-BE49-F238E27FC236}">
                      <a16:creationId xmlns:a16="http://schemas.microsoft.com/office/drawing/2014/main" id="{98F8ACC3-4668-4588-B22E-623D5559A670}"/>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5" name="Freeform 1323">
                  <a:extLst>
                    <a:ext uri="{FF2B5EF4-FFF2-40B4-BE49-F238E27FC236}">
                      <a16:creationId xmlns:a16="http://schemas.microsoft.com/office/drawing/2014/main" id="{A58154E9-FFE2-4F59-92B7-7D6B7EC231ED}"/>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167" name="Group 1324">
                <a:extLst>
                  <a:ext uri="{FF2B5EF4-FFF2-40B4-BE49-F238E27FC236}">
                    <a16:creationId xmlns:a16="http://schemas.microsoft.com/office/drawing/2014/main" id="{7C6E071C-27EC-4B18-B593-1C372B591B3A}"/>
                  </a:ext>
                </a:extLst>
              </p:cNvPr>
              <p:cNvGrpSpPr>
                <a:grpSpLocks/>
              </p:cNvGrpSpPr>
              <p:nvPr/>
            </p:nvGrpSpPr>
            <p:grpSpPr bwMode="auto">
              <a:xfrm>
                <a:off x="2149" y="826"/>
                <a:ext cx="214" cy="259"/>
                <a:chOff x="4320" y="1728"/>
                <a:chExt cx="384" cy="384"/>
              </a:xfrm>
            </p:grpSpPr>
            <p:sp>
              <p:nvSpPr>
                <p:cNvPr id="81197" name="Freeform 1325">
                  <a:extLst>
                    <a:ext uri="{FF2B5EF4-FFF2-40B4-BE49-F238E27FC236}">
                      <a16:creationId xmlns:a16="http://schemas.microsoft.com/office/drawing/2014/main" id="{EBD7151B-7E95-4A70-9BC2-547C3890A2F9}"/>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8" name="Freeform 1326">
                  <a:extLst>
                    <a:ext uri="{FF2B5EF4-FFF2-40B4-BE49-F238E27FC236}">
                      <a16:creationId xmlns:a16="http://schemas.microsoft.com/office/drawing/2014/main" id="{6F19FE1A-9390-43E2-83E5-3D4161EB1F8C}"/>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9" name="Freeform 1327">
                  <a:extLst>
                    <a:ext uri="{FF2B5EF4-FFF2-40B4-BE49-F238E27FC236}">
                      <a16:creationId xmlns:a16="http://schemas.microsoft.com/office/drawing/2014/main" id="{6F0894EA-8953-48D7-AE52-F36DD51FD9DF}"/>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0" name="Freeform 1328">
                  <a:extLst>
                    <a:ext uri="{FF2B5EF4-FFF2-40B4-BE49-F238E27FC236}">
                      <a16:creationId xmlns:a16="http://schemas.microsoft.com/office/drawing/2014/main" id="{FAD9794D-511E-4D0D-8234-A59702F49A94}"/>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1" name="Freeform 1329">
                  <a:extLst>
                    <a:ext uri="{FF2B5EF4-FFF2-40B4-BE49-F238E27FC236}">
                      <a16:creationId xmlns:a16="http://schemas.microsoft.com/office/drawing/2014/main" id="{900538BD-2BB8-42AD-B314-9FE0DDCB7A24}"/>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2" name="Freeform 1330">
                  <a:extLst>
                    <a:ext uri="{FF2B5EF4-FFF2-40B4-BE49-F238E27FC236}">
                      <a16:creationId xmlns:a16="http://schemas.microsoft.com/office/drawing/2014/main" id="{A989AC1B-FB69-45CE-B271-C825937113F1}"/>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3" name="Freeform 1331">
                  <a:extLst>
                    <a:ext uri="{FF2B5EF4-FFF2-40B4-BE49-F238E27FC236}">
                      <a16:creationId xmlns:a16="http://schemas.microsoft.com/office/drawing/2014/main" id="{CA1D203F-05A6-4B37-B1C3-21A2A4B31ABA}"/>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4" name="Freeform 1332">
                  <a:extLst>
                    <a:ext uri="{FF2B5EF4-FFF2-40B4-BE49-F238E27FC236}">
                      <a16:creationId xmlns:a16="http://schemas.microsoft.com/office/drawing/2014/main" id="{9276A430-EC86-464E-A6B4-FB28F7B07349}"/>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5" name="Freeform 1333">
                  <a:extLst>
                    <a:ext uri="{FF2B5EF4-FFF2-40B4-BE49-F238E27FC236}">
                      <a16:creationId xmlns:a16="http://schemas.microsoft.com/office/drawing/2014/main" id="{60A65680-836E-49D4-92DA-19E9D60B1749}"/>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6" name="Freeform 1334">
                  <a:extLst>
                    <a:ext uri="{FF2B5EF4-FFF2-40B4-BE49-F238E27FC236}">
                      <a16:creationId xmlns:a16="http://schemas.microsoft.com/office/drawing/2014/main" id="{923513CB-6E5F-4184-AFD4-0209DB0C76FC}"/>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7" name="Freeform 1335">
                  <a:extLst>
                    <a:ext uri="{FF2B5EF4-FFF2-40B4-BE49-F238E27FC236}">
                      <a16:creationId xmlns:a16="http://schemas.microsoft.com/office/drawing/2014/main" id="{44F5F358-D7DC-4068-A3A8-BDB9578F2423}"/>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8" name="Freeform 1336">
                  <a:extLst>
                    <a:ext uri="{FF2B5EF4-FFF2-40B4-BE49-F238E27FC236}">
                      <a16:creationId xmlns:a16="http://schemas.microsoft.com/office/drawing/2014/main" id="{9AA1214C-FEB0-4BCA-ADC4-9408D99FCC4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9" name="Freeform 1337">
                  <a:extLst>
                    <a:ext uri="{FF2B5EF4-FFF2-40B4-BE49-F238E27FC236}">
                      <a16:creationId xmlns:a16="http://schemas.microsoft.com/office/drawing/2014/main" id="{269135B2-0930-40B3-9733-6E0A0FD2DC31}"/>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0" name="Rectangle 1338">
                  <a:extLst>
                    <a:ext uri="{FF2B5EF4-FFF2-40B4-BE49-F238E27FC236}">
                      <a16:creationId xmlns:a16="http://schemas.microsoft.com/office/drawing/2014/main" id="{6BB6339E-12D7-4A00-8E18-3A6E4D555137}"/>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11" name="Freeform 1339">
                  <a:extLst>
                    <a:ext uri="{FF2B5EF4-FFF2-40B4-BE49-F238E27FC236}">
                      <a16:creationId xmlns:a16="http://schemas.microsoft.com/office/drawing/2014/main" id="{9726A12D-687F-4D3B-BF9E-43A23EBAD379}"/>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2" name="Freeform 1340">
                  <a:extLst>
                    <a:ext uri="{FF2B5EF4-FFF2-40B4-BE49-F238E27FC236}">
                      <a16:creationId xmlns:a16="http://schemas.microsoft.com/office/drawing/2014/main" id="{038573FA-C5A7-4334-850E-AD68CA9F3102}"/>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3" name="Freeform 1341">
                  <a:extLst>
                    <a:ext uri="{FF2B5EF4-FFF2-40B4-BE49-F238E27FC236}">
                      <a16:creationId xmlns:a16="http://schemas.microsoft.com/office/drawing/2014/main" id="{FCC58B51-FABF-41B5-80D3-B84BA7E05AA4}"/>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4" name="Freeform 1342">
                  <a:extLst>
                    <a:ext uri="{FF2B5EF4-FFF2-40B4-BE49-F238E27FC236}">
                      <a16:creationId xmlns:a16="http://schemas.microsoft.com/office/drawing/2014/main" id="{01CBB305-8516-4953-8C3A-FAB36281EFD8}"/>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168" name="Group 1343">
                <a:extLst>
                  <a:ext uri="{FF2B5EF4-FFF2-40B4-BE49-F238E27FC236}">
                    <a16:creationId xmlns:a16="http://schemas.microsoft.com/office/drawing/2014/main" id="{0D9B330F-4F07-4489-8727-68A96DF405C2}"/>
                  </a:ext>
                </a:extLst>
              </p:cNvPr>
              <p:cNvGrpSpPr>
                <a:grpSpLocks/>
              </p:cNvGrpSpPr>
              <p:nvPr/>
            </p:nvGrpSpPr>
            <p:grpSpPr bwMode="auto">
              <a:xfrm>
                <a:off x="2463" y="826"/>
                <a:ext cx="214" cy="259"/>
                <a:chOff x="2832" y="1655"/>
                <a:chExt cx="367" cy="434"/>
              </a:xfrm>
            </p:grpSpPr>
            <p:sp>
              <p:nvSpPr>
                <p:cNvPr id="81216" name="Freeform 1344">
                  <a:extLst>
                    <a:ext uri="{FF2B5EF4-FFF2-40B4-BE49-F238E27FC236}">
                      <a16:creationId xmlns:a16="http://schemas.microsoft.com/office/drawing/2014/main" id="{3A88B962-E8AA-4814-B109-3D5A17B50B25}"/>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7" name="Freeform 1345">
                  <a:extLst>
                    <a:ext uri="{FF2B5EF4-FFF2-40B4-BE49-F238E27FC236}">
                      <a16:creationId xmlns:a16="http://schemas.microsoft.com/office/drawing/2014/main" id="{354B104F-21C0-4DDD-97A1-FB874670CBD9}"/>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8" name="Freeform 1346">
                  <a:extLst>
                    <a:ext uri="{FF2B5EF4-FFF2-40B4-BE49-F238E27FC236}">
                      <a16:creationId xmlns:a16="http://schemas.microsoft.com/office/drawing/2014/main" id="{F3F3AA8D-618E-4BF0-B3B9-6BC3A965E2E3}"/>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9" name="Freeform 1347">
                  <a:extLst>
                    <a:ext uri="{FF2B5EF4-FFF2-40B4-BE49-F238E27FC236}">
                      <a16:creationId xmlns:a16="http://schemas.microsoft.com/office/drawing/2014/main" id="{7A168DDC-A393-48DA-A88E-C65DA7C9BAC9}"/>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0" name="Freeform 1348">
                  <a:extLst>
                    <a:ext uri="{FF2B5EF4-FFF2-40B4-BE49-F238E27FC236}">
                      <a16:creationId xmlns:a16="http://schemas.microsoft.com/office/drawing/2014/main" id="{D32B5D23-F978-418E-9E60-C2589D183829}"/>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1" name="Freeform 1349">
                  <a:extLst>
                    <a:ext uri="{FF2B5EF4-FFF2-40B4-BE49-F238E27FC236}">
                      <a16:creationId xmlns:a16="http://schemas.microsoft.com/office/drawing/2014/main" id="{F67A4289-3115-48FA-8446-8AF4CCF10D2D}"/>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2" name="Freeform 1350">
                  <a:extLst>
                    <a:ext uri="{FF2B5EF4-FFF2-40B4-BE49-F238E27FC236}">
                      <a16:creationId xmlns:a16="http://schemas.microsoft.com/office/drawing/2014/main" id="{05AD8EA7-EB29-4274-B4D1-F25EB9E51587}"/>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3" name="Freeform 1351">
                  <a:extLst>
                    <a:ext uri="{FF2B5EF4-FFF2-40B4-BE49-F238E27FC236}">
                      <a16:creationId xmlns:a16="http://schemas.microsoft.com/office/drawing/2014/main" id="{A8CA9048-48C4-40FA-991A-E25CDFBDAE2A}"/>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4" name="Freeform 1352">
                  <a:extLst>
                    <a:ext uri="{FF2B5EF4-FFF2-40B4-BE49-F238E27FC236}">
                      <a16:creationId xmlns:a16="http://schemas.microsoft.com/office/drawing/2014/main" id="{57FA8CF3-B05C-411C-9116-41E74918E973}"/>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5" name="Freeform 1353">
                  <a:extLst>
                    <a:ext uri="{FF2B5EF4-FFF2-40B4-BE49-F238E27FC236}">
                      <a16:creationId xmlns:a16="http://schemas.microsoft.com/office/drawing/2014/main" id="{5FF80FBA-EB69-4A96-924F-B79161BA3BE2}"/>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6" name="Freeform 1354">
                  <a:extLst>
                    <a:ext uri="{FF2B5EF4-FFF2-40B4-BE49-F238E27FC236}">
                      <a16:creationId xmlns:a16="http://schemas.microsoft.com/office/drawing/2014/main" id="{61920337-B73C-4BC1-843D-BEA1AFB56A11}"/>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7" name="Freeform 1355">
                  <a:extLst>
                    <a:ext uri="{FF2B5EF4-FFF2-40B4-BE49-F238E27FC236}">
                      <a16:creationId xmlns:a16="http://schemas.microsoft.com/office/drawing/2014/main" id="{AECB3E14-F37E-4040-80E5-7A6B61891B43}"/>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8" name="Rectangle 1356">
                  <a:extLst>
                    <a:ext uri="{FF2B5EF4-FFF2-40B4-BE49-F238E27FC236}">
                      <a16:creationId xmlns:a16="http://schemas.microsoft.com/office/drawing/2014/main" id="{3D8D70B7-F445-4132-8722-A20466444457}"/>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29" name="Freeform 1357">
                  <a:extLst>
                    <a:ext uri="{FF2B5EF4-FFF2-40B4-BE49-F238E27FC236}">
                      <a16:creationId xmlns:a16="http://schemas.microsoft.com/office/drawing/2014/main" id="{D8C2C330-3AE6-4E8D-9935-779476B17436}"/>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30" name="Freeform 1358">
                  <a:extLst>
                    <a:ext uri="{FF2B5EF4-FFF2-40B4-BE49-F238E27FC236}">
                      <a16:creationId xmlns:a16="http://schemas.microsoft.com/office/drawing/2014/main" id="{255210C6-8B44-47FA-8D09-7E6F98D6CB39}"/>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31" name="Freeform 1359">
                  <a:extLst>
                    <a:ext uri="{FF2B5EF4-FFF2-40B4-BE49-F238E27FC236}">
                      <a16:creationId xmlns:a16="http://schemas.microsoft.com/office/drawing/2014/main" id="{00756653-9C4A-48EE-9ABB-BF082257072E}"/>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32" name="Freeform 1360">
                  <a:extLst>
                    <a:ext uri="{FF2B5EF4-FFF2-40B4-BE49-F238E27FC236}">
                      <a16:creationId xmlns:a16="http://schemas.microsoft.com/office/drawing/2014/main" id="{4E525C56-EBBD-4DAD-AD62-5AB169539196}"/>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233" name="Line 1361">
                <a:extLst>
                  <a:ext uri="{FF2B5EF4-FFF2-40B4-BE49-F238E27FC236}">
                    <a16:creationId xmlns:a16="http://schemas.microsoft.com/office/drawing/2014/main" id="{7F761C27-D327-4AA2-B162-C675D107E8C1}"/>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34" name="Line 1362">
                <a:extLst>
                  <a:ext uri="{FF2B5EF4-FFF2-40B4-BE49-F238E27FC236}">
                    <a16:creationId xmlns:a16="http://schemas.microsoft.com/office/drawing/2014/main" id="{19C31537-227E-4228-9488-1F0815A0AC6C}"/>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35" name="Line 1363">
                <a:extLst>
                  <a:ext uri="{FF2B5EF4-FFF2-40B4-BE49-F238E27FC236}">
                    <a16:creationId xmlns:a16="http://schemas.microsoft.com/office/drawing/2014/main" id="{D86C30D9-0025-423D-9310-011170E16014}"/>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36" name="Line 1364">
                <a:extLst>
                  <a:ext uri="{FF2B5EF4-FFF2-40B4-BE49-F238E27FC236}">
                    <a16:creationId xmlns:a16="http://schemas.microsoft.com/office/drawing/2014/main" id="{8CC570B0-D01F-4487-9F98-286E4CCD5436}"/>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90" name="Group 1367">
            <a:extLst>
              <a:ext uri="{FF2B5EF4-FFF2-40B4-BE49-F238E27FC236}">
                <a16:creationId xmlns:a16="http://schemas.microsoft.com/office/drawing/2014/main" id="{8E6429C5-208A-495C-93A4-75C40F9D79C9}"/>
              </a:ext>
            </a:extLst>
          </p:cNvPr>
          <p:cNvGrpSpPr>
            <a:grpSpLocks/>
          </p:cNvGrpSpPr>
          <p:nvPr/>
        </p:nvGrpSpPr>
        <p:grpSpPr bwMode="auto">
          <a:xfrm>
            <a:off x="8077200" y="5105401"/>
            <a:ext cx="1219200" cy="531813"/>
            <a:chOff x="508" y="1228"/>
            <a:chExt cx="1564" cy="785"/>
          </a:xfrm>
        </p:grpSpPr>
        <p:grpSp>
          <p:nvGrpSpPr>
            <p:cNvPr id="41091" name="Group 1368">
              <a:extLst>
                <a:ext uri="{FF2B5EF4-FFF2-40B4-BE49-F238E27FC236}">
                  <a16:creationId xmlns:a16="http://schemas.microsoft.com/office/drawing/2014/main" id="{C56462A7-18F2-4252-AE19-22F8B5EC7E70}"/>
                </a:ext>
              </a:extLst>
            </p:cNvPr>
            <p:cNvGrpSpPr>
              <a:grpSpLocks/>
            </p:cNvGrpSpPr>
            <p:nvPr/>
          </p:nvGrpSpPr>
          <p:grpSpPr bwMode="auto">
            <a:xfrm>
              <a:off x="508" y="1228"/>
              <a:ext cx="1564" cy="785"/>
              <a:chOff x="1952" y="2535"/>
              <a:chExt cx="1096" cy="606"/>
            </a:xfrm>
          </p:grpSpPr>
          <p:sp>
            <p:nvSpPr>
              <p:cNvPr id="81241" name="Oval 1369">
                <a:extLst>
                  <a:ext uri="{FF2B5EF4-FFF2-40B4-BE49-F238E27FC236}">
                    <a16:creationId xmlns:a16="http://schemas.microsoft.com/office/drawing/2014/main" id="{7A35DAA5-F862-4B65-8919-C56B3214A450}"/>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2" name="Oval 1370">
                <a:extLst>
                  <a:ext uri="{FF2B5EF4-FFF2-40B4-BE49-F238E27FC236}">
                    <a16:creationId xmlns:a16="http://schemas.microsoft.com/office/drawing/2014/main" id="{200384B2-2E64-455F-ABB7-3C16DE25513E}"/>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3" name="Oval 1371">
                <a:extLst>
                  <a:ext uri="{FF2B5EF4-FFF2-40B4-BE49-F238E27FC236}">
                    <a16:creationId xmlns:a16="http://schemas.microsoft.com/office/drawing/2014/main" id="{1FAD05AC-AA63-4020-BB56-EC82B44F4FA9}"/>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4" name="Oval 1372">
                <a:extLst>
                  <a:ext uri="{FF2B5EF4-FFF2-40B4-BE49-F238E27FC236}">
                    <a16:creationId xmlns:a16="http://schemas.microsoft.com/office/drawing/2014/main" id="{388C7AD8-B690-4DA1-95C7-0169B146BE39}"/>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5" name="Oval 1373">
                <a:extLst>
                  <a:ext uri="{FF2B5EF4-FFF2-40B4-BE49-F238E27FC236}">
                    <a16:creationId xmlns:a16="http://schemas.microsoft.com/office/drawing/2014/main" id="{3E650EAC-1574-4A21-8EE1-3792B547ED66}"/>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6" name="Oval 1374">
                <a:extLst>
                  <a:ext uri="{FF2B5EF4-FFF2-40B4-BE49-F238E27FC236}">
                    <a16:creationId xmlns:a16="http://schemas.microsoft.com/office/drawing/2014/main" id="{2A02BBAF-CA89-4F64-8826-8A9BC07D84F3}"/>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7" name="Oval 1375">
                <a:extLst>
                  <a:ext uri="{FF2B5EF4-FFF2-40B4-BE49-F238E27FC236}">
                    <a16:creationId xmlns:a16="http://schemas.microsoft.com/office/drawing/2014/main" id="{A1CC10D3-DFBF-4C71-9CD4-1980CE46E3C2}"/>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8" name="Oval 1376">
                <a:extLst>
                  <a:ext uri="{FF2B5EF4-FFF2-40B4-BE49-F238E27FC236}">
                    <a16:creationId xmlns:a16="http://schemas.microsoft.com/office/drawing/2014/main" id="{C9EF8BC0-8E75-45D3-8BAF-787A4A8C33E7}"/>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9" name="Oval 1377">
                <a:extLst>
                  <a:ext uri="{FF2B5EF4-FFF2-40B4-BE49-F238E27FC236}">
                    <a16:creationId xmlns:a16="http://schemas.microsoft.com/office/drawing/2014/main" id="{109B6FE3-3CAE-412B-A08A-3BB0447227E9}"/>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50" name="Oval 1378">
                <a:extLst>
                  <a:ext uri="{FF2B5EF4-FFF2-40B4-BE49-F238E27FC236}">
                    <a16:creationId xmlns:a16="http://schemas.microsoft.com/office/drawing/2014/main" id="{CCE6AC2C-BDE6-4C02-9F0D-9522C5BC1B5D}"/>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51" name="Oval 1379">
                <a:extLst>
                  <a:ext uri="{FF2B5EF4-FFF2-40B4-BE49-F238E27FC236}">
                    <a16:creationId xmlns:a16="http://schemas.microsoft.com/office/drawing/2014/main" id="{B51D0C66-2219-4F07-A4E2-B0E92B71C9F0}"/>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52" name="Freeform 1380">
                <a:extLst>
                  <a:ext uri="{FF2B5EF4-FFF2-40B4-BE49-F238E27FC236}">
                    <a16:creationId xmlns:a16="http://schemas.microsoft.com/office/drawing/2014/main" id="{159026A7-63ED-44D2-9E7A-65E2BA544D70}"/>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92" name="Group 1381">
              <a:extLst>
                <a:ext uri="{FF2B5EF4-FFF2-40B4-BE49-F238E27FC236}">
                  <a16:creationId xmlns:a16="http://schemas.microsoft.com/office/drawing/2014/main" id="{CB3401F4-94DD-4239-858F-15B832D8F918}"/>
                </a:ext>
              </a:extLst>
            </p:cNvPr>
            <p:cNvGrpSpPr>
              <a:grpSpLocks/>
            </p:cNvGrpSpPr>
            <p:nvPr/>
          </p:nvGrpSpPr>
          <p:grpSpPr bwMode="auto">
            <a:xfrm>
              <a:off x="705" y="1376"/>
              <a:ext cx="1040" cy="422"/>
              <a:chOff x="1738" y="823"/>
              <a:chExt cx="1040" cy="422"/>
            </a:xfrm>
          </p:grpSpPr>
          <p:grpSp>
            <p:nvGrpSpPr>
              <p:cNvPr id="41093" name="Group 1382">
                <a:extLst>
                  <a:ext uri="{FF2B5EF4-FFF2-40B4-BE49-F238E27FC236}">
                    <a16:creationId xmlns:a16="http://schemas.microsoft.com/office/drawing/2014/main" id="{DA85CCBD-12D2-46ED-A54C-9245FFE9E129}"/>
                  </a:ext>
                </a:extLst>
              </p:cNvPr>
              <p:cNvGrpSpPr>
                <a:grpSpLocks/>
              </p:cNvGrpSpPr>
              <p:nvPr/>
            </p:nvGrpSpPr>
            <p:grpSpPr bwMode="auto">
              <a:xfrm>
                <a:off x="1842" y="823"/>
                <a:ext cx="214" cy="259"/>
                <a:chOff x="960" y="1538"/>
                <a:chExt cx="214" cy="259"/>
              </a:xfrm>
            </p:grpSpPr>
            <p:sp>
              <p:nvSpPr>
                <p:cNvPr id="81255" name="Freeform 1383">
                  <a:extLst>
                    <a:ext uri="{FF2B5EF4-FFF2-40B4-BE49-F238E27FC236}">
                      <a16:creationId xmlns:a16="http://schemas.microsoft.com/office/drawing/2014/main" id="{8C20D6B1-5619-4CD3-917D-52A55D81FB3A}"/>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56" name="Freeform 1384">
                  <a:extLst>
                    <a:ext uri="{FF2B5EF4-FFF2-40B4-BE49-F238E27FC236}">
                      <a16:creationId xmlns:a16="http://schemas.microsoft.com/office/drawing/2014/main" id="{CE9D7B2B-6BA4-4712-AA28-34F6E0EA6C30}"/>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57" name="Freeform 1385">
                  <a:extLst>
                    <a:ext uri="{FF2B5EF4-FFF2-40B4-BE49-F238E27FC236}">
                      <a16:creationId xmlns:a16="http://schemas.microsoft.com/office/drawing/2014/main" id="{FB8CADA3-5B45-4667-ABEA-7F8E2F6F4D7A}"/>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58" name="Freeform 1386">
                  <a:extLst>
                    <a:ext uri="{FF2B5EF4-FFF2-40B4-BE49-F238E27FC236}">
                      <a16:creationId xmlns:a16="http://schemas.microsoft.com/office/drawing/2014/main" id="{23250F8A-6DA0-49DA-AE6F-023F568AE0C9}"/>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59" name="Freeform 1387">
                  <a:extLst>
                    <a:ext uri="{FF2B5EF4-FFF2-40B4-BE49-F238E27FC236}">
                      <a16:creationId xmlns:a16="http://schemas.microsoft.com/office/drawing/2014/main" id="{EBD709E5-7D79-40D4-8152-D087C4D0BF5D}"/>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0" name="Freeform 1388">
                  <a:extLst>
                    <a:ext uri="{FF2B5EF4-FFF2-40B4-BE49-F238E27FC236}">
                      <a16:creationId xmlns:a16="http://schemas.microsoft.com/office/drawing/2014/main" id="{D018FB8B-35D9-4453-80A4-6140B1AC4198}"/>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1" name="Freeform 1389">
                  <a:extLst>
                    <a:ext uri="{FF2B5EF4-FFF2-40B4-BE49-F238E27FC236}">
                      <a16:creationId xmlns:a16="http://schemas.microsoft.com/office/drawing/2014/main" id="{127083F7-189B-4F56-96BF-FB3BCE2435E4}"/>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2" name="Freeform 1390">
                  <a:extLst>
                    <a:ext uri="{FF2B5EF4-FFF2-40B4-BE49-F238E27FC236}">
                      <a16:creationId xmlns:a16="http://schemas.microsoft.com/office/drawing/2014/main" id="{91F46B8F-AB8D-436F-A522-2A3C8157A401}"/>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3" name="Freeform 1391">
                  <a:extLst>
                    <a:ext uri="{FF2B5EF4-FFF2-40B4-BE49-F238E27FC236}">
                      <a16:creationId xmlns:a16="http://schemas.microsoft.com/office/drawing/2014/main" id="{D40966EB-9B56-42FE-9F46-C38785706F16}"/>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4" name="Freeform 1392">
                  <a:extLst>
                    <a:ext uri="{FF2B5EF4-FFF2-40B4-BE49-F238E27FC236}">
                      <a16:creationId xmlns:a16="http://schemas.microsoft.com/office/drawing/2014/main" id="{92D23A9E-4C73-4136-B6EE-1B96C557925A}"/>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5" name="Freeform 1393">
                  <a:extLst>
                    <a:ext uri="{FF2B5EF4-FFF2-40B4-BE49-F238E27FC236}">
                      <a16:creationId xmlns:a16="http://schemas.microsoft.com/office/drawing/2014/main" id="{8230E4FD-8D23-47FB-A7D7-16A21B323D18}"/>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6" name="Freeform 1394">
                  <a:extLst>
                    <a:ext uri="{FF2B5EF4-FFF2-40B4-BE49-F238E27FC236}">
                      <a16:creationId xmlns:a16="http://schemas.microsoft.com/office/drawing/2014/main" id="{B77D1BFB-2FA6-49B8-8753-D934662FBF52}"/>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7" name="Rectangle 1395">
                  <a:extLst>
                    <a:ext uri="{FF2B5EF4-FFF2-40B4-BE49-F238E27FC236}">
                      <a16:creationId xmlns:a16="http://schemas.microsoft.com/office/drawing/2014/main" id="{818F1BBB-E85D-471A-BC91-346AEC0E819E}"/>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68" name="Freeform 1396">
                  <a:extLst>
                    <a:ext uri="{FF2B5EF4-FFF2-40B4-BE49-F238E27FC236}">
                      <a16:creationId xmlns:a16="http://schemas.microsoft.com/office/drawing/2014/main" id="{5EB6359B-C682-48A1-B6EB-99089282774A}"/>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9" name="Freeform 1397">
                  <a:extLst>
                    <a:ext uri="{FF2B5EF4-FFF2-40B4-BE49-F238E27FC236}">
                      <a16:creationId xmlns:a16="http://schemas.microsoft.com/office/drawing/2014/main" id="{C613FCBF-D493-44DC-95E8-60116B415EE7}"/>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0" name="Freeform 1398">
                  <a:extLst>
                    <a:ext uri="{FF2B5EF4-FFF2-40B4-BE49-F238E27FC236}">
                      <a16:creationId xmlns:a16="http://schemas.microsoft.com/office/drawing/2014/main" id="{4736ED27-18E4-4C69-AEF8-94A12C9404BA}"/>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1" name="Freeform 1399">
                  <a:extLst>
                    <a:ext uri="{FF2B5EF4-FFF2-40B4-BE49-F238E27FC236}">
                      <a16:creationId xmlns:a16="http://schemas.microsoft.com/office/drawing/2014/main" id="{909CC6F1-BA88-4AE6-B0E7-8C9092246502}"/>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94" name="Group 1400">
                <a:extLst>
                  <a:ext uri="{FF2B5EF4-FFF2-40B4-BE49-F238E27FC236}">
                    <a16:creationId xmlns:a16="http://schemas.microsoft.com/office/drawing/2014/main" id="{5F165EF1-C92B-4930-81D5-92A38872DF67}"/>
                  </a:ext>
                </a:extLst>
              </p:cNvPr>
              <p:cNvGrpSpPr>
                <a:grpSpLocks/>
              </p:cNvGrpSpPr>
              <p:nvPr/>
            </p:nvGrpSpPr>
            <p:grpSpPr bwMode="auto">
              <a:xfrm>
                <a:off x="2149" y="826"/>
                <a:ext cx="214" cy="259"/>
                <a:chOff x="4320" y="1728"/>
                <a:chExt cx="384" cy="384"/>
              </a:xfrm>
            </p:grpSpPr>
            <p:sp>
              <p:nvSpPr>
                <p:cNvPr id="81273" name="Freeform 1401">
                  <a:extLst>
                    <a:ext uri="{FF2B5EF4-FFF2-40B4-BE49-F238E27FC236}">
                      <a16:creationId xmlns:a16="http://schemas.microsoft.com/office/drawing/2014/main" id="{8C546F53-EE2F-4BEE-9564-E0C7FB01D9E3}"/>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4" name="Freeform 1402">
                  <a:extLst>
                    <a:ext uri="{FF2B5EF4-FFF2-40B4-BE49-F238E27FC236}">
                      <a16:creationId xmlns:a16="http://schemas.microsoft.com/office/drawing/2014/main" id="{EAB4A7B1-8ED1-466D-8D98-8EB84B2C361E}"/>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5" name="Freeform 1403">
                  <a:extLst>
                    <a:ext uri="{FF2B5EF4-FFF2-40B4-BE49-F238E27FC236}">
                      <a16:creationId xmlns:a16="http://schemas.microsoft.com/office/drawing/2014/main" id="{D1332C83-6B88-4BCE-AF42-922AC7E89535}"/>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6" name="Freeform 1404">
                  <a:extLst>
                    <a:ext uri="{FF2B5EF4-FFF2-40B4-BE49-F238E27FC236}">
                      <a16:creationId xmlns:a16="http://schemas.microsoft.com/office/drawing/2014/main" id="{FC7E2B8C-7020-44E7-AFA9-B9A843044032}"/>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7" name="Freeform 1405">
                  <a:extLst>
                    <a:ext uri="{FF2B5EF4-FFF2-40B4-BE49-F238E27FC236}">
                      <a16:creationId xmlns:a16="http://schemas.microsoft.com/office/drawing/2014/main" id="{5D6F3EE6-D125-4E07-A6E6-2A8B4A44A7F2}"/>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8" name="Freeform 1406">
                  <a:extLst>
                    <a:ext uri="{FF2B5EF4-FFF2-40B4-BE49-F238E27FC236}">
                      <a16:creationId xmlns:a16="http://schemas.microsoft.com/office/drawing/2014/main" id="{55501FDD-D93B-45C4-8EC9-49519CED4836}"/>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9" name="Freeform 1407">
                  <a:extLst>
                    <a:ext uri="{FF2B5EF4-FFF2-40B4-BE49-F238E27FC236}">
                      <a16:creationId xmlns:a16="http://schemas.microsoft.com/office/drawing/2014/main" id="{FCE6280A-8580-4E0E-88B4-A33ED395B567}"/>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0" name="Freeform 1408">
                  <a:extLst>
                    <a:ext uri="{FF2B5EF4-FFF2-40B4-BE49-F238E27FC236}">
                      <a16:creationId xmlns:a16="http://schemas.microsoft.com/office/drawing/2014/main" id="{92E415A4-A57A-4C8A-BDBA-C2FF9465F57B}"/>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1" name="Freeform 1409">
                  <a:extLst>
                    <a:ext uri="{FF2B5EF4-FFF2-40B4-BE49-F238E27FC236}">
                      <a16:creationId xmlns:a16="http://schemas.microsoft.com/office/drawing/2014/main" id="{74454FCF-004D-4CB3-951F-71712CDDF9B3}"/>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2" name="Freeform 1410">
                  <a:extLst>
                    <a:ext uri="{FF2B5EF4-FFF2-40B4-BE49-F238E27FC236}">
                      <a16:creationId xmlns:a16="http://schemas.microsoft.com/office/drawing/2014/main" id="{FA6CE4C9-1572-45FE-BF75-7C499663AE65}"/>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3" name="Freeform 1411">
                  <a:extLst>
                    <a:ext uri="{FF2B5EF4-FFF2-40B4-BE49-F238E27FC236}">
                      <a16:creationId xmlns:a16="http://schemas.microsoft.com/office/drawing/2014/main" id="{5917C791-6C60-4E9D-8B9B-19C0579D577C}"/>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4" name="Freeform 1412">
                  <a:extLst>
                    <a:ext uri="{FF2B5EF4-FFF2-40B4-BE49-F238E27FC236}">
                      <a16:creationId xmlns:a16="http://schemas.microsoft.com/office/drawing/2014/main" id="{DE82F7C0-FE32-48A4-9B3F-2B5B0BAAB297}"/>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5" name="Freeform 1413">
                  <a:extLst>
                    <a:ext uri="{FF2B5EF4-FFF2-40B4-BE49-F238E27FC236}">
                      <a16:creationId xmlns:a16="http://schemas.microsoft.com/office/drawing/2014/main" id="{4841DC16-5152-4525-A953-B8B01400CCA9}"/>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6" name="Rectangle 1414">
                  <a:extLst>
                    <a:ext uri="{FF2B5EF4-FFF2-40B4-BE49-F238E27FC236}">
                      <a16:creationId xmlns:a16="http://schemas.microsoft.com/office/drawing/2014/main" id="{0447536D-378C-484D-9662-DE5D442F23D0}"/>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87" name="Freeform 1415">
                  <a:extLst>
                    <a:ext uri="{FF2B5EF4-FFF2-40B4-BE49-F238E27FC236}">
                      <a16:creationId xmlns:a16="http://schemas.microsoft.com/office/drawing/2014/main" id="{E99B25E6-AF97-468E-842B-FC07E5DE61A3}"/>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8" name="Freeform 1416">
                  <a:extLst>
                    <a:ext uri="{FF2B5EF4-FFF2-40B4-BE49-F238E27FC236}">
                      <a16:creationId xmlns:a16="http://schemas.microsoft.com/office/drawing/2014/main" id="{FF4E7CDA-A747-428E-A1C5-DC5E0A761003}"/>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9" name="Freeform 1417">
                  <a:extLst>
                    <a:ext uri="{FF2B5EF4-FFF2-40B4-BE49-F238E27FC236}">
                      <a16:creationId xmlns:a16="http://schemas.microsoft.com/office/drawing/2014/main" id="{CD5C3A69-EFD7-453E-B875-A868145D20DD}"/>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0" name="Freeform 1418">
                  <a:extLst>
                    <a:ext uri="{FF2B5EF4-FFF2-40B4-BE49-F238E27FC236}">
                      <a16:creationId xmlns:a16="http://schemas.microsoft.com/office/drawing/2014/main" id="{1C1AD974-C5AA-458B-BD06-DD137C608CCA}"/>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95" name="Group 1419">
                <a:extLst>
                  <a:ext uri="{FF2B5EF4-FFF2-40B4-BE49-F238E27FC236}">
                    <a16:creationId xmlns:a16="http://schemas.microsoft.com/office/drawing/2014/main" id="{53F4039D-0766-475E-B9DB-6BCC25B0A5AB}"/>
                  </a:ext>
                </a:extLst>
              </p:cNvPr>
              <p:cNvGrpSpPr>
                <a:grpSpLocks/>
              </p:cNvGrpSpPr>
              <p:nvPr/>
            </p:nvGrpSpPr>
            <p:grpSpPr bwMode="auto">
              <a:xfrm>
                <a:off x="2463" y="826"/>
                <a:ext cx="214" cy="259"/>
                <a:chOff x="2832" y="1655"/>
                <a:chExt cx="367" cy="434"/>
              </a:xfrm>
            </p:grpSpPr>
            <p:sp>
              <p:nvSpPr>
                <p:cNvPr id="81292" name="Freeform 1420">
                  <a:extLst>
                    <a:ext uri="{FF2B5EF4-FFF2-40B4-BE49-F238E27FC236}">
                      <a16:creationId xmlns:a16="http://schemas.microsoft.com/office/drawing/2014/main" id="{87A9098E-8B5C-462D-8DFC-09488730CDEB}"/>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3" name="Freeform 1421">
                  <a:extLst>
                    <a:ext uri="{FF2B5EF4-FFF2-40B4-BE49-F238E27FC236}">
                      <a16:creationId xmlns:a16="http://schemas.microsoft.com/office/drawing/2014/main" id="{307FA9B3-A679-470E-B099-643333451DB5}"/>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4" name="Freeform 1422">
                  <a:extLst>
                    <a:ext uri="{FF2B5EF4-FFF2-40B4-BE49-F238E27FC236}">
                      <a16:creationId xmlns:a16="http://schemas.microsoft.com/office/drawing/2014/main" id="{F12DD34B-8D26-4E6F-9A11-7D49BE88BD19}"/>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5" name="Freeform 1423">
                  <a:extLst>
                    <a:ext uri="{FF2B5EF4-FFF2-40B4-BE49-F238E27FC236}">
                      <a16:creationId xmlns:a16="http://schemas.microsoft.com/office/drawing/2014/main" id="{2E8FF52B-8DFD-4B85-9CD1-5CEC18D79255}"/>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6" name="Freeform 1424">
                  <a:extLst>
                    <a:ext uri="{FF2B5EF4-FFF2-40B4-BE49-F238E27FC236}">
                      <a16:creationId xmlns:a16="http://schemas.microsoft.com/office/drawing/2014/main" id="{02612FA6-6B5D-4D35-87AC-A512EFFF1B54}"/>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7" name="Freeform 1425">
                  <a:extLst>
                    <a:ext uri="{FF2B5EF4-FFF2-40B4-BE49-F238E27FC236}">
                      <a16:creationId xmlns:a16="http://schemas.microsoft.com/office/drawing/2014/main" id="{F1512CF0-C9FE-4B67-810E-89CB5D6A3DA7}"/>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8" name="Freeform 1426">
                  <a:extLst>
                    <a:ext uri="{FF2B5EF4-FFF2-40B4-BE49-F238E27FC236}">
                      <a16:creationId xmlns:a16="http://schemas.microsoft.com/office/drawing/2014/main" id="{9BF6AC46-4B0B-453E-A27C-17222521DD82}"/>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9" name="Freeform 1427">
                  <a:extLst>
                    <a:ext uri="{FF2B5EF4-FFF2-40B4-BE49-F238E27FC236}">
                      <a16:creationId xmlns:a16="http://schemas.microsoft.com/office/drawing/2014/main" id="{E95706CF-B559-4C0A-A0F4-D42A82EB965D}"/>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0" name="Freeform 1428">
                  <a:extLst>
                    <a:ext uri="{FF2B5EF4-FFF2-40B4-BE49-F238E27FC236}">
                      <a16:creationId xmlns:a16="http://schemas.microsoft.com/office/drawing/2014/main" id="{BE3B4F22-C8DD-494A-A67D-1D14D211DACF}"/>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1" name="Freeform 1429">
                  <a:extLst>
                    <a:ext uri="{FF2B5EF4-FFF2-40B4-BE49-F238E27FC236}">
                      <a16:creationId xmlns:a16="http://schemas.microsoft.com/office/drawing/2014/main" id="{B8C4D8F9-CBCD-4B0C-98A2-35FF90CE9D7C}"/>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2" name="Freeform 1430">
                  <a:extLst>
                    <a:ext uri="{FF2B5EF4-FFF2-40B4-BE49-F238E27FC236}">
                      <a16:creationId xmlns:a16="http://schemas.microsoft.com/office/drawing/2014/main" id="{E68099EB-D2E1-4731-9CF7-EDC23D8359DC}"/>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3" name="Freeform 1431">
                  <a:extLst>
                    <a:ext uri="{FF2B5EF4-FFF2-40B4-BE49-F238E27FC236}">
                      <a16:creationId xmlns:a16="http://schemas.microsoft.com/office/drawing/2014/main" id="{60FBDAA5-9E74-4880-AF0D-B4802FB47F67}"/>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4" name="Rectangle 1432">
                  <a:extLst>
                    <a:ext uri="{FF2B5EF4-FFF2-40B4-BE49-F238E27FC236}">
                      <a16:creationId xmlns:a16="http://schemas.microsoft.com/office/drawing/2014/main" id="{39997C63-D9E2-49F2-A3DC-0739C493E3C2}"/>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05" name="Freeform 1433">
                  <a:extLst>
                    <a:ext uri="{FF2B5EF4-FFF2-40B4-BE49-F238E27FC236}">
                      <a16:creationId xmlns:a16="http://schemas.microsoft.com/office/drawing/2014/main" id="{3A119E76-43D7-43AF-AEB7-41F334EFDE88}"/>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6" name="Freeform 1434">
                  <a:extLst>
                    <a:ext uri="{FF2B5EF4-FFF2-40B4-BE49-F238E27FC236}">
                      <a16:creationId xmlns:a16="http://schemas.microsoft.com/office/drawing/2014/main" id="{A164C2C6-7F74-4B26-B515-6A1EA944E762}"/>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7" name="Freeform 1435">
                  <a:extLst>
                    <a:ext uri="{FF2B5EF4-FFF2-40B4-BE49-F238E27FC236}">
                      <a16:creationId xmlns:a16="http://schemas.microsoft.com/office/drawing/2014/main" id="{999454D8-BAE8-468B-934E-ED215A9729C5}"/>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8" name="Freeform 1436">
                  <a:extLst>
                    <a:ext uri="{FF2B5EF4-FFF2-40B4-BE49-F238E27FC236}">
                      <a16:creationId xmlns:a16="http://schemas.microsoft.com/office/drawing/2014/main" id="{D270B26E-1B54-4C49-A718-786D45ABE673}"/>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309" name="Line 1437">
                <a:extLst>
                  <a:ext uri="{FF2B5EF4-FFF2-40B4-BE49-F238E27FC236}">
                    <a16:creationId xmlns:a16="http://schemas.microsoft.com/office/drawing/2014/main" id="{AB7E484E-31DE-4F6A-B686-9C262C79028F}"/>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10" name="Line 1438">
                <a:extLst>
                  <a:ext uri="{FF2B5EF4-FFF2-40B4-BE49-F238E27FC236}">
                    <a16:creationId xmlns:a16="http://schemas.microsoft.com/office/drawing/2014/main" id="{65BC2C8C-7513-4520-AE8D-357772EA0932}"/>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11" name="Line 1439">
                <a:extLst>
                  <a:ext uri="{FF2B5EF4-FFF2-40B4-BE49-F238E27FC236}">
                    <a16:creationId xmlns:a16="http://schemas.microsoft.com/office/drawing/2014/main" id="{076226A9-A893-4862-A5E1-9F83552E3CFD}"/>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12" name="Line 1440">
                <a:extLst>
                  <a:ext uri="{FF2B5EF4-FFF2-40B4-BE49-F238E27FC236}">
                    <a16:creationId xmlns:a16="http://schemas.microsoft.com/office/drawing/2014/main" id="{49DC9327-2E31-441B-9692-55D2FBED9A38}"/>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sp>
        <p:nvSpPr>
          <p:cNvPr id="81313" name="Rectangle 1441">
            <a:extLst>
              <a:ext uri="{FF2B5EF4-FFF2-40B4-BE49-F238E27FC236}">
                <a16:creationId xmlns:a16="http://schemas.microsoft.com/office/drawing/2014/main" id="{A42E1B7E-4306-44D6-B2BC-A6B07B761F6F}"/>
              </a:ext>
            </a:extLst>
          </p:cNvPr>
          <p:cNvSpPr>
            <a:spLocks noChangeArrowheads="1"/>
          </p:cNvSpPr>
          <p:nvPr/>
        </p:nvSpPr>
        <p:spPr bwMode="auto">
          <a:xfrm>
            <a:off x="8158164" y="4624389"/>
            <a:ext cx="13922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spcBef>
                <a:spcPct val="50000"/>
              </a:spcBef>
              <a:defRPr/>
            </a:pPr>
            <a:r>
              <a:rPr lang="en-US" altLang="en-US" sz="1500" b="1" dirty="0">
                <a:solidFill>
                  <a:schemeClr val="tx2"/>
                </a:solidFill>
                <a:latin typeface="Arial" charset="0"/>
              </a:rPr>
              <a:t>E/T-carrier</a:t>
            </a:r>
          </a:p>
        </p:txBody>
      </p:sp>
      <p:sp>
        <p:nvSpPr>
          <p:cNvPr id="81315" name="Rectangle 1443">
            <a:extLst>
              <a:ext uri="{FF2B5EF4-FFF2-40B4-BE49-F238E27FC236}">
                <a16:creationId xmlns:a16="http://schemas.microsoft.com/office/drawing/2014/main" id="{D5B8B467-54C6-4E61-80E9-D5D316BC6D31}"/>
              </a:ext>
            </a:extLst>
          </p:cNvPr>
          <p:cNvSpPr>
            <a:spLocks noChangeArrowheads="1"/>
          </p:cNvSpPr>
          <p:nvPr/>
        </p:nvSpPr>
        <p:spPr bwMode="auto">
          <a:xfrm>
            <a:off x="8840789" y="2395539"/>
            <a:ext cx="10445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spcBef>
                <a:spcPct val="50000"/>
              </a:spcBef>
              <a:defRPr/>
            </a:pPr>
            <a:r>
              <a:rPr lang="en-US" altLang="en-US" sz="1500" b="1">
                <a:solidFill>
                  <a:schemeClr val="tx2"/>
                </a:solidFill>
                <a:latin typeface="Arial" charset="0"/>
              </a:rPr>
              <a:t>Cable Modem</a:t>
            </a:r>
          </a:p>
        </p:txBody>
      </p:sp>
      <p:sp>
        <p:nvSpPr>
          <p:cNvPr id="81316" name="Rectangle 1444">
            <a:extLst>
              <a:ext uri="{FF2B5EF4-FFF2-40B4-BE49-F238E27FC236}">
                <a16:creationId xmlns:a16="http://schemas.microsoft.com/office/drawing/2014/main" id="{5FE36D58-DA98-48A6-829F-667CE89206D3}"/>
              </a:ext>
            </a:extLst>
          </p:cNvPr>
          <p:cNvSpPr>
            <a:spLocks noChangeArrowheads="1"/>
          </p:cNvSpPr>
          <p:nvPr/>
        </p:nvSpPr>
        <p:spPr bwMode="auto">
          <a:xfrm>
            <a:off x="6400800" y="2743201"/>
            <a:ext cx="9144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spcBef>
                <a:spcPct val="50000"/>
              </a:spcBef>
              <a:defRPr/>
            </a:pPr>
            <a:r>
              <a:rPr lang="en-US" altLang="en-US" sz="1500" b="1">
                <a:solidFill>
                  <a:schemeClr val="tx2"/>
                </a:solidFill>
                <a:latin typeface="Arial" charset="0"/>
              </a:rPr>
              <a:t>ADSL</a:t>
            </a:r>
          </a:p>
        </p:txBody>
      </p:sp>
      <p:grpSp>
        <p:nvGrpSpPr>
          <p:cNvPr id="40995" name="Group 1445">
            <a:extLst>
              <a:ext uri="{FF2B5EF4-FFF2-40B4-BE49-F238E27FC236}">
                <a16:creationId xmlns:a16="http://schemas.microsoft.com/office/drawing/2014/main" id="{7A369CE5-091F-4803-9B9B-8720E97154AC}"/>
              </a:ext>
            </a:extLst>
          </p:cNvPr>
          <p:cNvGrpSpPr>
            <a:grpSpLocks/>
          </p:cNvGrpSpPr>
          <p:nvPr/>
        </p:nvGrpSpPr>
        <p:grpSpPr bwMode="auto">
          <a:xfrm>
            <a:off x="7777163" y="2595563"/>
            <a:ext cx="1117600" cy="715962"/>
            <a:chOff x="576" y="1536"/>
            <a:chExt cx="906" cy="632"/>
          </a:xfrm>
          <a:solidFill>
            <a:schemeClr val="accent2">
              <a:lumMod val="20000"/>
              <a:lumOff val="80000"/>
            </a:schemeClr>
          </a:solidFill>
        </p:grpSpPr>
        <p:sp>
          <p:nvSpPr>
            <p:cNvPr id="81318" name="Oval 1446">
              <a:extLst>
                <a:ext uri="{FF2B5EF4-FFF2-40B4-BE49-F238E27FC236}">
                  <a16:creationId xmlns:a16="http://schemas.microsoft.com/office/drawing/2014/main" id="{BC405762-BCAF-4CFE-A219-2485F042BB7F}"/>
                </a:ext>
              </a:extLst>
            </p:cNvPr>
            <p:cNvSpPr>
              <a:spLocks noChangeArrowheads="1"/>
            </p:cNvSpPr>
            <p:nvPr/>
          </p:nvSpPr>
          <p:spPr bwMode="auto">
            <a:xfrm>
              <a:off x="923" y="1947"/>
              <a:ext cx="319"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19" name="Oval 1447">
              <a:extLst>
                <a:ext uri="{FF2B5EF4-FFF2-40B4-BE49-F238E27FC236}">
                  <a16:creationId xmlns:a16="http://schemas.microsoft.com/office/drawing/2014/main" id="{FD6E34DF-B10E-4BC2-9EF7-9F67B927A035}"/>
                </a:ext>
              </a:extLst>
            </p:cNvPr>
            <p:cNvSpPr>
              <a:spLocks noChangeArrowheads="1"/>
            </p:cNvSpPr>
            <p:nvPr/>
          </p:nvSpPr>
          <p:spPr bwMode="auto">
            <a:xfrm>
              <a:off x="1207" y="1685"/>
              <a:ext cx="275" cy="3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0" name="Oval 1448">
              <a:extLst>
                <a:ext uri="{FF2B5EF4-FFF2-40B4-BE49-F238E27FC236}">
                  <a16:creationId xmlns:a16="http://schemas.microsoft.com/office/drawing/2014/main" id="{38044F86-473A-4685-A00F-25FDDB428710}"/>
                </a:ext>
              </a:extLst>
            </p:cNvPr>
            <p:cNvSpPr>
              <a:spLocks noChangeArrowheads="1"/>
            </p:cNvSpPr>
            <p:nvPr/>
          </p:nvSpPr>
          <p:spPr bwMode="auto">
            <a:xfrm>
              <a:off x="676" y="1551"/>
              <a:ext cx="407" cy="38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1" name="Oval 1449">
              <a:extLst>
                <a:ext uri="{FF2B5EF4-FFF2-40B4-BE49-F238E27FC236}">
                  <a16:creationId xmlns:a16="http://schemas.microsoft.com/office/drawing/2014/main" id="{E785A5ED-31B9-40A0-8624-A71892584289}"/>
                </a:ext>
              </a:extLst>
            </p:cNvPr>
            <p:cNvSpPr>
              <a:spLocks noChangeArrowheads="1"/>
            </p:cNvSpPr>
            <p:nvPr/>
          </p:nvSpPr>
          <p:spPr bwMode="auto">
            <a:xfrm>
              <a:off x="576" y="1678"/>
              <a:ext cx="274" cy="29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2" name="Oval 1450">
              <a:extLst>
                <a:ext uri="{FF2B5EF4-FFF2-40B4-BE49-F238E27FC236}">
                  <a16:creationId xmlns:a16="http://schemas.microsoft.com/office/drawing/2014/main" id="{A7D922A0-7616-4E09-A525-D9AED4AF5FAC}"/>
                </a:ext>
              </a:extLst>
            </p:cNvPr>
            <p:cNvSpPr>
              <a:spLocks noChangeArrowheads="1"/>
            </p:cNvSpPr>
            <p:nvPr/>
          </p:nvSpPr>
          <p:spPr bwMode="auto">
            <a:xfrm>
              <a:off x="664" y="1816"/>
              <a:ext cx="377" cy="29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3" name="Oval 1451">
              <a:extLst>
                <a:ext uri="{FF2B5EF4-FFF2-40B4-BE49-F238E27FC236}">
                  <a16:creationId xmlns:a16="http://schemas.microsoft.com/office/drawing/2014/main" id="{EC557798-317D-4228-A57F-EA67D88D3A76}"/>
                </a:ext>
              </a:extLst>
            </p:cNvPr>
            <p:cNvSpPr>
              <a:spLocks noChangeArrowheads="1"/>
            </p:cNvSpPr>
            <p:nvPr/>
          </p:nvSpPr>
          <p:spPr bwMode="auto">
            <a:xfrm>
              <a:off x="962" y="1536"/>
              <a:ext cx="353" cy="276"/>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4" name="Oval 1452">
              <a:extLst>
                <a:ext uri="{FF2B5EF4-FFF2-40B4-BE49-F238E27FC236}">
                  <a16:creationId xmlns:a16="http://schemas.microsoft.com/office/drawing/2014/main" id="{57B82A4C-297C-46C5-A5E7-6F097918DAE2}"/>
                </a:ext>
              </a:extLst>
            </p:cNvPr>
            <p:cNvSpPr>
              <a:spLocks noChangeArrowheads="1"/>
            </p:cNvSpPr>
            <p:nvPr/>
          </p:nvSpPr>
          <p:spPr bwMode="auto">
            <a:xfrm>
              <a:off x="1200" y="1872"/>
              <a:ext cx="210" cy="22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5" name="Freeform 1453">
              <a:extLst>
                <a:ext uri="{FF2B5EF4-FFF2-40B4-BE49-F238E27FC236}">
                  <a16:creationId xmlns:a16="http://schemas.microsoft.com/office/drawing/2014/main" id="{57D4A215-12ED-4EF0-A6D4-5F963B46F131}"/>
                </a:ext>
              </a:extLst>
            </p:cNvPr>
            <p:cNvSpPr>
              <a:spLocks/>
            </p:cNvSpPr>
            <p:nvPr/>
          </p:nvSpPr>
          <p:spPr bwMode="auto">
            <a:xfrm>
              <a:off x="664" y="1584"/>
              <a:ext cx="744" cy="527"/>
            </a:xfrm>
            <a:custGeom>
              <a:avLst/>
              <a:gdLst>
                <a:gd name="T0" fmla="*/ 230 w 744"/>
                <a:gd name="T1" fmla="*/ 472 h 527"/>
                <a:gd name="T2" fmla="*/ 260 w 744"/>
                <a:gd name="T3" fmla="*/ 511 h 527"/>
                <a:gd name="T4" fmla="*/ 395 w 744"/>
                <a:gd name="T5" fmla="*/ 508 h 527"/>
                <a:gd name="T6" fmla="*/ 490 w 744"/>
                <a:gd name="T7" fmla="*/ 527 h 527"/>
                <a:gd name="T8" fmla="*/ 569 w 744"/>
                <a:gd name="T9" fmla="*/ 479 h 527"/>
                <a:gd name="T10" fmla="*/ 715 w 744"/>
                <a:gd name="T11" fmla="*/ 436 h 527"/>
                <a:gd name="T12" fmla="*/ 744 w 744"/>
                <a:gd name="T13" fmla="*/ 341 h 527"/>
                <a:gd name="T14" fmla="*/ 671 w 744"/>
                <a:gd name="T15" fmla="*/ 129 h 527"/>
                <a:gd name="T16" fmla="*/ 510 w 744"/>
                <a:gd name="T17" fmla="*/ 44 h 527"/>
                <a:gd name="T18" fmla="*/ 226 w 744"/>
                <a:gd name="T19" fmla="*/ 0 h 527"/>
                <a:gd name="T20" fmla="*/ 78 w 744"/>
                <a:gd name="T21" fmla="*/ 32 h 527"/>
                <a:gd name="T22" fmla="*/ 0 w 744"/>
                <a:gd name="T23" fmla="*/ 151 h 527"/>
                <a:gd name="T24" fmla="*/ 8 w 744"/>
                <a:gd name="T25" fmla="*/ 370 h 527"/>
                <a:gd name="T26" fmla="*/ 230 w 744"/>
                <a:gd name="T27" fmla="*/ 472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326" name="Rectangle 1454">
            <a:extLst>
              <a:ext uri="{FF2B5EF4-FFF2-40B4-BE49-F238E27FC236}">
                <a16:creationId xmlns:a16="http://schemas.microsoft.com/office/drawing/2014/main" id="{0F971855-F6D1-4C34-B8D0-CCE75575D783}"/>
              </a:ext>
            </a:extLst>
          </p:cNvPr>
          <p:cNvSpPr>
            <a:spLocks noChangeArrowheads="1"/>
          </p:cNvSpPr>
          <p:nvPr/>
        </p:nvSpPr>
        <p:spPr bwMode="auto">
          <a:xfrm>
            <a:off x="8020280" y="2743201"/>
            <a:ext cx="661528"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CATV</a:t>
            </a:r>
          </a:p>
        </p:txBody>
      </p:sp>
      <p:sp>
        <p:nvSpPr>
          <p:cNvPr id="81328" name="Line 1456">
            <a:extLst>
              <a:ext uri="{FF2B5EF4-FFF2-40B4-BE49-F238E27FC236}">
                <a16:creationId xmlns:a16="http://schemas.microsoft.com/office/drawing/2014/main" id="{3C5355FB-240B-41A0-848F-1E855DE87971}"/>
              </a:ext>
            </a:extLst>
          </p:cNvPr>
          <p:cNvSpPr>
            <a:spLocks noChangeShapeType="1"/>
          </p:cNvSpPr>
          <p:nvPr/>
        </p:nvSpPr>
        <p:spPr bwMode="auto">
          <a:xfrm flipH="1">
            <a:off x="6172200" y="5334000"/>
            <a:ext cx="533400" cy="381000"/>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grpSp>
        <p:nvGrpSpPr>
          <p:cNvPr id="40998" name="Group 1457">
            <a:extLst>
              <a:ext uri="{FF2B5EF4-FFF2-40B4-BE49-F238E27FC236}">
                <a16:creationId xmlns:a16="http://schemas.microsoft.com/office/drawing/2014/main" id="{04A0CE71-A2B8-4EFD-B67E-6CBCA6CEE54E}"/>
              </a:ext>
            </a:extLst>
          </p:cNvPr>
          <p:cNvGrpSpPr>
            <a:grpSpLocks/>
          </p:cNvGrpSpPr>
          <p:nvPr/>
        </p:nvGrpSpPr>
        <p:grpSpPr bwMode="auto">
          <a:xfrm>
            <a:off x="6172200" y="4724400"/>
            <a:ext cx="1524000" cy="762000"/>
            <a:chOff x="576" y="1536"/>
            <a:chExt cx="906" cy="632"/>
          </a:xfrm>
          <a:solidFill>
            <a:srgbClr val="99FF33"/>
          </a:solidFill>
        </p:grpSpPr>
        <p:sp>
          <p:nvSpPr>
            <p:cNvPr id="81330" name="Oval 1458">
              <a:extLst>
                <a:ext uri="{FF2B5EF4-FFF2-40B4-BE49-F238E27FC236}">
                  <a16:creationId xmlns:a16="http://schemas.microsoft.com/office/drawing/2014/main" id="{D716C5F3-D44E-49BB-8C4F-D301B2394E3D}"/>
                </a:ext>
              </a:extLst>
            </p:cNvPr>
            <p:cNvSpPr>
              <a:spLocks noChangeArrowheads="1"/>
            </p:cNvSpPr>
            <p:nvPr/>
          </p:nvSpPr>
          <p:spPr bwMode="auto">
            <a:xfrm>
              <a:off x="923" y="1947"/>
              <a:ext cx="32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1" name="Oval 1459">
              <a:extLst>
                <a:ext uri="{FF2B5EF4-FFF2-40B4-BE49-F238E27FC236}">
                  <a16:creationId xmlns:a16="http://schemas.microsoft.com/office/drawing/2014/main" id="{EC43DABD-EDA3-42C4-A2DE-876BC0192EB8}"/>
                </a:ext>
              </a:extLst>
            </p:cNvPr>
            <p:cNvSpPr>
              <a:spLocks noChangeArrowheads="1"/>
            </p:cNvSpPr>
            <p:nvPr/>
          </p:nvSpPr>
          <p:spPr bwMode="auto">
            <a:xfrm>
              <a:off x="1206" y="1685"/>
              <a:ext cx="276" cy="299"/>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2" name="Oval 1460">
              <a:extLst>
                <a:ext uri="{FF2B5EF4-FFF2-40B4-BE49-F238E27FC236}">
                  <a16:creationId xmlns:a16="http://schemas.microsoft.com/office/drawing/2014/main" id="{861FBE5C-6417-4A0B-A9BA-62596631B44D}"/>
                </a:ext>
              </a:extLst>
            </p:cNvPr>
            <p:cNvSpPr>
              <a:spLocks noChangeArrowheads="1"/>
            </p:cNvSpPr>
            <p:nvPr/>
          </p:nvSpPr>
          <p:spPr bwMode="auto">
            <a:xfrm>
              <a:off x="677" y="1550"/>
              <a:ext cx="406" cy="38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3" name="Oval 1461">
              <a:extLst>
                <a:ext uri="{FF2B5EF4-FFF2-40B4-BE49-F238E27FC236}">
                  <a16:creationId xmlns:a16="http://schemas.microsoft.com/office/drawing/2014/main" id="{BD0BCF82-F607-46CE-BF5B-061A9DCDB07B}"/>
                </a:ext>
              </a:extLst>
            </p:cNvPr>
            <p:cNvSpPr>
              <a:spLocks noChangeArrowheads="1"/>
            </p:cNvSpPr>
            <p:nvPr/>
          </p:nvSpPr>
          <p:spPr bwMode="auto">
            <a:xfrm>
              <a:off x="576" y="1678"/>
              <a:ext cx="274" cy="29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4" name="Oval 1462">
              <a:extLst>
                <a:ext uri="{FF2B5EF4-FFF2-40B4-BE49-F238E27FC236}">
                  <a16:creationId xmlns:a16="http://schemas.microsoft.com/office/drawing/2014/main" id="{5857ADEE-CFD9-4D7B-A10D-80C409FDD561}"/>
                </a:ext>
              </a:extLst>
            </p:cNvPr>
            <p:cNvSpPr>
              <a:spLocks noChangeArrowheads="1"/>
            </p:cNvSpPr>
            <p:nvPr/>
          </p:nvSpPr>
          <p:spPr bwMode="auto">
            <a:xfrm>
              <a:off x="664" y="1816"/>
              <a:ext cx="377"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5" name="Oval 1463">
              <a:extLst>
                <a:ext uri="{FF2B5EF4-FFF2-40B4-BE49-F238E27FC236}">
                  <a16:creationId xmlns:a16="http://schemas.microsoft.com/office/drawing/2014/main" id="{8862068B-22F0-491F-8EE5-47BD15393D1F}"/>
                </a:ext>
              </a:extLst>
            </p:cNvPr>
            <p:cNvSpPr>
              <a:spLocks noChangeArrowheads="1"/>
            </p:cNvSpPr>
            <p:nvPr/>
          </p:nvSpPr>
          <p:spPr bwMode="auto">
            <a:xfrm>
              <a:off x="962" y="1536"/>
              <a:ext cx="353" cy="27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6" name="Oval 1464">
              <a:extLst>
                <a:ext uri="{FF2B5EF4-FFF2-40B4-BE49-F238E27FC236}">
                  <a16:creationId xmlns:a16="http://schemas.microsoft.com/office/drawing/2014/main" id="{EAD45A03-3F0A-43BE-A448-E56986E3D2BD}"/>
                </a:ext>
              </a:extLst>
            </p:cNvPr>
            <p:cNvSpPr>
              <a:spLocks noChangeArrowheads="1"/>
            </p:cNvSpPr>
            <p:nvPr/>
          </p:nvSpPr>
          <p:spPr bwMode="auto">
            <a:xfrm>
              <a:off x="1200" y="1872"/>
              <a:ext cx="21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7" name="Freeform 1465">
              <a:extLst>
                <a:ext uri="{FF2B5EF4-FFF2-40B4-BE49-F238E27FC236}">
                  <a16:creationId xmlns:a16="http://schemas.microsoft.com/office/drawing/2014/main" id="{943D2671-3543-4A2F-AE99-606C096CC772}"/>
                </a:ext>
              </a:extLst>
            </p:cNvPr>
            <p:cNvSpPr>
              <a:spLocks/>
            </p:cNvSpPr>
            <p:nvPr/>
          </p:nvSpPr>
          <p:spPr bwMode="auto">
            <a:xfrm>
              <a:off x="663" y="1583"/>
              <a:ext cx="745" cy="528"/>
            </a:xfrm>
            <a:custGeom>
              <a:avLst/>
              <a:gdLst>
                <a:gd name="T0" fmla="*/ 230 w 744"/>
                <a:gd name="T1" fmla="*/ 473 h 527"/>
                <a:gd name="T2" fmla="*/ 260 w 744"/>
                <a:gd name="T3" fmla="*/ 512 h 527"/>
                <a:gd name="T4" fmla="*/ 396 w 744"/>
                <a:gd name="T5" fmla="*/ 509 h 527"/>
                <a:gd name="T6" fmla="*/ 491 w 744"/>
                <a:gd name="T7" fmla="*/ 528 h 527"/>
                <a:gd name="T8" fmla="*/ 570 w 744"/>
                <a:gd name="T9" fmla="*/ 480 h 527"/>
                <a:gd name="T10" fmla="*/ 716 w 744"/>
                <a:gd name="T11" fmla="*/ 437 h 527"/>
                <a:gd name="T12" fmla="*/ 745 w 744"/>
                <a:gd name="T13" fmla="*/ 342 h 527"/>
                <a:gd name="T14" fmla="*/ 672 w 744"/>
                <a:gd name="T15" fmla="*/ 129 h 527"/>
                <a:gd name="T16" fmla="*/ 511 w 744"/>
                <a:gd name="T17" fmla="*/ 44 h 527"/>
                <a:gd name="T18" fmla="*/ 226 w 744"/>
                <a:gd name="T19" fmla="*/ 0 h 527"/>
                <a:gd name="T20" fmla="*/ 78 w 744"/>
                <a:gd name="T21" fmla="*/ 32 h 527"/>
                <a:gd name="T22" fmla="*/ 0 w 744"/>
                <a:gd name="T23" fmla="*/ 151 h 527"/>
                <a:gd name="T24" fmla="*/ 8 w 744"/>
                <a:gd name="T25" fmla="*/ 371 h 527"/>
                <a:gd name="T26" fmla="*/ 230 w 744"/>
                <a:gd name="T27" fmla="*/ 473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338" name="Rectangle 1466">
            <a:extLst>
              <a:ext uri="{FF2B5EF4-FFF2-40B4-BE49-F238E27FC236}">
                <a16:creationId xmlns:a16="http://schemas.microsoft.com/office/drawing/2014/main" id="{5E46CE4B-6067-42F7-B3E6-C358AE9B23F4}"/>
              </a:ext>
            </a:extLst>
          </p:cNvPr>
          <p:cNvSpPr>
            <a:spLocks noChangeArrowheads="1"/>
          </p:cNvSpPr>
          <p:nvPr/>
        </p:nvSpPr>
        <p:spPr bwMode="auto">
          <a:xfrm>
            <a:off x="6498083" y="4800600"/>
            <a:ext cx="892873"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PSTN</a:t>
            </a:r>
          </a:p>
          <a:p>
            <a:pPr algn="ctr">
              <a:defRPr/>
            </a:pPr>
            <a:r>
              <a:rPr lang="en-US" altLang="en-US" sz="1400" b="1">
                <a:solidFill>
                  <a:srgbClr val="000099"/>
                </a:solidFill>
                <a:latin typeface="Arial" charset="0"/>
              </a:rPr>
              <a:t>Network</a:t>
            </a:r>
          </a:p>
        </p:txBody>
      </p:sp>
      <p:grpSp>
        <p:nvGrpSpPr>
          <p:cNvPr id="41000" name="Group 1467">
            <a:extLst>
              <a:ext uri="{FF2B5EF4-FFF2-40B4-BE49-F238E27FC236}">
                <a16:creationId xmlns:a16="http://schemas.microsoft.com/office/drawing/2014/main" id="{AFF52D0F-6006-402E-9158-6AEFBED5DFBF}"/>
              </a:ext>
            </a:extLst>
          </p:cNvPr>
          <p:cNvGrpSpPr>
            <a:grpSpLocks/>
          </p:cNvGrpSpPr>
          <p:nvPr/>
        </p:nvGrpSpPr>
        <p:grpSpPr bwMode="auto">
          <a:xfrm>
            <a:off x="5105400" y="5562601"/>
            <a:ext cx="1219200" cy="531813"/>
            <a:chOff x="508" y="1228"/>
            <a:chExt cx="1564" cy="785"/>
          </a:xfrm>
        </p:grpSpPr>
        <p:grpSp>
          <p:nvGrpSpPr>
            <p:cNvPr id="41002" name="Group 1468">
              <a:extLst>
                <a:ext uri="{FF2B5EF4-FFF2-40B4-BE49-F238E27FC236}">
                  <a16:creationId xmlns:a16="http://schemas.microsoft.com/office/drawing/2014/main" id="{F3EEBBE3-8CA1-4E6F-989B-438AACC86339}"/>
                </a:ext>
              </a:extLst>
            </p:cNvPr>
            <p:cNvGrpSpPr>
              <a:grpSpLocks/>
            </p:cNvGrpSpPr>
            <p:nvPr/>
          </p:nvGrpSpPr>
          <p:grpSpPr bwMode="auto">
            <a:xfrm>
              <a:off x="508" y="1228"/>
              <a:ext cx="1564" cy="785"/>
              <a:chOff x="1952" y="2535"/>
              <a:chExt cx="1096" cy="606"/>
            </a:xfrm>
          </p:grpSpPr>
          <p:sp>
            <p:nvSpPr>
              <p:cNvPr id="81341" name="Oval 1469">
                <a:extLst>
                  <a:ext uri="{FF2B5EF4-FFF2-40B4-BE49-F238E27FC236}">
                    <a16:creationId xmlns:a16="http://schemas.microsoft.com/office/drawing/2014/main" id="{03EDA530-FA25-471C-B03F-BF307E4D31FF}"/>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2" name="Oval 1470">
                <a:extLst>
                  <a:ext uri="{FF2B5EF4-FFF2-40B4-BE49-F238E27FC236}">
                    <a16:creationId xmlns:a16="http://schemas.microsoft.com/office/drawing/2014/main" id="{4C180903-8A18-43A9-9FD9-8F0BAEEEE64D}"/>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3" name="Oval 1471">
                <a:extLst>
                  <a:ext uri="{FF2B5EF4-FFF2-40B4-BE49-F238E27FC236}">
                    <a16:creationId xmlns:a16="http://schemas.microsoft.com/office/drawing/2014/main" id="{99BE4873-75E2-459A-A538-2CA66275E99A}"/>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4" name="Oval 1472">
                <a:extLst>
                  <a:ext uri="{FF2B5EF4-FFF2-40B4-BE49-F238E27FC236}">
                    <a16:creationId xmlns:a16="http://schemas.microsoft.com/office/drawing/2014/main" id="{73C09DA2-1D50-454A-8D45-764F59D642F7}"/>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5" name="Oval 1473">
                <a:extLst>
                  <a:ext uri="{FF2B5EF4-FFF2-40B4-BE49-F238E27FC236}">
                    <a16:creationId xmlns:a16="http://schemas.microsoft.com/office/drawing/2014/main" id="{98955D06-90DD-4D62-9943-3AFD0917B5AD}"/>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6" name="Oval 1474">
                <a:extLst>
                  <a:ext uri="{FF2B5EF4-FFF2-40B4-BE49-F238E27FC236}">
                    <a16:creationId xmlns:a16="http://schemas.microsoft.com/office/drawing/2014/main" id="{6409310B-FF8C-4E23-A9EA-C1D75C930840}"/>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7" name="Oval 1475">
                <a:extLst>
                  <a:ext uri="{FF2B5EF4-FFF2-40B4-BE49-F238E27FC236}">
                    <a16:creationId xmlns:a16="http://schemas.microsoft.com/office/drawing/2014/main" id="{A02C3342-E74D-47F7-93E0-B197EC25F68F}"/>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8" name="Oval 1476">
                <a:extLst>
                  <a:ext uri="{FF2B5EF4-FFF2-40B4-BE49-F238E27FC236}">
                    <a16:creationId xmlns:a16="http://schemas.microsoft.com/office/drawing/2014/main" id="{C21F2544-8B8A-4EA7-AF4F-7A275C363606}"/>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9" name="Oval 1477">
                <a:extLst>
                  <a:ext uri="{FF2B5EF4-FFF2-40B4-BE49-F238E27FC236}">
                    <a16:creationId xmlns:a16="http://schemas.microsoft.com/office/drawing/2014/main" id="{E4008BDB-F45E-4087-8435-C92B4CD7837D}"/>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50" name="Oval 1478">
                <a:extLst>
                  <a:ext uri="{FF2B5EF4-FFF2-40B4-BE49-F238E27FC236}">
                    <a16:creationId xmlns:a16="http://schemas.microsoft.com/office/drawing/2014/main" id="{7739DD5F-D8AC-4A17-9FB2-C574F993D3C4}"/>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51" name="Oval 1479">
                <a:extLst>
                  <a:ext uri="{FF2B5EF4-FFF2-40B4-BE49-F238E27FC236}">
                    <a16:creationId xmlns:a16="http://schemas.microsoft.com/office/drawing/2014/main" id="{733CEB01-A929-4ABC-8404-34E1FD3AD793}"/>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52" name="Freeform 1480">
                <a:extLst>
                  <a:ext uri="{FF2B5EF4-FFF2-40B4-BE49-F238E27FC236}">
                    <a16:creationId xmlns:a16="http://schemas.microsoft.com/office/drawing/2014/main" id="{C16B49BD-5F80-4C48-912B-5DC9CE12FA79}"/>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03" name="Group 1481">
              <a:extLst>
                <a:ext uri="{FF2B5EF4-FFF2-40B4-BE49-F238E27FC236}">
                  <a16:creationId xmlns:a16="http://schemas.microsoft.com/office/drawing/2014/main" id="{0EE0410E-3165-49EA-8ADF-7434E859D780}"/>
                </a:ext>
              </a:extLst>
            </p:cNvPr>
            <p:cNvGrpSpPr>
              <a:grpSpLocks/>
            </p:cNvGrpSpPr>
            <p:nvPr/>
          </p:nvGrpSpPr>
          <p:grpSpPr bwMode="auto">
            <a:xfrm>
              <a:off x="705" y="1376"/>
              <a:ext cx="1040" cy="422"/>
              <a:chOff x="1738" y="823"/>
              <a:chExt cx="1040" cy="422"/>
            </a:xfrm>
          </p:grpSpPr>
          <p:grpSp>
            <p:nvGrpSpPr>
              <p:cNvPr id="41004" name="Group 1482">
                <a:extLst>
                  <a:ext uri="{FF2B5EF4-FFF2-40B4-BE49-F238E27FC236}">
                    <a16:creationId xmlns:a16="http://schemas.microsoft.com/office/drawing/2014/main" id="{1CB9FDDE-0235-43CE-89FB-E4103884B72F}"/>
                  </a:ext>
                </a:extLst>
              </p:cNvPr>
              <p:cNvGrpSpPr>
                <a:grpSpLocks/>
              </p:cNvGrpSpPr>
              <p:nvPr/>
            </p:nvGrpSpPr>
            <p:grpSpPr bwMode="auto">
              <a:xfrm>
                <a:off x="1842" y="823"/>
                <a:ext cx="214" cy="259"/>
                <a:chOff x="960" y="1538"/>
                <a:chExt cx="214" cy="259"/>
              </a:xfrm>
            </p:grpSpPr>
            <p:sp>
              <p:nvSpPr>
                <p:cNvPr id="81355" name="Freeform 1483">
                  <a:extLst>
                    <a:ext uri="{FF2B5EF4-FFF2-40B4-BE49-F238E27FC236}">
                      <a16:creationId xmlns:a16="http://schemas.microsoft.com/office/drawing/2014/main" id="{B56E809C-83A7-405D-B9B1-D549C65E8DD3}"/>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56" name="Freeform 1484">
                  <a:extLst>
                    <a:ext uri="{FF2B5EF4-FFF2-40B4-BE49-F238E27FC236}">
                      <a16:creationId xmlns:a16="http://schemas.microsoft.com/office/drawing/2014/main" id="{A3B624E5-07E1-48E8-8E62-537CD45CA658}"/>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57" name="Freeform 1485">
                  <a:extLst>
                    <a:ext uri="{FF2B5EF4-FFF2-40B4-BE49-F238E27FC236}">
                      <a16:creationId xmlns:a16="http://schemas.microsoft.com/office/drawing/2014/main" id="{2BEC6053-FA75-4A92-9BE5-A246E2E625D9}"/>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58" name="Freeform 1486">
                  <a:extLst>
                    <a:ext uri="{FF2B5EF4-FFF2-40B4-BE49-F238E27FC236}">
                      <a16:creationId xmlns:a16="http://schemas.microsoft.com/office/drawing/2014/main" id="{E93F68CE-E906-4E83-B80D-338B10118977}"/>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59" name="Freeform 1487">
                  <a:extLst>
                    <a:ext uri="{FF2B5EF4-FFF2-40B4-BE49-F238E27FC236}">
                      <a16:creationId xmlns:a16="http://schemas.microsoft.com/office/drawing/2014/main" id="{8747D961-9523-445A-9F16-78A05F06933D}"/>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0" name="Freeform 1488">
                  <a:extLst>
                    <a:ext uri="{FF2B5EF4-FFF2-40B4-BE49-F238E27FC236}">
                      <a16:creationId xmlns:a16="http://schemas.microsoft.com/office/drawing/2014/main" id="{B90D0997-52D4-4802-B66B-E8F5D80E49A5}"/>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1" name="Freeform 1489">
                  <a:extLst>
                    <a:ext uri="{FF2B5EF4-FFF2-40B4-BE49-F238E27FC236}">
                      <a16:creationId xmlns:a16="http://schemas.microsoft.com/office/drawing/2014/main" id="{DB1673A5-C70A-4B54-8535-5E58C47CCE58}"/>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2" name="Freeform 1490">
                  <a:extLst>
                    <a:ext uri="{FF2B5EF4-FFF2-40B4-BE49-F238E27FC236}">
                      <a16:creationId xmlns:a16="http://schemas.microsoft.com/office/drawing/2014/main" id="{D3CA5243-A87D-4CDC-BBDF-C81C33B64E0B}"/>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3" name="Freeform 1491">
                  <a:extLst>
                    <a:ext uri="{FF2B5EF4-FFF2-40B4-BE49-F238E27FC236}">
                      <a16:creationId xmlns:a16="http://schemas.microsoft.com/office/drawing/2014/main" id="{AD992897-32EA-44B7-9A0D-28A39FC0FA6F}"/>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4" name="Freeform 1492">
                  <a:extLst>
                    <a:ext uri="{FF2B5EF4-FFF2-40B4-BE49-F238E27FC236}">
                      <a16:creationId xmlns:a16="http://schemas.microsoft.com/office/drawing/2014/main" id="{1C91648C-27B2-4184-8199-F124D53EB015}"/>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5" name="Freeform 1493">
                  <a:extLst>
                    <a:ext uri="{FF2B5EF4-FFF2-40B4-BE49-F238E27FC236}">
                      <a16:creationId xmlns:a16="http://schemas.microsoft.com/office/drawing/2014/main" id="{1AC67F3B-6F35-46DA-999C-FA21708DDAF2}"/>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6" name="Freeform 1494">
                  <a:extLst>
                    <a:ext uri="{FF2B5EF4-FFF2-40B4-BE49-F238E27FC236}">
                      <a16:creationId xmlns:a16="http://schemas.microsoft.com/office/drawing/2014/main" id="{8A604016-4F6F-470E-85D7-0161E52D2C03}"/>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7" name="Rectangle 1495">
                  <a:extLst>
                    <a:ext uri="{FF2B5EF4-FFF2-40B4-BE49-F238E27FC236}">
                      <a16:creationId xmlns:a16="http://schemas.microsoft.com/office/drawing/2014/main" id="{1D1CBF26-41C2-4D82-86A4-85B3443F8AA1}"/>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68" name="Freeform 1496">
                  <a:extLst>
                    <a:ext uri="{FF2B5EF4-FFF2-40B4-BE49-F238E27FC236}">
                      <a16:creationId xmlns:a16="http://schemas.microsoft.com/office/drawing/2014/main" id="{3F4DD821-948F-4471-B323-D77305C1F47A}"/>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9" name="Freeform 1497">
                  <a:extLst>
                    <a:ext uri="{FF2B5EF4-FFF2-40B4-BE49-F238E27FC236}">
                      <a16:creationId xmlns:a16="http://schemas.microsoft.com/office/drawing/2014/main" id="{63EF823E-2DFA-429D-8905-DF45A06CA798}"/>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0" name="Freeform 1498">
                  <a:extLst>
                    <a:ext uri="{FF2B5EF4-FFF2-40B4-BE49-F238E27FC236}">
                      <a16:creationId xmlns:a16="http://schemas.microsoft.com/office/drawing/2014/main" id="{D928D504-F5C3-44F9-9F00-F51A6D800D72}"/>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1" name="Freeform 1499">
                  <a:extLst>
                    <a:ext uri="{FF2B5EF4-FFF2-40B4-BE49-F238E27FC236}">
                      <a16:creationId xmlns:a16="http://schemas.microsoft.com/office/drawing/2014/main" id="{9E1F0194-5B9E-4847-AFE6-F07E2617214A}"/>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05" name="Group 1500">
                <a:extLst>
                  <a:ext uri="{FF2B5EF4-FFF2-40B4-BE49-F238E27FC236}">
                    <a16:creationId xmlns:a16="http://schemas.microsoft.com/office/drawing/2014/main" id="{F6D54546-CF50-4EA7-89C2-4690658710FB}"/>
                  </a:ext>
                </a:extLst>
              </p:cNvPr>
              <p:cNvGrpSpPr>
                <a:grpSpLocks/>
              </p:cNvGrpSpPr>
              <p:nvPr/>
            </p:nvGrpSpPr>
            <p:grpSpPr bwMode="auto">
              <a:xfrm>
                <a:off x="2149" y="826"/>
                <a:ext cx="214" cy="259"/>
                <a:chOff x="4320" y="1728"/>
                <a:chExt cx="384" cy="384"/>
              </a:xfrm>
            </p:grpSpPr>
            <p:sp>
              <p:nvSpPr>
                <p:cNvPr id="81373" name="Freeform 1501">
                  <a:extLst>
                    <a:ext uri="{FF2B5EF4-FFF2-40B4-BE49-F238E27FC236}">
                      <a16:creationId xmlns:a16="http://schemas.microsoft.com/office/drawing/2014/main" id="{5ADD98DC-A11F-488F-BBF0-21A35330104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4" name="Freeform 1502">
                  <a:extLst>
                    <a:ext uri="{FF2B5EF4-FFF2-40B4-BE49-F238E27FC236}">
                      <a16:creationId xmlns:a16="http://schemas.microsoft.com/office/drawing/2014/main" id="{6FC2A8B2-E479-45CD-ABC1-E908D84B0B41}"/>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5" name="Freeform 1503">
                  <a:extLst>
                    <a:ext uri="{FF2B5EF4-FFF2-40B4-BE49-F238E27FC236}">
                      <a16:creationId xmlns:a16="http://schemas.microsoft.com/office/drawing/2014/main" id="{C2042549-D78E-47C3-9CF4-60AEFD55CC6C}"/>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6" name="Freeform 1504">
                  <a:extLst>
                    <a:ext uri="{FF2B5EF4-FFF2-40B4-BE49-F238E27FC236}">
                      <a16:creationId xmlns:a16="http://schemas.microsoft.com/office/drawing/2014/main" id="{755FEB10-D2CE-428E-B7C9-D7182182CA89}"/>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7" name="Freeform 1505">
                  <a:extLst>
                    <a:ext uri="{FF2B5EF4-FFF2-40B4-BE49-F238E27FC236}">
                      <a16:creationId xmlns:a16="http://schemas.microsoft.com/office/drawing/2014/main" id="{2001E80F-B903-487D-A5A1-9C213727C30F}"/>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8" name="Freeform 1506">
                  <a:extLst>
                    <a:ext uri="{FF2B5EF4-FFF2-40B4-BE49-F238E27FC236}">
                      <a16:creationId xmlns:a16="http://schemas.microsoft.com/office/drawing/2014/main" id="{EAD66467-31FD-4073-9A8B-0A7D7DB0B802}"/>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9" name="Freeform 1507">
                  <a:extLst>
                    <a:ext uri="{FF2B5EF4-FFF2-40B4-BE49-F238E27FC236}">
                      <a16:creationId xmlns:a16="http://schemas.microsoft.com/office/drawing/2014/main" id="{F06123C3-6DF1-462F-B819-1C23AB1D70F7}"/>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0" name="Freeform 1508">
                  <a:extLst>
                    <a:ext uri="{FF2B5EF4-FFF2-40B4-BE49-F238E27FC236}">
                      <a16:creationId xmlns:a16="http://schemas.microsoft.com/office/drawing/2014/main" id="{A5D8804B-DAB0-4188-A488-DF7250CA7D8A}"/>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1" name="Freeform 1509">
                  <a:extLst>
                    <a:ext uri="{FF2B5EF4-FFF2-40B4-BE49-F238E27FC236}">
                      <a16:creationId xmlns:a16="http://schemas.microsoft.com/office/drawing/2014/main" id="{2F5CD9B5-9457-444C-8D7F-ADF87974BC38}"/>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2" name="Freeform 1510">
                  <a:extLst>
                    <a:ext uri="{FF2B5EF4-FFF2-40B4-BE49-F238E27FC236}">
                      <a16:creationId xmlns:a16="http://schemas.microsoft.com/office/drawing/2014/main" id="{4CCFBD57-EEBC-49D4-9D70-4562E98EA065}"/>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3" name="Freeform 1511">
                  <a:extLst>
                    <a:ext uri="{FF2B5EF4-FFF2-40B4-BE49-F238E27FC236}">
                      <a16:creationId xmlns:a16="http://schemas.microsoft.com/office/drawing/2014/main" id="{BECB4C3C-D559-4245-97BC-0791D463695E}"/>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4" name="Freeform 1512">
                  <a:extLst>
                    <a:ext uri="{FF2B5EF4-FFF2-40B4-BE49-F238E27FC236}">
                      <a16:creationId xmlns:a16="http://schemas.microsoft.com/office/drawing/2014/main" id="{8EDACA60-EA9D-4DCE-A64D-2D9916811B4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5" name="Freeform 1513">
                  <a:extLst>
                    <a:ext uri="{FF2B5EF4-FFF2-40B4-BE49-F238E27FC236}">
                      <a16:creationId xmlns:a16="http://schemas.microsoft.com/office/drawing/2014/main" id="{2C43389D-C98D-45D9-9EEB-5320B14C0448}"/>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6" name="Rectangle 1514">
                  <a:extLst>
                    <a:ext uri="{FF2B5EF4-FFF2-40B4-BE49-F238E27FC236}">
                      <a16:creationId xmlns:a16="http://schemas.microsoft.com/office/drawing/2014/main" id="{2257A664-5DDE-47EA-B02E-B69F6BEC4019}"/>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87" name="Freeform 1515">
                  <a:extLst>
                    <a:ext uri="{FF2B5EF4-FFF2-40B4-BE49-F238E27FC236}">
                      <a16:creationId xmlns:a16="http://schemas.microsoft.com/office/drawing/2014/main" id="{3D5693C6-C1BE-44A2-AFEE-F48DA79EAAE1}"/>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8" name="Freeform 1516">
                  <a:extLst>
                    <a:ext uri="{FF2B5EF4-FFF2-40B4-BE49-F238E27FC236}">
                      <a16:creationId xmlns:a16="http://schemas.microsoft.com/office/drawing/2014/main" id="{EA7B19E8-952D-4EF4-B467-B5EE0FE8AB03}"/>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9" name="Freeform 1517">
                  <a:extLst>
                    <a:ext uri="{FF2B5EF4-FFF2-40B4-BE49-F238E27FC236}">
                      <a16:creationId xmlns:a16="http://schemas.microsoft.com/office/drawing/2014/main" id="{63610B71-0458-43FE-A6ED-49AEBF62A562}"/>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0" name="Freeform 1518">
                  <a:extLst>
                    <a:ext uri="{FF2B5EF4-FFF2-40B4-BE49-F238E27FC236}">
                      <a16:creationId xmlns:a16="http://schemas.microsoft.com/office/drawing/2014/main" id="{7A800D8C-7B06-4164-BEAE-B75E84B5B734}"/>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06" name="Group 1519">
                <a:extLst>
                  <a:ext uri="{FF2B5EF4-FFF2-40B4-BE49-F238E27FC236}">
                    <a16:creationId xmlns:a16="http://schemas.microsoft.com/office/drawing/2014/main" id="{115CAC22-80C7-4DE3-A447-BBC5A98DCEA5}"/>
                  </a:ext>
                </a:extLst>
              </p:cNvPr>
              <p:cNvGrpSpPr>
                <a:grpSpLocks/>
              </p:cNvGrpSpPr>
              <p:nvPr/>
            </p:nvGrpSpPr>
            <p:grpSpPr bwMode="auto">
              <a:xfrm>
                <a:off x="2463" y="826"/>
                <a:ext cx="214" cy="259"/>
                <a:chOff x="2832" y="1655"/>
                <a:chExt cx="367" cy="434"/>
              </a:xfrm>
            </p:grpSpPr>
            <p:sp>
              <p:nvSpPr>
                <p:cNvPr id="81392" name="Freeform 1520">
                  <a:extLst>
                    <a:ext uri="{FF2B5EF4-FFF2-40B4-BE49-F238E27FC236}">
                      <a16:creationId xmlns:a16="http://schemas.microsoft.com/office/drawing/2014/main" id="{ED38EBF4-0073-4702-86CD-58624228B3D3}"/>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3" name="Freeform 1521">
                  <a:extLst>
                    <a:ext uri="{FF2B5EF4-FFF2-40B4-BE49-F238E27FC236}">
                      <a16:creationId xmlns:a16="http://schemas.microsoft.com/office/drawing/2014/main" id="{594C7D81-C9F6-4652-829A-704DAD9557E6}"/>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4" name="Freeform 1522">
                  <a:extLst>
                    <a:ext uri="{FF2B5EF4-FFF2-40B4-BE49-F238E27FC236}">
                      <a16:creationId xmlns:a16="http://schemas.microsoft.com/office/drawing/2014/main" id="{330BF2B7-B429-4C10-8839-386C0F4949B2}"/>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5" name="Freeform 1523">
                  <a:extLst>
                    <a:ext uri="{FF2B5EF4-FFF2-40B4-BE49-F238E27FC236}">
                      <a16:creationId xmlns:a16="http://schemas.microsoft.com/office/drawing/2014/main" id="{1926C886-EF01-4272-B398-E5A1BF55F3BE}"/>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6" name="Freeform 1524">
                  <a:extLst>
                    <a:ext uri="{FF2B5EF4-FFF2-40B4-BE49-F238E27FC236}">
                      <a16:creationId xmlns:a16="http://schemas.microsoft.com/office/drawing/2014/main" id="{1C0E4173-7407-4650-98BE-8D15A34BE645}"/>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7" name="Freeform 1525">
                  <a:extLst>
                    <a:ext uri="{FF2B5EF4-FFF2-40B4-BE49-F238E27FC236}">
                      <a16:creationId xmlns:a16="http://schemas.microsoft.com/office/drawing/2014/main" id="{DFA4AE5C-FE44-452F-82B8-1E954F717363}"/>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8" name="Freeform 1526">
                  <a:extLst>
                    <a:ext uri="{FF2B5EF4-FFF2-40B4-BE49-F238E27FC236}">
                      <a16:creationId xmlns:a16="http://schemas.microsoft.com/office/drawing/2014/main" id="{92DCA62A-34BC-4995-B0BA-3899DD72947D}"/>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9" name="Freeform 1527">
                  <a:extLst>
                    <a:ext uri="{FF2B5EF4-FFF2-40B4-BE49-F238E27FC236}">
                      <a16:creationId xmlns:a16="http://schemas.microsoft.com/office/drawing/2014/main" id="{DBF841FE-6292-41CF-9575-5AB232BAB2A5}"/>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0" name="Freeform 1528">
                  <a:extLst>
                    <a:ext uri="{FF2B5EF4-FFF2-40B4-BE49-F238E27FC236}">
                      <a16:creationId xmlns:a16="http://schemas.microsoft.com/office/drawing/2014/main" id="{51FC4BC0-7E49-4D00-84C4-C8BA699F7DD7}"/>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1" name="Freeform 1529">
                  <a:extLst>
                    <a:ext uri="{FF2B5EF4-FFF2-40B4-BE49-F238E27FC236}">
                      <a16:creationId xmlns:a16="http://schemas.microsoft.com/office/drawing/2014/main" id="{3F19F5F5-F125-4EE6-8EAA-6B109DE3BC16}"/>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2" name="Freeform 1530">
                  <a:extLst>
                    <a:ext uri="{FF2B5EF4-FFF2-40B4-BE49-F238E27FC236}">
                      <a16:creationId xmlns:a16="http://schemas.microsoft.com/office/drawing/2014/main" id="{A13FF0E1-724A-47C6-9E12-0E878E4FB65F}"/>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3" name="Freeform 1531">
                  <a:extLst>
                    <a:ext uri="{FF2B5EF4-FFF2-40B4-BE49-F238E27FC236}">
                      <a16:creationId xmlns:a16="http://schemas.microsoft.com/office/drawing/2014/main" id="{0695C9F1-4B49-43F9-81AD-A5777AC67292}"/>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4" name="Rectangle 1532">
                  <a:extLst>
                    <a:ext uri="{FF2B5EF4-FFF2-40B4-BE49-F238E27FC236}">
                      <a16:creationId xmlns:a16="http://schemas.microsoft.com/office/drawing/2014/main" id="{A3DFE716-7FB5-4A65-9337-283208A4B88B}"/>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405" name="Freeform 1533">
                  <a:extLst>
                    <a:ext uri="{FF2B5EF4-FFF2-40B4-BE49-F238E27FC236}">
                      <a16:creationId xmlns:a16="http://schemas.microsoft.com/office/drawing/2014/main" id="{34A87485-79BB-4131-8F86-D97D7E3E63E7}"/>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6" name="Freeform 1534">
                  <a:extLst>
                    <a:ext uri="{FF2B5EF4-FFF2-40B4-BE49-F238E27FC236}">
                      <a16:creationId xmlns:a16="http://schemas.microsoft.com/office/drawing/2014/main" id="{028C3371-9F06-43E6-AD71-CFC1BD7D6C67}"/>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7" name="Freeform 1535">
                  <a:extLst>
                    <a:ext uri="{FF2B5EF4-FFF2-40B4-BE49-F238E27FC236}">
                      <a16:creationId xmlns:a16="http://schemas.microsoft.com/office/drawing/2014/main" id="{346EE716-C807-40EA-B130-21D607CBB3C5}"/>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8" name="Freeform 1536">
                  <a:extLst>
                    <a:ext uri="{FF2B5EF4-FFF2-40B4-BE49-F238E27FC236}">
                      <a16:creationId xmlns:a16="http://schemas.microsoft.com/office/drawing/2014/main" id="{E441C599-2C93-4F14-A6E4-147587C2E7C7}"/>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409" name="Line 1537">
                <a:extLst>
                  <a:ext uri="{FF2B5EF4-FFF2-40B4-BE49-F238E27FC236}">
                    <a16:creationId xmlns:a16="http://schemas.microsoft.com/office/drawing/2014/main" id="{F4A2A1B9-FA56-4898-B890-C9CC19E077B7}"/>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410" name="Line 1538">
                <a:extLst>
                  <a:ext uri="{FF2B5EF4-FFF2-40B4-BE49-F238E27FC236}">
                    <a16:creationId xmlns:a16="http://schemas.microsoft.com/office/drawing/2014/main" id="{00FED49A-D66C-44A2-9E74-556D374246D9}"/>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411" name="Line 1539">
                <a:extLst>
                  <a:ext uri="{FF2B5EF4-FFF2-40B4-BE49-F238E27FC236}">
                    <a16:creationId xmlns:a16="http://schemas.microsoft.com/office/drawing/2014/main" id="{FDFECD25-15FF-4545-9ADA-C6958486748D}"/>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412" name="Line 1540">
                <a:extLst>
                  <a:ext uri="{FF2B5EF4-FFF2-40B4-BE49-F238E27FC236}">
                    <a16:creationId xmlns:a16="http://schemas.microsoft.com/office/drawing/2014/main" id="{FFACBF2C-EA53-48A6-829F-7DB9ACDA3234}"/>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sp>
        <p:nvSpPr>
          <p:cNvPr id="81414" name="Rectangle 1542">
            <a:extLst>
              <a:ext uri="{FF2B5EF4-FFF2-40B4-BE49-F238E27FC236}">
                <a16:creationId xmlns:a16="http://schemas.microsoft.com/office/drawing/2014/main" id="{563E6960-2700-4D9F-9403-DA81F296D790}"/>
              </a:ext>
            </a:extLst>
          </p:cNvPr>
          <p:cNvSpPr>
            <a:spLocks noChangeArrowheads="1"/>
          </p:cNvSpPr>
          <p:nvPr/>
        </p:nvSpPr>
        <p:spPr bwMode="auto">
          <a:xfrm>
            <a:off x="6315076" y="5481639"/>
            <a:ext cx="10445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spcBef>
                <a:spcPct val="50000"/>
              </a:spcBef>
              <a:defRPr/>
            </a:pPr>
            <a:r>
              <a:rPr lang="en-US" altLang="en-US" sz="1500" b="1">
                <a:solidFill>
                  <a:schemeClr val="tx2"/>
                </a:solidFill>
                <a:latin typeface="Arial" charset="0"/>
              </a:rPr>
              <a:t>Modem</a:t>
            </a:r>
          </a:p>
        </p:txBody>
      </p:sp>
      <p:pic>
        <p:nvPicPr>
          <p:cNvPr id="680" name="Picture 23">
            <a:extLst>
              <a:ext uri="{FF2B5EF4-FFF2-40B4-BE49-F238E27FC236}">
                <a16:creationId xmlns:a16="http://schemas.microsoft.com/office/drawing/2014/main" id="{B2D980A0-E6FB-4961-9701-BB6A0F74F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15367" y="3368676"/>
            <a:ext cx="10795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D120D7-D340-4EB6-9446-0B837E0AACE8}"/>
              </a:ext>
            </a:extLst>
          </p:cNvPr>
          <p:cNvPicPr>
            <a:picLocks noChangeAspect="1"/>
          </p:cNvPicPr>
          <p:nvPr/>
        </p:nvPicPr>
        <p:blipFill>
          <a:blip r:embed="rId4"/>
          <a:stretch>
            <a:fillRect/>
          </a:stretch>
        </p:blipFill>
        <p:spPr>
          <a:xfrm>
            <a:off x="9777368" y="3564142"/>
            <a:ext cx="249961" cy="463272"/>
          </a:xfrm>
          <a:prstGeom prst="rect">
            <a:avLst/>
          </a:prstGeom>
        </p:spPr>
      </p:pic>
      <p:pic>
        <p:nvPicPr>
          <p:cNvPr id="684" name="Picture 683">
            <a:extLst>
              <a:ext uri="{FF2B5EF4-FFF2-40B4-BE49-F238E27FC236}">
                <a16:creationId xmlns:a16="http://schemas.microsoft.com/office/drawing/2014/main" id="{DAC2AA15-A080-418D-B34B-1929CC75123B}"/>
              </a:ext>
            </a:extLst>
          </p:cNvPr>
          <p:cNvPicPr>
            <a:picLocks noChangeAspect="1"/>
          </p:cNvPicPr>
          <p:nvPr/>
        </p:nvPicPr>
        <p:blipFill>
          <a:blip r:embed="rId4"/>
          <a:stretch>
            <a:fillRect/>
          </a:stretch>
        </p:blipFill>
        <p:spPr>
          <a:xfrm>
            <a:off x="9484382" y="4191000"/>
            <a:ext cx="249961" cy="463272"/>
          </a:xfrm>
          <a:prstGeom prst="rect">
            <a:avLst/>
          </a:prstGeom>
        </p:spPr>
      </p:pic>
      <p:grpSp>
        <p:nvGrpSpPr>
          <p:cNvPr id="608" name="Group 1445">
            <a:extLst>
              <a:ext uri="{FF2B5EF4-FFF2-40B4-BE49-F238E27FC236}">
                <a16:creationId xmlns:a16="http://schemas.microsoft.com/office/drawing/2014/main" id="{0914E8E7-D33C-4695-BE68-70C2E7B220BD}"/>
              </a:ext>
            </a:extLst>
          </p:cNvPr>
          <p:cNvGrpSpPr>
            <a:grpSpLocks/>
          </p:cNvGrpSpPr>
          <p:nvPr/>
        </p:nvGrpSpPr>
        <p:grpSpPr bwMode="auto">
          <a:xfrm>
            <a:off x="7820448" y="3546657"/>
            <a:ext cx="1117600" cy="715962"/>
            <a:chOff x="576" y="1536"/>
            <a:chExt cx="906" cy="632"/>
          </a:xfrm>
          <a:solidFill>
            <a:srgbClr val="FFC000"/>
          </a:solidFill>
        </p:grpSpPr>
        <p:sp>
          <p:nvSpPr>
            <p:cNvPr id="609" name="Oval 1446">
              <a:extLst>
                <a:ext uri="{FF2B5EF4-FFF2-40B4-BE49-F238E27FC236}">
                  <a16:creationId xmlns:a16="http://schemas.microsoft.com/office/drawing/2014/main" id="{47A964DD-12E9-4BD2-B30E-AED9CD2882D2}"/>
                </a:ext>
              </a:extLst>
            </p:cNvPr>
            <p:cNvSpPr>
              <a:spLocks noChangeArrowheads="1"/>
            </p:cNvSpPr>
            <p:nvPr/>
          </p:nvSpPr>
          <p:spPr bwMode="auto">
            <a:xfrm>
              <a:off x="923" y="1947"/>
              <a:ext cx="319"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0" name="Oval 1447">
              <a:extLst>
                <a:ext uri="{FF2B5EF4-FFF2-40B4-BE49-F238E27FC236}">
                  <a16:creationId xmlns:a16="http://schemas.microsoft.com/office/drawing/2014/main" id="{7FCF3D9E-814D-407D-899B-D492DE62F472}"/>
                </a:ext>
              </a:extLst>
            </p:cNvPr>
            <p:cNvSpPr>
              <a:spLocks noChangeArrowheads="1"/>
            </p:cNvSpPr>
            <p:nvPr/>
          </p:nvSpPr>
          <p:spPr bwMode="auto">
            <a:xfrm>
              <a:off x="1207" y="1685"/>
              <a:ext cx="275" cy="3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1" name="Oval 1448">
              <a:extLst>
                <a:ext uri="{FF2B5EF4-FFF2-40B4-BE49-F238E27FC236}">
                  <a16:creationId xmlns:a16="http://schemas.microsoft.com/office/drawing/2014/main" id="{EB6D9BFF-E8EE-4380-99F7-1C62D9B34E17}"/>
                </a:ext>
              </a:extLst>
            </p:cNvPr>
            <p:cNvSpPr>
              <a:spLocks noChangeArrowheads="1"/>
            </p:cNvSpPr>
            <p:nvPr/>
          </p:nvSpPr>
          <p:spPr bwMode="auto">
            <a:xfrm>
              <a:off x="676" y="1551"/>
              <a:ext cx="407" cy="38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2" name="Oval 1449">
              <a:extLst>
                <a:ext uri="{FF2B5EF4-FFF2-40B4-BE49-F238E27FC236}">
                  <a16:creationId xmlns:a16="http://schemas.microsoft.com/office/drawing/2014/main" id="{16336D2F-B241-4C07-9395-CF4584457070}"/>
                </a:ext>
              </a:extLst>
            </p:cNvPr>
            <p:cNvSpPr>
              <a:spLocks noChangeArrowheads="1"/>
            </p:cNvSpPr>
            <p:nvPr/>
          </p:nvSpPr>
          <p:spPr bwMode="auto">
            <a:xfrm>
              <a:off x="576" y="1678"/>
              <a:ext cx="274" cy="29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3" name="Oval 1450">
              <a:extLst>
                <a:ext uri="{FF2B5EF4-FFF2-40B4-BE49-F238E27FC236}">
                  <a16:creationId xmlns:a16="http://schemas.microsoft.com/office/drawing/2014/main" id="{BC7E9B65-E41F-4888-BD92-180D2BEA626B}"/>
                </a:ext>
              </a:extLst>
            </p:cNvPr>
            <p:cNvSpPr>
              <a:spLocks noChangeArrowheads="1"/>
            </p:cNvSpPr>
            <p:nvPr/>
          </p:nvSpPr>
          <p:spPr bwMode="auto">
            <a:xfrm>
              <a:off x="664" y="1816"/>
              <a:ext cx="377" cy="29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 name="Oval 1451">
              <a:extLst>
                <a:ext uri="{FF2B5EF4-FFF2-40B4-BE49-F238E27FC236}">
                  <a16:creationId xmlns:a16="http://schemas.microsoft.com/office/drawing/2014/main" id="{9FC3EF6D-05FB-497D-B420-1CFEA66E3556}"/>
                </a:ext>
              </a:extLst>
            </p:cNvPr>
            <p:cNvSpPr>
              <a:spLocks noChangeArrowheads="1"/>
            </p:cNvSpPr>
            <p:nvPr/>
          </p:nvSpPr>
          <p:spPr bwMode="auto">
            <a:xfrm>
              <a:off x="962" y="1536"/>
              <a:ext cx="353" cy="276"/>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5" name="Oval 1452">
              <a:extLst>
                <a:ext uri="{FF2B5EF4-FFF2-40B4-BE49-F238E27FC236}">
                  <a16:creationId xmlns:a16="http://schemas.microsoft.com/office/drawing/2014/main" id="{15635CE5-3B20-4D00-9DBF-A8AEA55376C7}"/>
                </a:ext>
              </a:extLst>
            </p:cNvPr>
            <p:cNvSpPr>
              <a:spLocks noChangeArrowheads="1"/>
            </p:cNvSpPr>
            <p:nvPr/>
          </p:nvSpPr>
          <p:spPr bwMode="auto">
            <a:xfrm>
              <a:off x="1200" y="1872"/>
              <a:ext cx="210" cy="22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6" name="Freeform 1453">
              <a:extLst>
                <a:ext uri="{FF2B5EF4-FFF2-40B4-BE49-F238E27FC236}">
                  <a16:creationId xmlns:a16="http://schemas.microsoft.com/office/drawing/2014/main" id="{DC3E4760-971E-4382-A649-B92672724EF0}"/>
                </a:ext>
              </a:extLst>
            </p:cNvPr>
            <p:cNvSpPr>
              <a:spLocks/>
            </p:cNvSpPr>
            <p:nvPr/>
          </p:nvSpPr>
          <p:spPr bwMode="auto">
            <a:xfrm>
              <a:off x="664" y="1584"/>
              <a:ext cx="744" cy="527"/>
            </a:xfrm>
            <a:custGeom>
              <a:avLst/>
              <a:gdLst>
                <a:gd name="T0" fmla="*/ 230 w 744"/>
                <a:gd name="T1" fmla="*/ 472 h 527"/>
                <a:gd name="T2" fmla="*/ 260 w 744"/>
                <a:gd name="T3" fmla="*/ 511 h 527"/>
                <a:gd name="T4" fmla="*/ 395 w 744"/>
                <a:gd name="T5" fmla="*/ 508 h 527"/>
                <a:gd name="T6" fmla="*/ 490 w 744"/>
                <a:gd name="T7" fmla="*/ 527 h 527"/>
                <a:gd name="T8" fmla="*/ 569 w 744"/>
                <a:gd name="T9" fmla="*/ 479 h 527"/>
                <a:gd name="T10" fmla="*/ 715 w 744"/>
                <a:gd name="T11" fmla="*/ 436 h 527"/>
                <a:gd name="T12" fmla="*/ 744 w 744"/>
                <a:gd name="T13" fmla="*/ 341 h 527"/>
                <a:gd name="T14" fmla="*/ 671 w 744"/>
                <a:gd name="T15" fmla="*/ 129 h 527"/>
                <a:gd name="T16" fmla="*/ 510 w 744"/>
                <a:gd name="T17" fmla="*/ 44 h 527"/>
                <a:gd name="T18" fmla="*/ 226 w 744"/>
                <a:gd name="T19" fmla="*/ 0 h 527"/>
                <a:gd name="T20" fmla="*/ 78 w 744"/>
                <a:gd name="T21" fmla="*/ 32 h 527"/>
                <a:gd name="T22" fmla="*/ 0 w 744"/>
                <a:gd name="T23" fmla="*/ 151 h 527"/>
                <a:gd name="T24" fmla="*/ 8 w 744"/>
                <a:gd name="T25" fmla="*/ 370 h 527"/>
                <a:gd name="T26" fmla="*/ 230 w 744"/>
                <a:gd name="T27" fmla="*/ 472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 name="Rectangle 1454">
            <a:extLst>
              <a:ext uri="{FF2B5EF4-FFF2-40B4-BE49-F238E27FC236}">
                <a16:creationId xmlns:a16="http://schemas.microsoft.com/office/drawing/2014/main" id="{11E5944D-5EAA-4B94-9E05-793A07702AAE}"/>
              </a:ext>
            </a:extLst>
          </p:cNvPr>
          <p:cNvSpPr>
            <a:spLocks noChangeArrowheads="1"/>
          </p:cNvSpPr>
          <p:nvPr/>
        </p:nvSpPr>
        <p:spPr bwMode="auto">
          <a:xfrm>
            <a:off x="7893394" y="3622302"/>
            <a:ext cx="1001877"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dirty="0">
                <a:solidFill>
                  <a:srgbClr val="000099"/>
                </a:solidFill>
                <a:latin typeface="Arial" charset="0"/>
              </a:rPr>
              <a:t>Cellular</a:t>
            </a:r>
            <a:br>
              <a:rPr lang="en-US" altLang="en-US" sz="1400" b="1" dirty="0">
                <a:solidFill>
                  <a:srgbClr val="000099"/>
                </a:solidFill>
                <a:latin typeface="Arial" charset="0"/>
              </a:rPr>
            </a:br>
            <a:r>
              <a:rPr lang="en-US" altLang="en-US" sz="1400" b="1" dirty="0">
                <a:solidFill>
                  <a:srgbClr val="000099"/>
                </a:solidFill>
                <a:latin typeface="Arial" charset="0"/>
              </a:rPr>
              <a:t>3G/4G/5G</a:t>
            </a:r>
          </a:p>
        </p:txBody>
      </p:sp>
    </p:spTree>
    <p:extLst>
      <p:ext uri="{BB962C8B-B14F-4D97-AF65-F5344CB8AC3E}">
        <p14:creationId xmlns:p14="http://schemas.microsoft.com/office/powerpoint/2010/main" val="2865208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Protocol Layering</a:t>
            </a:r>
            <a:endParaRPr lang="en-IN" b="1" dirty="0"/>
          </a:p>
        </p:txBody>
      </p:sp>
      <p:sp>
        <p:nvSpPr>
          <p:cNvPr id="3" name="Content Placeholder 2"/>
          <p:cNvSpPr>
            <a:spLocks noGrp="1"/>
          </p:cNvSpPr>
          <p:nvPr>
            <p:ph idx="1"/>
          </p:nvPr>
        </p:nvSpPr>
        <p:spPr>
          <a:xfrm>
            <a:off x="1130270" y="1753496"/>
            <a:ext cx="9603275" cy="3712849"/>
          </a:xfrm>
        </p:spPr>
        <p:txBody>
          <a:bodyPr/>
          <a:lstStyle/>
          <a:p>
            <a:r>
              <a:rPr lang="en-US" dirty="0">
                <a:solidFill>
                  <a:srgbClr val="000000"/>
                </a:solidFill>
                <a:latin typeface="Times-Roman"/>
              </a:rPr>
              <a:t>A </a:t>
            </a:r>
            <a:r>
              <a:rPr lang="en-US" b="1" dirty="0">
                <a:solidFill>
                  <a:srgbClr val="000000"/>
                </a:solidFill>
                <a:latin typeface="Times-Roman"/>
              </a:rPr>
              <a:t>Protocol</a:t>
            </a:r>
            <a:r>
              <a:rPr lang="en-US" dirty="0">
                <a:solidFill>
                  <a:srgbClr val="000000"/>
                </a:solidFill>
                <a:latin typeface="Times-Roman"/>
              </a:rPr>
              <a:t> </a:t>
            </a:r>
            <a:r>
              <a:rPr lang="en-US" dirty="0"/>
              <a:t>defines the rules that both the sender and receiver and all intermediate devices need to follow to be able to communicate effectively. </a:t>
            </a:r>
          </a:p>
          <a:p>
            <a:r>
              <a:rPr lang="en-US" dirty="0"/>
              <a:t>When communication is simple, we need simple protocol.</a:t>
            </a:r>
          </a:p>
          <a:p>
            <a:r>
              <a:rPr lang="en-US" dirty="0"/>
              <a:t>When communication is complex, we need to divide the task between different layers – </a:t>
            </a:r>
            <a:r>
              <a:rPr lang="en-US" b="1" dirty="0"/>
              <a:t>Protocol Layering.</a:t>
            </a:r>
          </a:p>
          <a:p>
            <a:endParaRPr lang="en-US" dirty="0"/>
          </a:p>
          <a:p>
            <a:endParaRPr lang="en-IN" dirty="0"/>
          </a:p>
        </p:txBody>
      </p:sp>
    </p:spTree>
    <p:extLst>
      <p:ext uri="{BB962C8B-B14F-4D97-AF65-F5344CB8AC3E}">
        <p14:creationId xmlns:p14="http://schemas.microsoft.com/office/powerpoint/2010/main" val="1911553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925158"/>
            <a:ext cx="9603275" cy="4541187"/>
          </a:xfrm>
        </p:spPr>
        <p:txBody>
          <a:bodyPr/>
          <a:lstStyle/>
          <a:p>
            <a:r>
              <a:rPr lang="en-US" dirty="0"/>
              <a:t>First scenario:</a:t>
            </a:r>
          </a:p>
          <a:p>
            <a:endParaRPr lang="en-US" dirty="0"/>
          </a:p>
          <a:p>
            <a:endParaRPr lang="en-US" dirty="0"/>
          </a:p>
          <a:p>
            <a:endParaRPr lang="en-US" dirty="0"/>
          </a:p>
          <a:p>
            <a:r>
              <a:rPr lang="en-US" dirty="0"/>
              <a:t>Second scenario:</a:t>
            </a:r>
          </a:p>
          <a:p>
            <a:endParaRPr lang="en-US" dirty="0"/>
          </a:p>
        </p:txBody>
      </p:sp>
      <p:pic>
        <p:nvPicPr>
          <p:cNvPr id="6" name="Picture 5"/>
          <p:cNvPicPr>
            <a:picLocks noChangeAspect="1"/>
          </p:cNvPicPr>
          <p:nvPr/>
        </p:nvPicPr>
        <p:blipFill>
          <a:blip r:embed="rId2"/>
          <a:stretch>
            <a:fillRect/>
          </a:stretch>
        </p:blipFill>
        <p:spPr>
          <a:xfrm>
            <a:off x="3460544" y="1399393"/>
            <a:ext cx="3743325" cy="1219200"/>
          </a:xfrm>
          <a:prstGeom prst="rect">
            <a:avLst/>
          </a:prstGeom>
        </p:spPr>
      </p:pic>
      <p:pic>
        <p:nvPicPr>
          <p:cNvPr id="7" name="Picture 6"/>
          <p:cNvPicPr>
            <a:picLocks noChangeAspect="1"/>
          </p:cNvPicPr>
          <p:nvPr/>
        </p:nvPicPr>
        <p:blipFill>
          <a:blip r:embed="rId3"/>
          <a:stretch>
            <a:fillRect/>
          </a:stretch>
        </p:blipFill>
        <p:spPr>
          <a:xfrm>
            <a:off x="3040996" y="3382049"/>
            <a:ext cx="4821706" cy="2700155"/>
          </a:xfrm>
          <a:prstGeom prst="rect">
            <a:avLst/>
          </a:prstGeom>
        </p:spPr>
      </p:pic>
    </p:spTree>
    <p:extLst>
      <p:ext uri="{BB962C8B-B14F-4D97-AF65-F5344CB8AC3E}">
        <p14:creationId xmlns:p14="http://schemas.microsoft.com/office/powerpoint/2010/main" val="1779972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183341"/>
            <a:ext cx="9603275" cy="4283004"/>
          </a:xfrm>
        </p:spPr>
        <p:txBody>
          <a:bodyPr/>
          <a:lstStyle/>
          <a:p>
            <a:r>
              <a:rPr lang="en-US" dirty="0"/>
              <a:t>Advantage:</a:t>
            </a:r>
          </a:p>
          <a:p>
            <a:pPr lvl="1"/>
            <a:r>
              <a:rPr lang="en-US" dirty="0"/>
              <a:t>It allows us to separate the service from implementation.</a:t>
            </a:r>
          </a:p>
          <a:p>
            <a:pPr lvl="1"/>
            <a:r>
              <a:rPr lang="en-US" dirty="0"/>
              <a:t>If we didn’t use protocol layer, we need to make intermediate layer as complex as the end system, which makes the whole system expensive.</a:t>
            </a:r>
          </a:p>
          <a:p>
            <a:endParaRPr lang="en-US" dirty="0"/>
          </a:p>
          <a:p>
            <a:r>
              <a:rPr lang="en-US" dirty="0"/>
              <a:t>Disadvantage:</a:t>
            </a:r>
          </a:p>
          <a:p>
            <a:pPr lvl="1"/>
            <a:r>
              <a:rPr lang="en-US" dirty="0"/>
              <a:t>Some argue that single layer makes job more easier.</a:t>
            </a:r>
            <a:endParaRPr lang="en-IN" dirty="0"/>
          </a:p>
        </p:txBody>
      </p:sp>
    </p:spTree>
    <p:extLst>
      <p:ext uri="{BB962C8B-B14F-4D97-AF65-F5344CB8AC3E}">
        <p14:creationId xmlns:p14="http://schemas.microsoft.com/office/powerpoint/2010/main" val="1926810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129553"/>
            <a:ext cx="9603275" cy="4336792"/>
          </a:xfrm>
        </p:spPr>
        <p:txBody>
          <a:bodyPr/>
          <a:lstStyle/>
          <a:p>
            <a:pPr marL="0" indent="0">
              <a:buNone/>
            </a:pPr>
            <a:r>
              <a:rPr lang="en-US" dirty="0"/>
              <a:t>Principles of Protocol Layering</a:t>
            </a:r>
          </a:p>
          <a:p>
            <a:r>
              <a:rPr lang="en-US" dirty="0"/>
              <a:t>First principle:</a:t>
            </a:r>
          </a:p>
          <a:p>
            <a:pPr lvl="1"/>
            <a:r>
              <a:rPr lang="en-US" dirty="0"/>
              <a:t>If we want bidirectional communication, to need to make each layer so that it is able to perform two opposite tasks.</a:t>
            </a:r>
          </a:p>
          <a:p>
            <a:endParaRPr lang="en-US" dirty="0"/>
          </a:p>
          <a:p>
            <a:r>
              <a:rPr lang="en-US" dirty="0"/>
              <a:t>Second Principle:</a:t>
            </a:r>
          </a:p>
          <a:p>
            <a:pPr lvl="1"/>
            <a:r>
              <a:rPr lang="en-US" dirty="0"/>
              <a:t>Two objects under each layer at both the side should be same.</a:t>
            </a:r>
            <a:endParaRPr lang="en-IN" dirty="0"/>
          </a:p>
        </p:txBody>
      </p:sp>
    </p:spTree>
    <p:extLst>
      <p:ext uri="{BB962C8B-B14F-4D97-AF65-F5344CB8AC3E}">
        <p14:creationId xmlns:p14="http://schemas.microsoft.com/office/powerpoint/2010/main" val="413369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019" t="9659" r="1530" b="8231"/>
          <a:stretch/>
        </p:blipFill>
        <p:spPr>
          <a:xfrm>
            <a:off x="2162286" y="1071253"/>
            <a:ext cx="7089289" cy="4573735"/>
          </a:xfrm>
          <a:prstGeom prst="rect">
            <a:avLst/>
          </a:prstGeom>
        </p:spPr>
      </p:pic>
    </p:spTree>
    <p:extLst>
      <p:ext uri="{BB962C8B-B14F-4D97-AF65-F5344CB8AC3E}">
        <p14:creationId xmlns:p14="http://schemas.microsoft.com/office/powerpoint/2010/main" val="84915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TCP/IP Protocol suite</a:t>
            </a:r>
            <a:endParaRPr lang="en-IN" b="1" dirty="0"/>
          </a:p>
        </p:txBody>
      </p:sp>
      <p:sp>
        <p:nvSpPr>
          <p:cNvPr id="3" name="Content Placeholder 2"/>
          <p:cNvSpPr>
            <a:spLocks noGrp="1"/>
          </p:cNvSpPr>
          <p:nvPr>
            <p:ph idx="1"/>
          </p:nvPr>
        </p:nvSpPr>
        <p:spPr>
          <a:xfrm>
            <a:off x="1130270" y="1602889"/>
            <a:ext cx="9603275" cy="3863456"/>
          </a:xfrm>
        </p:spPr>
        <p:txBody>
          <a:bodyPr/>
          <a:lstStyle/>
          <a:p>
            <a:r>
              <a:rPr lang="en-US" dirty="0"/>
              <a:t>It is a hierarchical protocol made up of interactive modules, each of which provides a specific functionality.</a:t>
            </a:r>
            <a:endParaRPr lang="en-IN" dirty="0"/>
          </a:p>
        </p:txBody>
      </p:sp>
      <p:pic>
        <p:nvPicPr>
          <p:cNvPr id="5" name="Picture 4"/>
          <p:cNvPicPr>
            <a:picLocks noChangeAspect="1"/>
          </p:cNvPicPr>
          <p:nvPr/>
        </p:nvPicPr>
        <p:blipFill rotWithShape="1">
          <a:blip r:embed="rId2"/>
          <a:srcRect l="16013" t="19725" r="11517" b="20667"/>
          <a:stretch/>
        </p:blipFill>
        <p:spPr>
          <a:xfrm>
            <a:off x="3216535" y="2652124"/>
            <a:ext cx="4970033" cy="3065930"/>
          </a:xfrm>
          <a:prstGeom prst="rect">
            <a:avLst/>
          </a:prstGeom>
        </p:spPr>
      </p:pic>
    </p:spTree>
    <p:extLst>
      <p:ext uri="{BB962C8B-B14F-4D97-AF65-F5344CB8AC3E}">
        <p14:creationId xmlns:p14="http://schemas.microsoft.com/office/powerpoint/2010/main" val="2248039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178" y="766866"/>
            <a:ext cx="9603275" cy="1049235"/>
          </a:xfrm>
        </p:spPr>
        <p:txBody>
          <a:bodyPr>
            <a:normAutofit/>
          </a:bodyPr>
          <a:lstStyle/>
          <a:p>
            <a:r>
              <a:rPr lang="en-US" dirty="0">
                <a:latin typeface="Times-BoldItalic"/>
              </a:rPr>
              <a:t>Layers in TCP/IP Protocol Suite</a:t>
            </a:r>
            <a:endParaRPr lang="en-IN" dirty="0"/>
          </a:p>
        </p:txBody>
      </p:sp>
      <p:pic>
        <p:nvPicPr>
          <p:cNvPr id="4" name="Picture 5"/>
          <p:cNvPicPr>
            <a:picLocks noChangeAspect="1" noChangeArrowheads="1"/>
          </p:cNvPicPr>
          <p:nvPr/>
        </p:nvPicPr>
        <p:blipFill>
          <a:blip r:embed="rId2"/>
          <a:srcRect/>
          <a:stretch>
            <a:fillRect/>
          </a:stretch>
        </p:blipFill>
        <p:spPr bwMode="auto">
          <a:xfrm>
            <a:off x="2133601" y="1362076"/>
            <a:ext cx="8266113" cy="536575"/>
          </a:xfrm>
          <a:prstGeom prst="rect">
            <a:avLst/>
          </a:prstGeom>
          <a:noFill/>
          <a:ln w="9525">
            <a:noFill/>
            <a:miter lim="800000"/>
            <a:headEnd/>
            <a:tailEnd/>
          </a:ln>
        </p:spPr>
      </p:pic>
      <p:pic>
        <p:nvPicPr>
          <p:cNvPr id="5" name="Picture 6"/>
          <p:cNvPicPr>
            <a:picLocks noChangeAspect="1" noChangeArrowheads="1"/>
          </p:cNvPicPr>
          <p:nvPr/>
        </p:nvPicPr>
        <p:blipFill>
          <a:blip r:embed="rId3"/>
          <a:srcRect/>
          <a:stretch>
            <a:fillRect/>
          </a:stretch>
        </p:blipFill>
        <p:spPr bwMode="auto">
          <a:xfrm>
            <a:off x="2133601" y="2124076"/>
            <a:ext cx="8266113" cy="536575"/>
          </a:xfrm>
          <a:prstGeom prst="rect">
            <a:avLst/>
          </a:prstGeom>
          <a:noFill/>
          <a:ln w="9525">
            <a:noFill/>
            <a:miter lim="800000"/>
            <a:headEnd/>
            <a:tailEnd/>
          </a:ln>
        </p:spPr>
      </p:pic>
      <p:pic>
        <p:nvPicPr>
          <p:cNvPr id="6" name="Picture 7"/>
          <p:cNvPicPr>
            <a:picLocks noChangeAspect="1" noChangeArrowheads="1"/>
          </p:cNvPicPr>
          <p:nvPr/>
        </p:nvPicPr>
        <p:blipFill>
          <a:blip r:embed="rId4"/>
          <a:srcRect/>
          <a:stretch>
            <a:fillRect/>
          </a:stretch>
        </p:blipFill>
        <p:spPr bwMode="auto">
          <a:xfrm>
            <a:off x="2133601" y="2809876"/>
            <a:ext cx="8266113" cy="536575"/>
          </a:xfrm>
          <a:prstGeom prst="rect">
            <a:avLst/>
          </a:prstGeom>
          <a:noFill/>
          <a:ln w="9525">
            <a:noFill/>
            <a:miter lim="800000"/>
            <a:headEnd/>
            <a:tailEnd/>
          </a:ln>
        </p:spPr>
      </p:pic>
      <p:pic>
        <p:nvPicPr>
          <p:cNvPr id="7" name="Picture 8"/>
          <p:cNvPicPr>
            <a:picLocks noChangeAspect="1" noChangeArrowheads="1"/>
          </p:cNvPicPr>
          <p:nvPr/>
        </p:nvPicPr>
        <p:blipFill>
          <a:blip r:embed="rId5"/>
          <a:srcRect/>
          <a:stretch>
            <a:fillRect/>
          </a:stretch>
        </p:blipFill>
        <p:spPr bwMode="auto">
          <a:xfrm>
            <a:off x="2133601" y="3495676"/>
            <a:ext cx="8266113" cy="536575"/>
          </a:xfrm>
          <a:prstGeom prst="rect">
            <a:avLst/>
          </a:prstGeom>
          <a:noFill/>
          <a:ln w="9525">
            <a:noFill/>
            <a:miter lim="800000"/>
            <a:headEnd/>
            <a:tailEnd/>
          </a:ln>
        </p:spPr>
      </p:pic>
      <p:pic>
        <p:nvPicPr>
          <p:cNvPr id="8" name="Picture 9"/>
          <p:cNvPicPr>
            <a:picLocks noChangeAspect="1" noChangeArrowheads="1"/>
          </p:cNvPicPr>
          <p:nvPr/>
        </p:nvPicPr>
        <p:blipFill>
          <a:blip r:embed="rId6"/>
          <a:srcRect/>
          <a:stretch>
            <a:fillRect/>
          </a:stretch>
        </p:blipFill>
        <p:spPr bwMode="auto">
          <a:xfrm>
            <a:off x="2133601" y="4257676"/>
            <a:ext cx="8266113" cy="536575"/>
          </a:xfrm>
          <a:prstGeom prst="rect">
            <a:avLst/>
          </a:prstGeom>
          <a:noFill/>
          <a:ln w="9525">
            <a:noFill/>
            <a:miter lim="800000"/>
            <a:headEnd/>
            <a:tailEnd/>
          </a:ln>
        </p:spPr>
      </p:pic>
      <p:pic>
        <p:nvPicPr>
          <p:cNvPr id="9" name="Picture 10"/>
          <p:cNvPicPr>
            <a:picLocks noChangeAspect="1" noChangeArrowheads="1"/>
          </p:cNvPicPr>
          <p:nvPr/>
        </p:nvPicPr>
        <p:blipFill>
          <a:blip r:embed="rId7"/>
          <a:srcRect/>
          <a:stretch>
            <a:fillRect/>
          </a:stretch>
        </p:blipFill>
        <p:spPr bwMode="auto">
          <a:xfrm>
            <a:off x="2438401" y="4943475"/>
            <a:ext cx="6964363" cy="292100"/>
          </a:xfrm>
          <a:prstGeom prst="rect">
            <a:avLst/>
          </a:prstGeom>
          <a:noFill/>
          <a:ln w="9525">
            <a:noFill/>
            <a:miter lim="800000"/>
            <a:headEnd/>
            <a:tailEnd/>
          </a:ln>
        </p:spPr>
      </p:pic>
      <p:sp>
        <p:nvSpPr>
          <p:cNvPr id="10" name="Rectangle 9"/>
          <p:cNvSpPr>
            <a:spLocks noChangeArrowheads="1"/>
          </p:cNvSpPr>
          <p:nvPr/>
        </p:nvSpPr>
        <p:spPr bwMode="auto">
          <a:xfrm>
            <a:off x="1840415" y="5235575"/>
            <a:ext cx="3785834" cy="923925"/>
          </a:xfrm>
          <a:prstGeom prst="rect">
            <a:avLst/>
          </a:prstGeom>
          <a:noFill/>
          <a:ln w="9525">
            <a:noFill/>
            <a:miter lim="800000"/>
            <a:headEnd/>
            <a:tailEnd/>
          </a:ln>
        </p:spPr>
        <p:txBody>
          <a:bodyPr wrap="square">
            <a:spAutoFit/>
          </a:bodyPr>
          <a:lstStyle/>
          <a:p>
            <a:r>
              <a:rPr lang="en-US" dirty="0"/>
              <a:t>The original TCP/IP protocol suite was defined as four software layers built upon the hardware</a:t>
            </a:r>
            <a:r>
              <a:rPr lang="en-US" dirty="0">
                <a:solidFill>
                  <a:srgbClr val="000000"/>
                </a:solidFill>
                <a:latin typeface="Times-Roman"/>
              </a:rPr>
              <a:t>.</a:t>
            </a:r>
          </a:p>
        </p:txBody>
      </p:sp>
      <p:sp>
        <p:nvSpPr>
          <p:cNvPr id="11" name="Rectangle 10"/>
          <p:cNvSpPr>
            <a:spLocks noChangeArrowheads="1"/>
          </p:cNvSpPr>
          <p:nvPr/>
        </p:nvSpPr>
        <p:spPr bwMode="auto">
          <a:xfrm>
            <a:off x="6513514" y="5374480"/>
            <a:ext cx="3684735" cy="646113"/>
          </a:xfrm>
          <a:prstGeom prst="rect">
            <a:avLst/>
          </a:prstGeom>
          <a:noFill/>
          <a:ln w="9525">
            <a:noFill/>
            <a:miter lim="800000"/>
            <a:headEnd/>
            <a:tailEnd/>
          </a:ln>
        </p:spPr>
        <p:txBody>
          <a:bodyPr wrap="square">
            <a:spAutoFit/>
          </a:bodyPr>
          <a:lstStyle/>
          <a:p>
            <a:r>
              <a:rPr lang="en-US" dirty="0"/>
              <a:t>Today, TCP/IP is thought of as a five-layer model. </a:t>
            </a:r>
          </a:p>
        </p:txBody>
      </p:sp>
    </p:spTree>
    <p:extLst>
      <p:ext uri="{BB962C8B-B14F-4D97-AF65-F5344CB8AC3E}">
        <p14:creationId xmlns:p14="http://schemas.microsoft.com/office/powerpoint/2010/main" val="394525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06BE-33A6-65E1-160E-B8B6B21A60AB}"/>
              </a:ext>
            </a:extLst>
          </p:cNvPr>
          <p:cNvSpPr>
            <a:spLocks noGrp="1"/>
          </p:cNvSpPr>
          <p:nvPr>
            <p:ph type="title"/>
          </p:nvPr>
        </p:nvSpPr>
        <p:spPr/>
        <p:txBody>
          <a:bodyPr/>
          <a:lstStyle/>
          <a:p>
            <a:r>
              <a:rPr lang="en-US" dirty="0"/>
              <a:t>Layered Architecture</a:t>
            </a:r>
            <a:endParaRPr lang="en-IN" dirty="0"/>
          </a:p>
        </p:txBody>
      </p:sp>
      <p:pic>
        <p:nvPicPr>
          <p:cNvPr id="4" name="Picture 2">
            <a:extLst>
              <a:ext uri="{FF2B5EF4-FFF2-40B4-BE49-F238E27FC236}">
                <a16:creationId xmlns:a16="http://schemas.microsoft.com/office/drawing/2014/main" id="{339001BD-ACB5-E5D3-545D-F7F58B4D7325}"/>
              </a:ext>
            </a:extLst>
          </p:cNvPr>
          <p:cNvPicPr>
            <a:picLocks noGrp="1" noChangeAspect="1" noChangeArrowheads="1"/>
          </p:cNvPicPr>
          <p:nvPr>
            <p:ph idx="1"/>
          </p:nvPr>
        </p:nvPicPr>
        <p:blipFill>
          <a:blip r:embed="rId2"/>
          <a:srcRect/>
          <a:stretch>
            <a:fillRect/>
          </a:stretch>
        </p:blipFill>
        <p:spPr bwMode="auto">
          <a:xfrm>
            <a:off x="2809461" y="1669774"/>
            <a:ext cx="6467061" cy="4412974"/>
          </a:xfrm>
          <a:prstGeom prst="rect">
            <a:avLst/>
          </a:prstGeom>
          <a:noFill/>
          <a:ln w="9525">
            <a:noFill/>
            <a:miter lim="800000"/>
            <a:headEnd/>
            <a:tailEnd/>
          </a:ln>
        </p:spPr>
      </p:pic>
    </p:spTree>
    <p:extLst>
      <p:ext uri="{BB962C8B-B14F-4D97-AF65-F5344CB8AC3E}">
        <p14:creationId xmlns:p14="http://schemas.microsoft.com/office/powerpoint/2010/main" val="1487233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28403" y="945913"/>
            <a:ext cx="8637073" cy="2098501"/>
          </a:xfrm>
        </p:spPr>
        <p:txBody>
          <a:bodyPr/>
          <a:lstStyle/>
          <a:p>
            <a:pPr algn="ctr"/>
            <a:r>
              <a:rPr lang="en-US" dirty="0"/>
              <a:t>Unit 1</a:t>
            </a:r>
            <a:endParaRPr lang="en-IN" dirty="0"/>
          </a:p>
        </p:txBody>
      </p:sp>
      <p:sp>
        <p:nvSpPr>
          <p:cNvPr id="7" name="Subtitle 6"/>
          <p:cNvSpPr>
            <a:spLocks noGrp="1"/>
          </p:cNvSpPr>
          <p:nvPr>
            <p:ph type="subTitle" idx="1"/>
          </p:nvPr>
        </p:nvSpPr>
        <p:spPr>
          <a:xfrm>
            <a:off x="1128404" y="3252495"/>
            <a:ext cx="8637072" cy="2384512"/>
          </a:xfrm>
        </p:spPr>
        <p:txBody>
          <a:bodyPr>
            <a:normAutofit fontScale="92500" lnSpcReduction="20000"/>
          </a:bodyPr>
          <a:lstStyle/>
          <a:p>
            <a:pPr marL="285750" indent="-285750">
              <a:buFont typeface="Arial" panose="020B0604020202020204" pitchFamily="34" charset="0"/>
              <a:buChar char="•"/>
            </a:pPr>
            <a:r>
              <a:rPr lang="en-US" dirty="0"/>
              <a:t>DATA COMMUNICATIONS</a:t>
            </a:r>
          </a:p>
          <a:p>
            <a:pPr marL="285750" indent="-285750">
              <a:buFont typeface="Arial" panose="020B0604020202020204" pitchFamily="34" charset="0"/>
              <a:buChar char="•"/>
            </a:pPr>
            <a:r>
              <a:rPr lang="en-US" dirty="0"/>
              <a:t>NETWORKS </a:t>
            </a:r>
          </a:p>
          <a:p>
            <a:pPr marL="285750" lvl="0" indent="-285750">
              <a:buFont typeface="Arial" panose="020B0604020202020204" pitchFamily="34" charset="0"/>
              <a:buChar char="•"/>
            </a:pPr>
            <a:r>
              <a:rPr lang="en-US" dirty="0"/>
              <a:t>NETWORK TYPES </a:t>
            </a:r>
          </a:p>
          <a:p>
            <a:pPr marL="285750" indent="-285750">
              <a:buFont typeface="Arial" panose="020B0604020202020204" pitchFamily="34" charset="0"/>
              <a:buChar char="•"/>
            </a:pPr>
            <a:r>
              <a:rPr lang="en-IN" dirty="0"/>
              <a:t>TCP/IP PROTOCOL SUITE </a:t>
            </a:r>
          </a:p>
          <a:p>
            <a:pPr marL="285750" indent="-285750">
              <a:buFont typeface="Arial" panose="020B0604020202020204" pitchFamily="34" charset="0"/>
              <a:buChar char="•"/>
            </a:pPr>
            <a:r>
              <a:rPr lang="it-IT" dirty="0"/>
              <a:t>THE OSI MODEL </a:t>
            </a:r>
          </a:p>
          <a:p>
            <a:pPr marL="285750" indent="-285750">
              <a:buFont typeface="Arial" panose="020B0604020202020204" pitchFamily="34" charset="0"/>
              <a:buChar char="•"/>
            </a:pPr>
            <a:r>
              <a:rPr lang="it-IT" dirty="0"/>
              <a:t>Application Layer</a:t>
            </a:r>
          </a:p>
          <a:p>
            <a:pPr lvl="0"/>
            <a:endParaRPr lang="en-US" dirty="0"/>
          </a:p>
          <a:p>
            <a:endParaRPr lang="en-IN" dirty="0"/>
          </a:p>
        </p:txBody>
      </p:sp>
    </p:spTree>
    <p:extLst>
      <p:ext uri="{BB962C8B-B14F-4D97-AF65-F5344CB8AC3E}">
        <p14:creationId xmlns:p14="http://schemas.microsoft.com/office/powerpoint/2010/main" val="956367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Layered Architecture</a:t>
            </a:r>
          </a:p>
        </p:txBody>
      </p:sp>
      <p:sp>
        <p:nvSpPr>
          <p:cNvPr id="3" name="Content Placeholder 2"/>
          <p:cNvSpPr>
            <a:spLocks noGrp="1"/>
          </p:cNvSpPr>
          <p:nvPr>
            <p:ph idx="1"/>
          </p:nvPr>
        </p:nvSpPr>
        <p:spPr>
          <a:xfrm>
            <a:off x="1130270" y="1705512"/>
            <a:ext cx="9603275" cy="3966418"/>
          </a:xfrm>
        </p:spPr>
        <p:txBody>
          <a:bodyPr/>
          <a:lstStyle/>
          <a:p>
            <a:r>
              <a:rPr lang="en-US" dirty="0">
                <a:latin typeface="Times New Roman" pitchFamily="18" charset="0"/>
              </a:rPr>
              <a:t>To show how the layers in the TCP/IP protocol works, we assume that we have following internet</a:t>
            </a:r>
          </a:p>
          <a:p>
            <a:pPr lvl="1"/>
            <a:r>
              <a:rPr lang="en-US" sz="2000" dirty="0">
                <a:latin typeface="Times New Roman" pitchFamily="18" charset="0"/>
              </a:rPr>
              <a:t>use the suite in a small internet made up of three LANs (links) - each with a link-layer switch. </a:t>
            </a:r>
          </a:p>
          <a:p>
            <a:pPr lvl="1"/>
            <a:r>
              <a:rPr lang="en-US" sz="2000" dirty="0">
                <a:latin typeface="Times New Roman" pitchFamily="18" charset="0"/>
              </a:rPr>
              <a:t>links are connected by one router</a:t>
            </a:r>
          </a:p>
          <a:p>
            <a:r>
              <a:rPr lang="en-US" dirty="0">
                <a:latin typeface="Times New Roman" pitchFamily="18" charset="0"/>
              </a:rPr>
              <a:t>router -&gt; 3-layers</a:t>
            </a:r>
          </a:p>
          <a:p>
            <a:r>
              <a:rPr lang="en-US" dirty="0">
                <a:latin typeface="Times New Roman" pitchFamily="18" charset="0"/>
              </a:rPr>
              <a:t>link-layer switch -&gt;2-layers</a:t>
            </a:r>
          </a:p>
          <a:p>
            <a:pPr lvl="1"/>
            <a:endParaRPr lang="en-US" sz="2000" dirty="0">
              <a:latin typeface="Times New Roman" pitchFamily="18" charset="0"/>
            </a:endParaRPr>
          </a:p>
          <a:p>
            <a:pPr lvl="1"/>
            <a:endParaRPr lang="en-IN" dirty="0"/>
          </a:p>
        </p:txBody>
      </p:sp>
    </p:spTree>
    <p:extLst>
      <p:ext uri="{BB962C8B-B14F-4D97-AF65-F5344CB8AC3E}">
        <p14:creationId xmlns:p14="http://schemas.microsoft.com/office/powerpoint/2010/main" val="391492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BA62C5-27D7-E738-B481-A58F4AAAD67A}"/>
              </a:ext>
            </a:extLst>
          </p:cNvPr>
          <p:cNvSpPr>
            <a:spLocks noGrp="1"/>
          </p:cNvSpPr>
          <p:nvPr>
            <p:ph idx="1"/>
          </p:nvPr>
        </p:nvSpPr>
        <p:spPr>
          <a:xfrm>
            <a:off x="957991" y="927652"/>
            <a:ext cx="9603275" cy="4538693"/>
          </a:xfrm>
        </p:spPr>
        <p:txBody>
          <a:bodyPr/>
          <a:lstStyle/>
          <a:p>
            <a:pPr marL="0" indent="0">
              <a:buNone/>
            </a:pPr>
            <a:r>
              <a:rPr lang="en-US" dirty="0"/>
              <a:t>Brief Description of Layers : Logical connections between layers of the TCP/IP protocol suite </a:t>
            </a:r>
          </a:p>
          <a:p>
            <a:pPr marL="0" indent="0">
              <a:buNone/>
            </a:pPr>
            <a:endParaRPr lang="en-IN" dirty="0"/>
          </a:p>
        </p:txBody>
      </p:sp>
      <p:pic>
        <p:nvPicPr>
          <p:cNvPr id="4" name="Picture 2">
            <a:extLst>
              <a:ext uri="{FF2B5EF4-FFF2-40B4-BE49-F238E27FC236}">
                <a16:creationId xmlns:a16="http://schemas.microsoft.com/office/drawing/2014/main" id="{7EF691F5-6B69-C4DA-86DB-BB0FEC67E345}"/>
              </a:ext>
            </a:extLst>
          </p:cNvPr>
          <p:cNvPicPr>
            <a:picLocks noChangeAspect="1" noChangeArrowheads="1"/>
          </p:cNvPicPr>
          <p:nvPr/>
        </p:nvPicPr>
        <p:blipFill>
          <a:blip r:embed="rId2"/>
          <a:srcRect/>
          <a:stretch>
            <a:fillRect/>
          </a:stretch>
        </p:blipFill>
        <p:spPr bwMode="auto">
          <a:xfrm>
            <a:off x="2234757" y="1940323"/>
            <a:ext cx="7306808" cy="3526022"/>
          </a:xfrm>
          <a:prstGeom prst="rect">
            <a:avLst/>
          </a:prstGeom>
          <a:noFill/>
          <a:ln w="9525">
            <a:noFill/>
            <a:miter lim="800000"/>
            <a:headEnd/>
            <a:tailEnd/>
          </a:ln>
        </p:spPr>
      </p:pic>
    </p:spTree>
    <p:extLst>
      <p:ext uri="{BB962C8B-B14F-4D97-AF65-F5344CB8AC3E}">
        <p14:creationId xmlns:p14="http://schemas.microsoft.com/office/powerpoint/2010/main" val="3331167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5DE715-632D-AB29-36CC-E825BC69EFC4}"/>
              </a:ext>
            </a:extLst>
          </p:cNvPr>
          <p:cNvSpPr>
            <a:spLocks noGrp="1"/>
          </p:cNvSpPr>
          <p:nvPr>
            <p:ph idx="1"/>
          </p:nvPr>
        </p:nvSpPr>
        <p:spPr>
          <a:xfrm>
            <a:off x="1130270" y="874643"/>
            <a:ext cx="9603275" cy="4591702"/>
          </a:xfrm>
        </p:spPr>
        <p:txBody>
          <a:bodyPr/>
          <a:lstStyle/>
          <a:p>
            <a:r>
              <a:rPr lang="en-US" dirty="0"/>
              <a:t>To understand the duty of each layer, we need to think about the logical connections between layers. </a:t>
            </a:r>
          </a:p>
          <a:p>
            <a:r>
              <a:rPr lang="en-US" sz="2000" dirty="0"/>
              <a:t>The duty of the application, transport, and network layers is end-to-end. Their domain of duty is the internet.</a:t>
            </a:r>
          </a:p>
          <a:p>
            <a:r>
              <a:rPr lang="en-US" sz="2000" dirty="0"/>
              <a:t>The  duty of the data-link and physical layers is hop-to-hop, hop is a host or router.  Their domain of duty is the link.</a:t>
            </a:r>
          </a:p>
          <a:p>
            <a:endParaRPr lang="en-US" sz="2000" dirty="0"/>
          </a:p>
          <a:p>
            <a:endParaRPr lang="en-IN" dirty="0"/>
          </a:p>
        </p:txBody>
      </p:sp>
    </p:spTree>
    <p:extLst>
      <p:ext uri="{BB962C8B-B14F-4D97-AF65-F5344CB8AC3E}">
        <p14:creationId xmlns:p14="http://schemas.microsoft.com/office/powerpoint/2010/main" val="1637081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4EA4A2-0BD3-A81F-73AF-4DDB74DDA06F}"/>
              </a:ext>
            </a:extLst>
          </p:cNvPr>
          <p:cNvSpPr>
            <a:spLocks noGrp="1"/>
          </p:cNvSpPr>
          <p:nvPr>
            <p:ph idx="1"/>
          </p:nvPr>
        </p:nvSpPr>
        <p:spPr>
          <a:xfrm>
            <a:off x="1130270" y="834888"/>
            <a:ext cx="9603275" cy="4631458"/>
          </a:xfrm>
        </p:spPr>
        <p:txBody>
          <a:bodyPr/>
          <a:lstStyle/>
          <a:p>
            <a:r>
              <a:rPr lang="en-US" dirty="0"/>
              <a:t>Figure shows the identical objects below each layer related to each device.</a:t>
            </a:r>
          </a:p>
          <a:p>
            <a:endParaRPr lang="en-IN" dirty="0"/>
          </a:p>
        </p:txBody>
      </p:sp>
      <p:pic>
        <p:nvPicPr>
          <p:cNvPr id="4" name="Picture 2">
            <a:extLst>
              <a:ext uri="{FF2B5EF4-FFF2-40B4-BE49-F238E27FC236}">
                <a16:creationId xmlns:a16="http://schemas.microsoft.com/office/drawing/2014/main" id="{FDB0DA7F-6E85-347C-6BD5-DA7A5CA72309}"/>
              </a:ext>
            </a:extLst>
          </p:cNvPr>
          <p:cNvPicPr>
            <a:picLocks noChangeAspect="1" noChangeArrowheads="1"/>
          </p:cNvPicPr>
          <p:nvPr/>
        </p:nvPicPr>
        <p:blipFill>
          <a:blip r:embed="rId2"/>
          <a:srcRect/>
          <a:stretch>
            <a:fillRect/>
          </a:stretch>
        </p:blipFill>
        <p:spPr bwMode="auto">
          <a:xfrm>
            <a:off x="2252869" y="1792357"/>
            <a:ext cx="6957391" cy="3906078"/>
          </a:xfrm>
          <a:prstGeom prst="rect">
            <a:avLst/>
          </a:prstGeom>
          <a:noFill/>
          <a:ln w="9525">
            <a:noFill/>
            <a:miter lim="800000"/>
            <a:headEnd/>
            <a:tailEnd/>
          </a:ln>
        </p:spPr>
      </p:pic>
    </p:spTree>
    <p:extLst>
      <p:ext uri="{BB962C8B-B14F-4D97-AF65-F5344CB8AC3E}">
        <p14:creationId xmlns:p14="http://schemas.microsoft.com/office/powerpoint/2010/main" val="1235236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1130270" y="796066"/>
            <a:ext cx="9603275" cy="4670279"/>
          </a:xfrm>
        </p:spPr>
        <p:txBody>
          <a:bodyPr/>
          <a:lstStyle/>
          <a:p>
            <a:r>
              <a:rPr lang="en-IN" dirty="0"/>
              <a:t>Description of Each Layer :</a:t>
            </a:r>
          </a:p>
        </p:txBody>
      </p:sp>
      <p:graphicFrame>
        <p:nvGraphicFramePr>
          <p:cNvPr id="24601" name="Group 25"/>
          <p:cNvGraphicFramePr>
            <a:graphicFrameLocks noGrp="1"/>
          </p:cNvGraphicFramePr>
          <p:nvPr>
            <p:ph sz="half" idx="4294967295"/>
            <p:extLst>
              <p:ext uri="{D42A27DB-BD31-4B8C-83A1-F6EECF244321}">
                <p14:modId xmlns:p14="http://schemas.microsoft.com/office/powerpoint/2010/main" val="3914100158"/>
              </p:ext>
            </p:extLst>
          </p:nvPr>
        </p:nvGraphicFramePr>
        <p:xfrm>
          <a:off x="3962400" y="1928042"/>
          <a:ext cx="4038600" cy="3077846"/>
        </p:xfrm>
        <a:graphic>
          <a:graphicData uri="http://schemas.openxmlformats.org/drawingml/2006/table">
            <a:tbl>
              <a:tblPr/>
              <a:tblGrid>
                <a:gridCol w="4038600">
                  <a:extLst>
                    <a:ext uri="{9D8B030D-6E8A-4147-A177-3AD203B41FA5}">
                      <a16:colId xmlns:a16="http://schemas.microsoft.com/office/drawing/2014/main" val="20000"/>
                    </a:ext>
                  </a:extLst>
                </a:gridCol>
              </a:tblGrid>
              <a:tr h="52014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3200" b="0" i="0" u="none" strike="noStrike" cap="none" normalizeH="0" baseline="0" dirty="0">
                          <a:ln>
                            <a:noFill/>
                          </a:ln>
                          <a:solidFill>
                            <a:schemeClr val="tx1"/>
                          </a:solidFill>
                          <a:effectLst/>
                          <a:latin typeface="+mn-lt"/>
                          <a:cs typeface="Arial" charset="0"/>
                        </a:rPr>
                        <a:t>Application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extLst>
                  <a:ext uri="{0D108BD9-81ED-4DB2-BD59-A6C34878D82A}">
                    <a16:rowId xmlns:a16="http://schemas.microsoft.com/office/drawing/2014/main" val="10000"/>
                  </a:ext>
                </a:extLst>
              </a:tr>
              <a:tr h="6238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3200" b="0" i="0" u="none" strike="noStrike" cap="none" normalizeH="0" baseline="0" dirty="0">
                          <a:ln>
                            <a:noFill/>
                          </a:ln>
                          <a:solidFill>
                            <a:schemeClr val="tx1"/>
                          </a:solidFill>
                          <a:effectLst/>
                          <a:latin typeface="+mn-lt"/>
                          <a:cs typeface="Arial" charset="0"/>
                        </a:rPr>
                        <a:t>Transport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1"/>
                  </a:ext>
                </a:extLst>
              </a:tr>
              <a:tr h="6254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3200" b="0" i="0" u="none" strike="noStrike" cap="none" normalizeH="0" baseline="0" dirty="0">
                          <a:ln>
                            <a:noFill/>
                          </a:ln>
                          <a:solidFill>
                            <a:schemeClr val="tx1"/>
                          </a:solidFill>
                          <a:effectLst/>
                          <a:latin typeface="+mn-lt"/>
                          <a:cs typeface="Arial" charset="0"/>
                        </a:rPr>
                        <a:t>Network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6238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3200" b="0" i="0" u="none" strike="noStrike" cap="none" normalizeH="0" baseline="0" dirty="0">
                          <a:ln>
                            <a:noFill/>
                          </a:ln>
                          <a:solidFill>
                            <a:schemeClr val="tx1"/>
                          </a:solidFill>
                          <a:effectLst/>
                          <a:latin typeface="+mn-lt"/>
                          <a:cs typeface="Arial" charset="0"/>
                        </a:rPr>
                        <a:t>Data Link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3"/>
                  </a:ext>
                </a:extLst>
              </a:tr>
              <a:tr h="6254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3200" b="0" i="0" u="none" strike="noStrike" cap="none" normalizeH="0" baseline="0" dirty="0">
                          <a:ln>
                            <a:noFill/>
                          </a:ln>
                          <a:solidFill>
                            <a:schemeClr val="tx1"/>
                          </a:solidFill>
                          <a:effectLst/>
                          <a:latin typeface="+mn-lt"/>
                          <a:cs typeface="Arial" charset="0"/>
                        </a:rPr>
                        <a:t>Physical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4"/>
                  </a:ext>
                </a:extLst>
              </a:tr>
            </a:tbl>
          </a:graphicData>
        </a:graphic>
      </p:graphicFrame>
      <p:sp>
        <p:nvSpPr>
          <p:cNvPr id="13331" name="Oval 26"/>
          <p:cNvSpPr>
            <a:spLocks noChangeArrowheads="1"/>
          </p:cNvSpPr>
          <p:nvPr/>
        </p:nvSpPr>
        <p:spPr bwMode="auto">
          <a:xfrm>
            <a:off x="3962400" y="1289262"/>
            <a:ext cx="3886200" cy="549854"/>
          </a:xfrm>
          <a:prstGeom prst="ellipse">
            <a:avLst/>
          </a:prstGeom>
          <a:solidFill>
            <a:schemeClr val="tx1"/>
          </a:solidFill>
          <a:ln w="38100">
            <a:solidFill>
              <a:schemeClr val="folHlink"/>
            </a:solidFill>
            <a:round/>
            <a:headEnd/>
            <a:tailEnd/>
          </a:ln>
        </p:spPr>
        <p:txBody>
          <a:bodyPr wrap="none" anchor="ctr"/>
          <a:lstStyle/>
          <a:p>
            <a:pPr algn="ctr"/>
            <a:r>
              <a:rPr lang="en-US" sz="3200" dirty="0">
                <a:solidFill>
                  <a:srgbClr val="FFFF00"/>
                </a:solidFill>
              </a:rPr>
              <a:t>User</a:t>
            </a:r>
          </a:p>
        </p:txBody>
      </p:sp>
      <p:sp>
        <p:nvSpPr>
          <p:cNvPr id="13332" name="Oval 27"/>
          <p:cNvSpPr>
            <a:spLocks noChangeArrowheads="1"/>
          </p:cNvSpPr>
          <p:nvPr/>
        </p:nvSpPr>
        <p:spPr bwMode="auto">
          <a:xfrm>
            <a:off x="3988807" y="5075512"/>
            <a:ext cx="3886200" cy="609600"/>
          </a:xfrm>
          <a:prstGeom prst="ellipse">
            <a:avLst/>
          </a:prstGeom>
          <a:solidFill>
            <a:schemeClr val="tx1"/>
          </a:solidFill>
          <a:ln w="38100">
            <a:solidFill>
              <a:schemeClr val="folHlink"/>
            </a:solidFill>
            <a:round/>
            <a:headEnd/>
            <a:tailEnd/>
          </a:ln>
        </p:spPr>
        <p:txBody>
          <a:bodyPr wrap="none" anchor="ctr"/>
          <a:lstStyle/>
          <a:p>
            <a:pPr algn="ctr"/>
            <a:r>
              <a:rPr lang="en-US" dirty="0">
                <a:solidFill>
                  <a:srgbClr val="FFFF00"/>
                </a:solidFill>
              </a:rPr>
              <a:t>Transmission</a:t>
            </a:r>
            <a:br>
              <a:rPr lang="en-US" dirty="0">
                <a:solidFill>
                  <a:srgbClr val="FFFF00"/>
                </a:solidFill>
              </a:rPr>
            </a:br>
            <a:r>
              <a:rPr lang="en-US" dirty="0">
                <a:solidFill>
                  <a:srgbClr val="FFFF00"/>
                </a:solidFill>
              </a:rPr>
              <a:t>Medium</a:t>
            </a:r>
          </a:p>
        </p:txBody>
      </p:sp>
      <p:sp>
        <p:nvSpPr>
          <p:cNvPr id="13333" name="AutoShape 29"/>
          <p:cNvSpPr>
            <a:spLocks noChangeArrowheads="1"/>
          </p:cNvSpPr>
          <p:nvPr/>
        </p:nvSpPr>
        <p:spPr bwMode="auto">
          <a:xfrm>
            <a:off x="8317848" y="1957888"/>
            <a:ext cx="533400" cy="3048000"/>
          </a:xfrm>
          <a:prstGeom prst="upDownArrow">
            <a:avLst>
              <a:gd name="adj1" fmla="val 50000"/>
              <a:gd name="adj2" fmla="val 114286"/>
            </a:avLst>
          </a:prstGeom>
          <a:gradFill rotWithShape="1">
            <a:gsLst>
              <a:gs pos="0">
                <a:srgbClr val="92D050"/>
              </a:gs>
              <a:gs pos="100000">
                <a:srgbClr val="FF0000"/>
              </a:gs>
            </a:gsLst>
            <a:lin ang="5400000" scaled="1"/>
          </a:gradFill>
          <a:ln w="9525">
            <a:solidFill>
              <a:schemeClr val="tx1"/>
            </a:solidFill>
            <a:miter lim="800000"/>
            <a:headEnd/>
            <a:tailEnd/>
          </a:ln>
        </p:spPr>
        <p:txBody>
          <a:bodyPr wrap="none" anchor="ctr"/>
          <a:lstStyle/>
          <a:p>
            <a:endParaRPr lang="en-US"/>
          </a:p>
        </p:txBody>
      </p:sp>
      <p:sp>
        <p:nvSpPr>
          <p:cNvPr id="13334" name="Text Box 30"/>
          <p:cNvSpPr txBox="1">
            <a:spLocks noChangeArrowheads="1"/>
          </p:cNvSpPr>
          <p:nvPr/>
        </p:nvSpPr>
        <p:spPr bwMode="auto">
          <a:xfrm>
            <a:off x="9036922" y="4400034"/>
            <a:ext cx="1912703" cy="523220"/>
          </a:xfrm>
          <a:prstGeom prst="rect">
            <a:avLst/>
          </a:prstGeom>
          <a:noFill/>
          <a:ln w="9525">
            <a:noFill/>
            <a:miter lim="800000"/>
            <a:headEnd/>
            <a:tailEnd/>
          </a:ln>
        </p:spPr>
        <p:txBody>
          <a:bodyPr wrap="none">
            <a:spAutoFit/>
          </a:bodyPr>
          <a:lstStyle/>
          <a:p>
            <a:r>
              <a:rPr lang="en-US" sz="2800" dirty="0">
                <a:solidFill>
                  <a:srgbClr val="FF0000"/>
                </a:solidFill>
              </a:rPr>
              <a:t>Hardware</a:t>
            </a:r>
          </a:p>
        </p:txBody>
      </p:sp>
      <p:sp>
        <p:nvSpPr>
          <p:cNvPr id="13335" name="Text Box 31"/>
          <p:cNvSpPr txBox="1">
            <a:spLocks noChangeArrowheads="1"/>
          </p:cNvSpPr>
          <p:nvPr/>
        </p:nvSpPr>
        <p:spPr bwMode="auto">
          <a:xfrm>
            <a:off x="8961990" y="1839116"/>
            <a:ext cx="1718740" cy="523220"/>
          </a:xfrm>
          <a:prstGeom prst="rect">
            <a:avLst/>
          </a:prstGeom>
          <a:noFill/>
          <a:ln w="9525">
            <a:noFill/>
            <a:miter lim="800000"/>
            <a:headEnd/>
            <a:tailEnd/>
          </a:ln>
        </p:spPr>
        <p:txBody>
          <a:bodyPr wrap="none">
            <a:spAutoFit/>
          </a:bodyPr>
          <a:lstStyle/>
          <a:p>
            <a:r>
              <a:rPr lang="en-US" sz="2800" dirty="0">
                <a:solidFill>
                  <a:srgbClr val="00B050"/>
                </a:solidFill>
              </a:rPr>
              <a:t>Software</a:t>
            </a:r>
          </a:p>
        </p:txBody>
      </p:sp>
    </p:spTree>
    <p:extLst>
      <p:ext uri="{BB962C8B-B14F-4D97-AF65-F5344CB8AC3E}">
        <p14:creationId xmlns:p14="http://schemas.microsoft.com/office/powerpoint/2010/main" val="33596405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065762" y="847062"/>
            <a:ext cx="9603275" cy="1049235"/>
          </a:xfrm>
        </p:spPr>
        <p:txBody>
          <a:bodyPr/>
          <a:lstStyle/>
          <a:p>
            <a:pPr eaLnBrk="1" hangingPunct="1">
              <a:defRPr/>
            </a:pPr>
            <a:r>
              <a:rPr lang="en-US" dirty="0"/>
              <a:t>Application Layer</a:t>
            </a:r>
          </a:p>
        </p:txBody>
      </p:sp>
      <p:sp>
        <p:nvSpPr>
          <p:cNvPr id="67587" name="Rectangle 3"/>
          <p:cNvSpPr>
            <a:spLocks noGrp="1" noChangeArrowheads="1"/>
          </p:cNvSpPr>
          <p:nvPr>
            <p:ph type="body" idx="1"/>
          </p:nvPr>
        </p:nvSpPr>
        <p:spPr>
          <a:xfrm>
            <a:off x="1065762" y="2014330"/>
            <a:ext cx="9145038" cy="4081670"/>
          </a:xfrm>
        </p:spPr>
        <p:txBody>
          <a:bodyPr/>
          <a:lstStyle/>
          <a:p>
            <a:pPr eaLnBrk="1" hangingPunct="1">
              <a:defRPr/>
            </a:pPr>
            <a:r>
              <a:rPr lang="en-US" sz="2800" dirty="0"/>
              <a:t>The only layer to interact with user</a:t>
            </a:r>
          </a:p>
        </p:txBody>
      </p:sp>
      <p:sp>
        <p:nvSpPr>
          <p:cNvPr id="67588" name="Text Box 4"/>
          <p:cNvSpPr txBox="1">
            <a:spLocks noChangeArrowheads="1"/>
          </p:cNvSpPr>
          <p:nvPr/>
        </p:nvSpPr>
        <p:spPr bwMode="auto">
          <a:xfrm>
            <a:off x="2286001" y="1371601"/>
            <a:ext cx="7924797" cy="523220"/>
          </a:xfrm>
          <a:prstGeom prst="rect">
            <a:avLst/>
          </a:prstGeom>
          <a:solidFill>
            <a:srgbClr val="FFFF00"/>
          </a:solidFill>
          <a:ln w="9525">
            <a:noFill/>
            <a:miter lim="800000"/>
            <a:headEnd/>
            <a:tailEnd/>
          </a:ln>
          <a:effectLst>
            <a:glow rad="63500">
              <a:srgbClr val="FF0000">
                <a:alpha val="40000"/>
              </a:srgbClr>
            </a:glow>
          </a:effectLst>
        </p:spPr>
        <p:txBody>
          <a:bodyPr wrap="square">
            <a:spAutoFit/>
          </a:bodyPr>
          <a:lstStyle/>
          <a:p>
            <a:pPr algn="ctr">
              <a:defRPr/>
            </a:pPr>
            <a:r>
              <a:rPr lang="en-US" sz="2800" b="1" i="1" dirty="0">
                <a:solidFill>
                  <a:srgbClr val="FF0000"/>
                </a:solidFill>
                <a:effectLst>
                  <a:outerShdw blurRad="38100" dist="38100" dir="2700000" algn="tl">
                    <a:srgbClr val="000000"/>
                  </a:outerShdw>
                </a:effectLst>
                <a:latin typeface="+mj-lt"/>
              </a:rPr>
              <a:t>Responsible for providing services to the user</a:t>
            </a:r>
          </a:p>
        </p:txBody>
      </p:sp>
      <p:pic>
        <p:nvPicPr>
          <p:cNvPr id="67589" name="Picture 5"/>
          <p:cNvPicPr>
            <a:picLocks noChangeAspect="1" noChangeArrowheads="1"/>
          </p:cNvPicPr>
          <p:nvPr/>
        </p:nvPicPr>
        <p:blipFill>
          <a:blip r:embed="rId2" cstate="print">
            <a:clrChange>
              <a:clrFrom>
                <a:srgbClr val="FEFEFE"/>
              </a:clrFrom>
              <a:clrTo>
                <a:srgbClr val="FEFEFE">
                  <a:alpha val="0"/>
                </a:srgbClr>
              </a:clrTo>
            </a:clrChange>
          </a:blip>
          <a:srcRect t="2916" r="7600"/>
          <a:stretch>
            <a:fillRect/>
          </a:stretch>
        </p:blipFill>
        <p:spPr bwMode="auto">
          <a:xfrm>
            <a:off x="8763001" y="2824164"/>
            <a:ext cx="366713" cy="739775"/>
          </a:xfrm>
          <a:prstGeom prst="rect">
            <a:avLst/>
          </a:prstGeom>
          <a:noFill/>
          <a:ln w="9525">
            <a:noFill/>
            <a:miter lim="800000"/>
            <a:headEnd/>
            <a:tailEnd/>
          </a:ln>
        </p:spPr>
      </p:pic>
      <p:pic>
        <p:nvPicPr>
          <p:cNvPr id="67590" name="Picture 6"/>
          <p:cNvPicPr>
            <a:picLocks noChangeAspect="1" noChangeArrowheads="1"/>
          </p:cNvPicPr>
          <p:nvPr/>
        </p:nvPicPr>
        <p:blipFill>
          <a:blip r:embed="rId3" cstate="print">
            <a:clrChange>
              <a:clrFrom>
                <a:srgbClr val="FEFEFE"/>
              </a:clrFrom>
              <a:clrTo>
                <a:srgbClr val="FEFEFE">
                  <a:alpha val="0"/>
                </a:srgbClr>
              </a:clrTo>
            </a:clrChange>
          </a:blip>
          <a:srcRect t="2155"/>
          <a:stretch>
            <a:fillRect/>
          </a:stretch>
        </p:blipFill>
        <p:spPr bwMode="auto">
          <a:xfrm>
            <a:off x="3733800" y="2817814"/>
            <a:ext cx="476250" cy="720725"/>
          </a:xfrm>
          <a:prstGeom prst="rect">
            <a:avLst/>
          </a:prstGeom>
          <a:noFill/>
          <a:ln w="9525">
            <a:noFill/>
            <a:miter lim="800000"/>
            <a:headEnd/>
            <a:tailEnd/>
          </a:ln>
        </p:spPr>
      </p:pic>
      <p:sp>
        <p:nvSpPr>
          <p:cNvPr id="67591" name="Rectangle 7"/>
          <p:cNvSpPr>
            <a:spLocks noChangeArrowheads="1"/>
          </p:cNvSpPr>
          <p:nvPr/>
        </p:nvSpPr>
        <p:spPr bwMode="auto">
          <a:xfrm>
            <a:off x="3124200" y="3640138"/>
            <a:ext cx="2895600" cy="10668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67592" name="Rectangle 8"/>
          <p:cNvSpPr>
            <a:spLocks noChangeArrowheads="1"/>
          </p:cNvSpPr>
          <p:nvPr/>
        </p:nvSpPr>
        <p:spPr bwMode="auto">
          <a:xfrm>
            <a:off x="6858000" y="3640138"/>
            <a:ext cx="2895600" cy="10668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67593" name="Rectangle 9"/>
          <p:cNvSpPr>
            <a:spLocks noChangeArrowheads="1"/>
          </p:cNvSpPr>
          <p:nvPr/>
        </p:nvSpPr>
        <p:spPr bwMode="auto">
          <a:xfrm>
            <a:off x="3276600" y="3716338"/>
            <a:ext cx="609600" cy="381000"/>
          </a:xfrm>
          <a:prstGeom prst="rect">
            <a:avLst/>
          </a:prstGeom>
          <a:gradFill rotWithShape="1">
            <a:gsLst>
              <a:gs pos="0">
                <a:schemeClr val="tx1"/>
              </a:gs>
              <a:gs pos="100000">
                <a:schemeClr val="tx1">
                  <a:gamma/>
                  <a:shade val="46275"/>
                  <a:invGamma/>
                </a:schemeClr>
              </a:gs>
            </a:gsLst>
            <a:lin ang="2700000" scaled="1"/>
          </a:gradFill>
          <a:ln w="9525">
            <a:solidFill>
              <a:schemeClr val="accent2"/>
            </a:solidFill>
            <a:miter lim="800000"/>
            <a:headEnd/>
            <a:tailEnd/>
          </a:ln>
          <a:effectLst/>
        </p:spPr>
        <p:txBody>
          <a:bodyPr wrap="none" anchor="ctr"/>
          <a:lstStyle/>
          <a:p>
            <a:pPr algn="ctr">
              <a:defRPr/>
            </a:pPr>
            <a:r>
              <a:rPr lang="en-US" dirty="0">
                <a:solidFill>
                  <a:schemeClr val="bg2"/>
                </a:solidFill>
                <a:latin typeface="Consolas" panose="020B0609020204030204" pitchFamily="49" charset="0"/>
              </a:rPr>
              <a:t>SMTP</a:t>
            </a:r>
          </a:p>
        </p:txBody>
      </p:sp>
      <p:sp>
        <p:nvSpPr>
          <p:cNvPr id="67594" name="Rectangle 10"/>
          <p:cNvSpPr>
            <a:spLocks noChangeArrowheads="1"/>
          </p:cNvSpPr>
          <p:nvPr/>
        </p:nvSpPr>
        <p:spPr bwMode="auto">
          <a:xfrm>
            <a:off x="4267200" y="3716338"/>
            <a:ext cx="609600" cy="381000"/>
          </a:xfrm>
          <a:prstGeom prst="rect">
            <a:avLst/>
          </a:prstGeom>
          <a:gradFill rotWithShape="1">
            <a:gsLst>
              <a:gs pos="0">
                <a:schemeClr val="tx1"/>
              </a:gs>
              <a:gs pos="100000">
                <a:schemeClr val="tx1">
                  <a:gamma/>
                  <a:shade val="46275"/>
                  <a:invGamma/>
                </a:schemeClr>
              </a:gs>
            </a:gsLst>
            <a:lin ang="2700000" scaled="1"/>
          </a:gradFill>
          <a:ln w="9525">
            <a:solidFill>
              <a:schemeClr val="accent2"/>
            </a:solidFill>
            <a:miter lim="800000"/>
            <a:headEnd/>
            <a:tailEnd/>
          </a:ln>
          <a:effectLst/>
        </p:spPr>
        <p:txBody>
          <a:bodyPr wrap="none" anchor="ctr"/>
          <a:lstStyle/>
          <a:p>
            <a:pPr algn="ctr"/>
            <a:r>
              <a:rPr lang="en-US" dirty="0">
                <a:solidFill>
                  <a:schemeClr val="bg2"/>
                </a:solidFill>
                <a:latin typeface="Consolas" panose="020B0609020204030204" pitchFamily="49" charset="0"/>
              </a:rPr>
              <a:t>HTTP</a:t>
            </a:r>
          </a:p>
        </p:txBody>
      </p:sp>
      <p:sp>
        <p:nvSpPr>
          <p:cNvPr id="67595" name="Rectangle 11"/>
          <p:cNvSpPr>
            <a:spLocks noChangeArrowheads="1"/>
          </p:cNvSpPr>
          <p:nvPr/>
        </p:nvSpPr>
        <p:spPr bwMode="auto">
          <a:xfrm>
            <a:off x="5257800" y="3698876"/>
            <a:ext cx="609600" cy="381000"/>
          </a:xfrm>
          <a:prstGeom prst="rect">
            <a:avLst/>
          </a:prstGeom>
          <a:gradFill rotWithShape="1">
            <a:gsLst>
              <a:gs pos="0">
                <a:schemeClr val="tx1"/>
              </a:gs>
              <a:gs pos="100000">
                <a:schemeClr val="tx1">
                  <a:gamma/>
                  <a:shade val="46275"/>
                  <a:invGamma/>
                </a:schemeClr>
              </a:gs>
            </a:gsLst>
            <a:lin ang="2700000" scaled="1"/>
          </a:gradFill>
          <a:ln w="9525">
            <a:solidFill>
              <a:schemeClr val="accent2"/>
            </a:solidFill>
            <a:miter lim="800000"/>
            <a:headEnd/>
            <a:tailEnd/>
          </a:ln>
          <a:effectLst/>
        </p:spPr>
        <p:txBody>
          <a:bodyPr wrap="none" anchor="ctr"/>
          <a:lstStyle/>
          <a:p>
            <a:pPr algn="ctr"/>
            <a:r>
              <a:rPr lang="en-US">
                <a:solidFill>
                  <a:schemeClr val="bg2"/>
                </a:solidFill>
                <a:latin typeface="Consolas" panose="020B0609020204030204" pitchFamily="49" charset="0"/>
              </a:rPr>
              <a:t>FTP</a:t>
            </a:r>
          </a:p>
        </p:txBody>
      </p:sp>
      <p:sp>
        <p:nvSpPr>
          <p:cNvPr id="67596" name="Rectangle 12"/>
          <p:cNvSpPr>
            <a:spLocks noChangeArrowheads="1"/>
          </p:cNvSpPr>
          <p:nvPr/>
        </p:nvSpPr>
        <p:spPr bwMode="auto">
          <a:xfrm>
            <a:off x="7010400" y="3716338"/>
            <a:ext cx="609600" cy="381000"/>
          </a:xfrm>
          <a:prstGeom prst="rect">
            <a:avLst/>
          </a:prstGeom>
          <a:gradFill rotWithShape="1">
            <a:gsLst>
              <a:gs pos="0">
                <a:schemeClr val="tx1"/>
              </a:gs>
              <a:gs pos="100000">
                <a:schemeClr val="tx1">
                  <a:gamma/>
                  <a:shade val="46275"/>
                  <a:invGamma/>
                </a:schemeClr>
              </a:gs>
            </a:gsLst>
            <a:lin ang="2700000" scaled="1"/>
          </a:gradFill>
          <a:ln w="9525">
            <a:solidFill>
              <a:schemeClr val="accent2"/>
            </a:solidFill>
            <a:miter lim="800000"/>
            <a:headEnd/>
            <a:tailEnd/>
          </a:ln>
          <a:effectLst/>
        </p:spPr>
        <p:txBody>
          <a:bodyPr wrap="none" anchor="ctr"/>
          <a:lstStyle/>
          <a:p>
            <a:pPr algn="ctr"/>
            <a:r>
              <a:rPr lang="en-US">
                <a:solidFill>
                  <a:schemeClr val="bg2"/>
                </a:solidFill>
                <a:latin typeface="Consolas" panose="020B0609020204030204" pitchFamily="49" charset="0"/>
              </a:rPr>
              <a:t>SMTP</a:t>
            </a:r>
          </a:p>
        </p:txBody>
      </p:sp>
      <p:sp>
        <p:nvSpPr>
          <p:cNvPr id="67597" name="Rectangle 13"/>
          <p:cNvSpPr>
            <a:spLocks noChangeArrowheads="1"/>
          </p:cNvSpPr>
          <p:nvPr/>
        </p:nvSpPr>
        <p:spPr bwMode="auto">
          <a:xfrm>
            <a:off x="8001000" y="3716338"/>
            <a:ext cx="609600" cy="381000"/>
          </a:xfrm>
          <a:prstGeom prst="rect">
            <a:avLst/>
          </a:prstGeom>
          <a:gradFill rotWithShape="1">
            <a:gsLst>
              <a:gs pos="0">
                <a:schemeClr val="tx1"/>
              </a:gs>
              <a:gs pos="100000">
                <a:schemeClr val="tx1">
                  <a:gamma/>
                  <a:shade val="46275"/>
                  <a:invGamma/>
                </a:schemeClr>
              </a:gs>
            </a:gsLst>
            <a:lin ang="2700000" scaled="1"/>
          </a:gradFill>
          <a:ln w="9525">
            <a:solidFill>
              <a:schemeClr val="accent2"/>
            </a:solidFill>
            <a:miter lim="800000"/>
            <a:headEnd/>
            <a:tailEnd/>
          </a:ln>
          <a:effectLst/>
        </p:spPr>
        <p:txBody>
          <a:bodyPr wrap="none" anchor="ctr"/>
          <a:lstStyle/>
          <a:p>
            <a:pPr algn="ctr"/>
            <a:r>
              <a:rPr lang="en-US">
                <a:solidFill>
                  <a:schemeClr val="bg2"/>
                </a:solidFill>
                <a:latin typeface="Consolas" panose="020B0609020204030204" pitchFamily="49" charset="0"/>
              </a:rPr>
              <a:t>HTTP</a:t>
            </a:r>
          </a:p>
        </p:txBody>
      </p:sp>
      <p:sp>
        <p:nvSpPr>
          <p:cNvPr id="67598" name="Rectangle 14"/>
          <p:cNvSpPr>
            <a:spLocks noChangeArrowheads="1"/>
          </p:cNvSpPr>
          <p:nvPr/>
        </p:nvSpPr>
        <p:spPr bwMode="auto">
          <a:xfrm>
            <a:off x="8991600" y="3716338"/>
            <a:ext cx="609600" cy="381000"/>
          </a:xfrm>
          <a:prstGeom prst="rect">
            <a:avLst/>
          </a:prstGeom>
          <a:gradFill rotWithShape="1">
            <a:gsLst>
              <a:gs pos="0">
                <a:schemeClr val="tx1"/>
              </a:gs>
              <a:gs pos="100000">
                <a:schemeClr val="tx1">
                  <a:gamma/>
                  <a:shade val="46275"/>
                  <a:invGamma/>
                </a:schemeClr>
              </a:gs>
            </a:gsLst>
            <a:lin ang="2700000" scaled="1"/>
          </a:gradFill>
          <a:ln w="9525">
            <a:solidFill>
              <a:schemeClr val="accent2"/>
            </a:solidFill>
            <a:miter lim="800000"/>
            <a:headEnd/>
            <a:tailEnd/>
          </a:ln>
          <a:effectLst/>
        </p:spPr>
        <p:txBody>
          <a:bodyPr wrap="none" anchor="ctr"/>
          <a:lstStyle/>
          <a:p>
            <a:pPr algn="ctr"/>
            <a:r>
              <a:rPr lang="en-US">
                <a:solidFill>
                  <a:schemeClr val="bg2"/>
                </a:solidFill>
                <a:latin typeface="Consolas" panose="020B0609020204030204" pitchFamily="49" charset="0"/>
              </a:rPr>
              <a:t>FTP</a:t>
            </a:r>
          </a:p>
        </p:txBody>
      </p:sp>
      <p:sp>
        <p:nvSpPr>
          <p:cNvPr id="67599" name="Rectangle 15"/>
          <p:cNvSpPr>
            <a:spLocks noChangeArrowheads="1"/>
          </p:cNvSpPr>
          <p:nvPr/>
        </p:nvSpPr>
        <p:spPr bwMode="auto">
          <a:xfrm>
            <a:off x="4191000" y="2878138"/>
            <a:ext cx="838200" cy="228600"/>
          </a:xfrm>
          <a:prstGeom prst="rect">
            <a:avLst/>
          </a:prstGeom>
          <a:solidFill>
            <a:srgbClr val="080808"/>
          </a:solidFill>
          <a:ln w="9525">
            <a:solidFill>
              <a:schemeClr val="tx1"/>
            </a:solidFill>
            <a:miter lim="800000"/>
            <a:headEnd/>
            <a:tailEnd/>
          </a:ln>
        </p:spPr>
        <p:txBody>
          <a:bodyPr wrap="none" anchor="ctr"/>
          <a:lstStyle/>
          <a:p>
            <a:pPr algn="ctr"/>
            <a:r>
              <a:rPr lang="en-US" sz="1600" b="1" dirty="0">
                <a:solidFill>
                  <a:srgbClr val="FFFF00"/>
                </a:solidFill>
              </a:rPr>
              <a:t>Data</a:t>
            </a:r>
          </a:p>
        </p:txBody>
      </p:sp>
      <p:sp>
        <p:nvSpPr>
          <p:cNvPr id="67600" name="Rectangle 16"/>
          <p:cNvSpPr>
            <a:spLocks noChangeArrowheads="1"/>
          </p:cNvSpPr>
          <p:nvPr/>
        </p:nvSpPr>
        <p:spPr bwMode="auto">
          <a:xfrm>
            <a:off x="4191000" y="4249738"/>
            <a:ext cx="838200" cy="228600"/>
          </a:xfrm>
          <a:prstGeom prst="rect">
            <a:avLst/>
          </a:prstGeom>
          <a:solidFill>
            <a:srgbClr val="080808"/>
          </a:solidFill>
          <a:ln w="9525">
            <a:solidFill>
              <a:schemeClr val="bg1"/>
            </a:solidFill>
            <a:miter lim="800000"/>
            <a:headEnd/>
            <a:tailEnd/>
          </a:ln>
        </p:spPr>
        <p:txBody>
          <a:bodyPr wrap="none" anchor="ctr"/>
          <a:lstStyle/>
          <a:p>
            <a:pPr algn="ctr"/>
            <a:r>
              <a:rPr lang="en-US" sz="1600" b="1" dirty="0">
                <a:solidFill>
                  <a:srgbClr val="FFFF00"/>
                </a:solidFill>
              </a:rPr>
              <a:t>Data</a:t>
            </a:r>
          </a:p>
        </p:txBody>
      </p:sp>
      <p:sp>
        <p:nvSpPr>
          <p:cNvPr id="67601" name="Rectangle 17"/>
          <p:cNvSpPr>
            <a:spLocks noChangeArrowheads="1"/>
          </p:cNvSpPr>
          <p:nvPr/>
        </p:nvSpPr>
        <p:spPr bwMode="auto">
          <a:xfrm>
            <a:off x="5029200" y="4249738"/>
            <a:ext cx="381000" cy="228600"/>
          </a:xfrm>
          <a:prstGeom prst="rect">
            <a:avLst/>
          </a:prstGeom>
          <a:solidFill>
            <a:schemeClr val="tx1"/>
          </a:solidFill>
          <a:ln w="9525">
            <a:solidFill>
              <a:schemeClr val="bg1"/>
            </a:solidFill>
            <a:miter lim="800000"/>
            <a:headEnd/>
            <a:tailEnd/>
          </a:ln>
        </p:spPr>
        <p:txBody>
          <a:bodyPr wrap="none" anchor="ctr"/>
          <a:lstStyle/>
          <a:p>
            <a:pPr algn="ctr"/>
            <a:r>
              <a:rPr lang="en-US" sz="1600" b="1">
                <a:solidFill>
                  <a:schemeClr val="accent1"/>
                </a:solidFill>
              </a:rPr>
              <a:t>H5</a:t>
            </a:r>
          </a:p>
        </p:txBody>
      </p:sp>
      <p:sp>
        <p:nvSpPr>
          <p:cNvPr id="67602" name="Line 18"/>
          <p:cNvSpPr>
            <a:spLocks noChangeShapeType="1"/>
          </p:cNvSpPr>
          <p:nvPr/>
        </p:nvSpPr>
        <p:spPr bwMode="auto">
          <a:xfrm>
            <a:off x="5029200" y="3106738"/>
            <a:ext cx="0" cy="1143000"/>
          </a:xfrm>
          <a:prstGeom prst="line">
            <a:avLst/>
          </a:prstGeom>
          <a:noFill/>
          <a:ln w="9525">
            <a:solidFill>
              <a:schemeClr val="tx1"/>
            </a:solidFill>
            <a:prstDash val="dash"/>
            <a:round/>
            <a:headEnd/>
            <a:tailEnd/>
          </a:ln>
        </p:spPr>
        <p:txBody>
          <a:bodyPr/>
          <a:lstStyle/>
          <a:p>
            <a:endParaRPr lang="en-US"/>
          </a:p>
        </p:txBody>
      </p:sp>
      <p:sp>
        <p:nvSpPr>
          <p:cNvPr id="67603" name="Line 19"/>
          <p:cNvSpPr>
            <a:spLocks noChangeShapeType="1"/>
          </p:cNvSpPr>
          <p:nvPr/>
        </p:nvSpPr>
        <p:spPr bwMode="auto">
          <a:xfrm>
            <a:off x="4191000" y="3106738"/>
            <a:ext cx="0" cy="1143000"/>
          </a:xfrm>
          <a:prstGeom prst="line">
            <a:avLst/>
          </a:prstGeom>
          <a:noFill/>
          <a:ln w="9525">
            <a:solidFill>
              <a:schemeClr val="tx1"/>
            </a:solidFill>
            <a:prstDash val="dash"/>
            <a:round/>
            <a:headEnd/>
            <a:tailEnd/>
          </a:ln>
        </p:spPr>
        <p:txBody>
          <a:bodyPr/>
          <a:lstStyle/>
          <a:p>
            <a:endParaRPr lang="en-US"/>
          </a:p>
        </p:txBody>
      </p:sp>
      <p:sp>
        <p:nvSpPr>
          <p:cNvPr id="67604" name="Text Box 20"/>
          <p:cNvSpPr txBox="1">
            <a:spLocks noChangeArrowheads="1"/>
          </p:cNvSpPr>
          <p:nvPr/>
        </p:nvSpPr>
        <p:spPr bwMode="auto">
          <a:xfrm>
            <a:off x="1559518" y="3748089"/>
            <a:ext cx="1486305" cy="646331"/>
          </a:xfrm>
          <a:prstGeom prst="rect">
            <a:avLst/>
          </a:prstGeom>
          <a:noFill/>
          <a:ln w="9525">
            <a:noFill/>
            <a:miter lim="800000"/>
            <a:headEnd/>
            <a:tailEnd/>
          </a:ln>
        </p:spPr>
        <p:txBody>
          <a:bodyPr wrap="none">
            <a:spAutoFit/>
          </a:bodyPr>
          <a:lstStyle/>
          <a:p>
            <a:pPr algn="ctr"/>
            <a:r>
              <a:rPr lang="en-US"/>
              <a:t>Application</a:t>
            </a:r>
            <a:br>
              <a:rPr lang="en-US"/>
            </a:br>
            <a:r>
              <a:rPr lang="en-US"/>
              <a:t>Layer</a:t>
            </a:r>
          </a:p>
        </p:txBody>
      </p:sp>
      <p:sp>
        <p:nvSpPr>
          <p:cNvPr id="67605" name="AutoShape 21"/>
          <p:cNvSpPr>
            <a:spLocks noChangeArrowheads="1"/>
          </p:cNvSpPr>
          <p:nvPr/>
        </p:nvSpPr>
        <p:spPr bwMode="auto">
          <a:xfrm>
            <a:off x="4572000" y="4554538"/>
            <a:ext cx="228600" cy="533400"/>
          </a:xfrm>
          <a:prstGeom prst="downArrow">
            <a:avLst>
              <a:gd name="adj1" fmla="val 50000"/>
              <a:gd name="adj2" fmla="val 58333"/>
            </a:avLst>
          </a:prstGeom>
          <a:solidFill>
            <a:schemeClr val="folHlink"/>
          </a:solidFill>
          <a:ln w="9525">
            <a:solidFill>
              <a:schemeClr val="tx1"/>
            </a:solidFill>
            <a:miter lim="800000"/>
            <a:headEnd/>
            <a:tailEnd/>
          </a:ln>
        </p:spPr>
        <p:txBody>
          <a:bodyPr wrap="none" anchor="ctr"/>
          <a:lstStyle/>
          <a:p>
            <a:endParaRPr lang="en-US"/>
          </a:p>
        </p:txBody>
      </p:sp>
      <p:sp>
        <p:nvSpPr>
          <p:cNvPr id="67606" name="Text Box 22"/>
          <p:cNvSpPr txBox="1">
            <a:spLocks noChangeArrowheads="1"/>
          </p:cNvSpPr>
          <p:nvPr/>
        </p:nvSpPr>
        <p:spPr bwMode="auto">
          <a:xfrm>
            <a:off x="3962400" y="5119688"/>
            <a:ext cx="1487908" cy="369332"/>
          </a:xfrm>
          <a:prstGeom prst="rect">
            <a:avLst/>
          </a:prstGeom>
          <a:noFill/>
          <a:ln w="9525">
            <a:noFill/>
            <a:miter lim="800000"/>
            <a:headEnd/>
            <a:tailEnd/>
          </a:ln>
        </p:spPr>
        <p:txBody>
          <a:bodyPr wrap="none">
            <a:spAutoFit/>
          </a:bodyPr>
          <a:lstStyle/>
          <a:p>
            <a:r>
              <a:rPr lang="en-US"/>
              <a:t>to Transport</a:t>
            </a:r>
          </a:p>
        </p:txBody>
      </p:sp>
      <p:sp>
        <p:nvSpPr>
          <p:cNvPr id="67607" name="AutoShape 23"/>
          <p:cNvSpPr>
            <a:spLocks noChangeArrowheads="1"/>
          </p:cNvSpPr>
          <p:nvPr/>
        </p:nvSpPr>
        <p:spPr bwMode="auto">
          <a:xfrm flipV="1">
            <a:off x="8169275" y="4522788"/>
            <a:ext cx="228600" cy="533400"/>
          </a:xfrm>
          <a:prstGeom prst="downArrow">
            <a:avLst>
              <a:gd name="adj1" fmla="val 50000"/>
              <a:gd name="adj2" fmla="val 58333"/>
            </a:avLst>
          </a:prstGeom>
          <a:solidFill>
            <a:schemeClr val="folHlink"/>
          </a:solidFill>
          <a:ln w="9525">
            <a:solidFill>
              <a:schemeClr val="tx1"/>
            </a:solidFill>
            <a:miter lim="800000"/>
            <a:headEnd/>
            <a:tailEnd/>
          </a:ln>
        </p:spPr>
        <p:txBody>
          <a:bodyPr wrap="none" anchor="ctr"/>
          <a:lstStyle/>
          <a:p>
            <a:endParaRPr lang="en-US"/>
          </a:p>
        </p:txBody>
      </p:sp>
      <p:sp>
        <p:nvSpPr>
          <p:cNvPr id="67608" name="Text Box 24"/>
          <p:cNvSpPr txBox="1">
            <a:spLocks noChangeArrowheads="1"/>
          </p:cNvSpPr>
          <p:nvPr/>
        </p:nvSpPr>
        <p:spPr bwMode="auto">
          <a:xfrm>
            <a:off x="7559675" y="5087938"/>
            <a:ext cx="1766830" cy="369332"/>
          </a:xfrm>
          <a:prstGeom prst="rect">
            <a:avLst/>
          </a:prstGeom>
          <a:noFill/>
          <a:ln w="9525">
            <a:noFill/>
            <a:miter lim="800000"/>
            <a:headEnd/>
            <a:tailEnd/>
          </a:ln>
        </p:spPr>
        <p:txBody>
          <a:bodyPr wrap="none">
            <a:spAutoFit/>
          </a:bodyPr>
          <a:lstStyle/>
          <a:p>
            <a:r>
              <a:rPr lang="en-US"/>
              <a:t>from Transport</a:t>
            </a:r>
          </a:p>
        </p:txBody>
      </p:sp>
      <p:grpSp>
        <p:nvGrpSpPr>
          <p:cNvPr id="2" name="Group 25"/>
          <p:cNvGrpSpPr>
            <a:grpSpLocks/>
          </p:cNvGrpSpPr>
          <p:nvPr/>
        </p:nvGrpSpPr>
        <p:grpSpPr bwMode="auto">
          <a:xfrm>
            <a:off x="7848600" y="4249738"/>
            <a:ext cx="1219200" cy="228600"/>
            <a:chOff x="3984" y="2677"/>
            <a:chExt cx="768" cy="144"/>
          </a:xfrm>
        </p:grpSpPr>
        <p:sp>
          <p:nvSpPr>
            <p:cNvPr id="14373" name="Rectangle 26"/>
            <p:cNvSpPr>
              <a:spLocks noChangeArrowheads="1"/>
            </p:cNvSpPr>
            <p:nvPr/>
          </p:nvSpPr>
          <p:spPr bwMode="auto">
            <a:xfrm>
              <a:off x="3984" y="2677"/>
              <a:ext cx="528" cy="144"/>
            </a:xfrm>
            <a:prstGeom prst="rect">
              <a:avLst/>
            </a:prstGeom>
            <a:solidFill>
              <a:srgbClr val="080808"/>
            </a:solidFill>
            <a:ln w="9525">
              <a:solidFill>
                <a:schemeClr val="bg1"/>
              </a:solidFill>
              <a:miter lim="800000"/>
              <a:headEnd/>
              <a:tailEnd/>
            </a:ln>
          </p:spPr>
          <p:txBody>
            <a:bodyPr wrap="none" anchor="ctr"/>
            <a:lstStyle/>
            <a:p>
              <a:pPr algn="ctr"/>
              <a:r>
                <a:rPr lang="en-US" sz="1600" b="1" dirty="0">
                  <a:solidFill>
                    <a:srgbClr val="FFFF00"/>
                  </a:solidFill>
                </a:rPr>
                <a:t>Data</a:t>
              </a:r>
            </a:p>
          </p:txBody>
        </p:sp>
        <p:sp>
          <p:nvSpPr>
            <p:cNvPr id="14374" name="Rectangle 27"/>
            <p:cNvSpPr>
              <a:spLocks noChangeArrowheads="1"/>
            </p:cNvSpPr>
            <p:nvPr/>
          </p:nvSpPr>
          <p:spPr bwMode="auto">
            <a:xfrm>
              <a:off x="4512" y="2677"/>
              <a:ext cx="240" cy="144"/>
            </a:xfrm>
            <a:prstGeom prst="rect">
              <a:avLst/>
            </a:prstGeom>
            <a:solidFill>
              <a:schemeClr val="tx1"/>
            </a:solidFill>
            <a:ln w="9525">
              <a:solidFill>
                <a:schemeClr val="bg1"/>
              </a:solidFill>
              <a:miter lim="800000"/>
              <a:headEnd/>
              <a:tailEnd/>
            </a:ln>
          </p:spPr>
          <p:txBody>
            <a:bodyPr wrap="none" anchor="ctr"/>
            <a:lstStyle/>
            <a:p>
              <a:pPr algn="ctr"/>
              <a:r>
                <a:rPr lang="en-US" sz="1600" b="1">
                  <a:solidFill>
                    <a:schemeClr val="accent1"/>
                  </a:solidFill>
                </a:rPr>
                <a:t>H5</a:t>
              </a:r>
            </a:p>
          </p:txBody>
        </p:sp>
      </p:grpSp>
      <p:sp>
        <p:nvSpPr>
          <p:cNvPr id="67612" name="AutoShape 28"/>
          <p:cNvSpPr>
            <a:spLocks noChangeArrowheads="1"/>
          </p:cNvSpPr>
          <p:nvPr/>
        </p:nvSpPr>
        <p:spPr bwMode="auto">
          <a:xfrm rot="5400000">
            <a:off x="4305300" y="3297238"/>
            <a:ext cx="457200" cy="381000"/>
          </a:xfrm>
          <a:custGeom>
            <a:avLst/>
            <a:gdLst>
              <a:gd name="T0" fmla="*/ 6776868 w 21600"/>
              <a:gd name="T1" fmla="*/ 0 h 21600"/>
              <a:gd name="T2" fmla="*/ 6776868 w 21600"/>
              <a:gd name="T3" fmla="*/ 3782730 h 21600"/>
              <a:gd name="T4" fmla="*/ 1450255 w 21600"/>
              <a:gd name="T5" fmla="*/ 6720416 h 21600"/>
              <a:gd name="T6" fmla="*/ 9677399 w 21600"/>
              <a:gd name="T7" fmla="*/ 1891365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folHlink"/>
          </a:solidFill>
          <a:ln w="9525">
            <a:solidFill>
              <a:schemeClr val="tx1"/>
            </a:solidFill>
            <a:miter lim="800000"/>
            <a:headEnd/>
            <a:tailEnd/>
          </a:ln>
        </p:spPr>
        <p:txBody>
          <a:bodyPr wrap="none" anchor="ctr"/>
          <a:lstStyle/>
          <a:p>
            <a:endParaRPr lang="en-US"/>
          </a:p>
        </p:txBody>
      </p:sp>
      <p:sp>
        <p:nvSpPr>
          <p:cNvPr id="67613" name="AutoShape 29"/>
          <p:cNvSpPr>
            <a:spLocks noChangeArrowheads="1"/>
          </p:cNvSpPr>
          <p:nvPr/>
        </p:nvSpPr>
        <p:spPr bwMode="auto">
          <a:xfrm>
            <a:off x="8229600" y="3182938"/>
            <a:ext cx="381000" cy="533400"/>
          </a:xfrm>
          <a:custGeom>
            <a:avLst/>
            <a:gdLst>
              <a:gd name="T0" fmla="*/ 4706162 w 21600"/>
              <a:gd name="T1" fmla="*/ 0 h 21600"/>
              <a:gd name="T2" fmla="*/ 4706162 w 21600"/>
              <a:gd name="T3" fmla="*/ 7414137 h 21600"/>
              <a:gd name="T4" fmla="*/ 1007128 w 21600"/>
              <a:gd name="T5" fmla="*/ 13172018 h 21600"/>
              <a:gd name="T6" fmla="*/ 6720416 w 21600"/>
              <a:gd name="T7" fmla="*/ 370708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folHlink"/>
          </a:solidFill>
          <a:ln w="9525">
            <a:solidFill>
              <a:schemeClr val="tx1"/>
            </a:solidFill>
            <a:miter lim="800000"/>
            <a:headEnd/>
            <a:tailEnd/>
          </a:ln>
        </p:spPr>
        <p:txBody>
          <a:bodyPr wrap="none" anchor="ctr"/>
          <a:lstStyle/>
          <a:p>
            <a:endParaRPr lang="en-US"/>
          </a:p>
        </p:txBody>
      </p:sp>
      <p:sp>
        <p:nvSpPr>
          <p:cNvPr id="67614" name="Rectangle 30"/>
          <p:cNvSpPr>
            <a:spLocks noChangeArrowheads="1"/>
          </p:cNvSpPr>
          <p:nvPr/>
        </p:nvSpPr>
        <p:spPr bwMode="auto">
          <a:xfrm>
            <a:off x="7848600" y="2878138"/>
            <a:ext cx="838200" cy="228600"/>
          </a:xfrm>
          <a:prstGeom prst="rect">
            <a:avLst/>
          </a:prstGeom>
          <a:solidFill>
            <a:srgbClr val="080808"/>
          </a:solidFill>
          <a:ln w="9525">
            <a:solidFill>
              <a:schemeClr val="tx1"/>
            </a:solidFill>
            <a:miter lim="800000"/>
            <a:headEnd/>
            <a:tailEnd/>
          </a:ln>
        </p:spPr>
        <p:txBody>
          <a:bodyPr wrap="none" anchor="ctr"/>
          <a:lstStyle/>
          <a:p>
            <a:pPr algn="ctr"/>
            <a:r>
              <a:rPr lang="en-US" sz="1600" b="1">
                <a:solidFill>
                  <a:srgbClr val="FFFF00"/>
                </a:solidFill>
              </a:rPr>
              <a:t>Data</a:t>
            </a:r>
          </a:p>
        </p:txBody>
      </p:sp>
      <p:sp>
        <p:nvSpPr>
          <p:cNvPr id="67615" name="Line 31"/>
          <p:cNvSpPr>
            <a:spLocks noChangeShapeType="1"/>
          </p:cNvSpPr>
          <p:nvPr/>
        </p:nvSpPr>
        <p:spPr bwMode="auto">
          <a:xfrm>
            <a:off x="8686800" y="3106738"/>
            <a:ext cx="0" cy="1143000"/>
          </a:xfrm>
          <a:prstGeom prst="line">
            <a:avLst/>
          </a:prstGeom>
          <a:noFill/>
          <a:ln w="9525">
            <a:solidFill>
              <a:schemeClr val="tx1"/>
            </a:solidFill>
            <a:prstDash val="dash"/>
            <a:round/>
            <a:headEnd/>
            <a:tailEnd/>
          </a:ln>
        </p:spPr>
        <p:txBody>
          <a:bodyPr/>
          <a:lstStyle/>
          <a:p>
            <a:endParaRPr lang="en-US"/>
          </a:p>
        </p:txBody>
      </p:sp>
      <p:sp>
        <p:nvSpPr>
          <p:cNvPr id="67616" name="Line 32"/>
          <p:cNvSpPr>
            <a:spLocks noChangeShapeType="1"/>
          </p:cNvSpPr>
          <p:nvPr/>
        </p:nvSpPr>
        <p:spPr bwMode="auto">
          <a:xfrm>
            <a:off x="7848600" y="3106738"/>
            <a:ext cx="0" cy="1143000"/>
          </a:xfrm>
          <a:prstGeom prst="line">
            <a:avLst/>
          </a:prstGeom>
          <a:noFill/>
          <a:ln w="9525">
            <a:solidFill>
              <a:schemeClr val="tx1"/>
            </a:solidFill>
            <a:prstDash val="dash"/>
            <a:round/>
            <a:headEnd/>
            <a:tailEnd/>
          </a:ln>
        </p:spPr>
        <p:txBody>
          <a:bodyPr/>
          <a:lstStyle/>
          <a:p>
            <a:endParaRPr lang="en-US"/>
          </a:p>
        </p:txBody>
      </p:sp>
      <p:sp>
        <p:nvSpPr>
          <p:cNvPr id="67617" name="AutoShape 33"/>
          <p:cNvSpPr>
            <a:spLocks noChangeArrowheads="1"/>
          </p:cNvSpPr>
          <p:nvPr/>
        </p:nvSpPr>
        <p:spPr bwMode="auto">
          <a:xfrm>
            <a:off x="3124200" y="4732546"/>
            <a:ext cx="6934200" cy="1676400"/>
          </a:xfrm>
          <a:prstGeom prst="roundRect">
            <a:avLst>
              <a:gd name="adj" fmla="val 10338"/>
            </a:avLst>
          </a:prstGeom>
          <a:solidFill>
            <a:srgbClr val="7030A0">
              <a:alpha val="39999"/>
            </a:srgbClr>
          </a:solidFill>
          <a:ln w="9525">
            <a:solidFill>
              <a:schemeClr val="tx1"/>
            </a:solidFill>
            <a:prstDash val="dash"/>
            <a:round/>
            <a:headEnd/>
            <a:tailEnd/>
          </a:ln>
        </p:spPr>
        <p:txBody>
          <a:bodyPr wrap="none" anchor="ctr"/>
          <a:lstStyle/>
          <a:p>
            <a:pPr algn="ctr"/>
            <a:r>
              <a:rPr lang="en-US" sz="2400" dirty="0">
                <a:solidFill>
                  <a:srgbClr val="FFFF00"/>
                </a:solidFill>
              </a:rPr>
              <a:t>Communication System</a:t>
            </a:r>
          </a:p>
        </p:txBody>
      </p:sp>
      <p:grpSp>
        <p:nvGrpSpPr>
          <p:cNvPr id="3" name="Group 34"/>
          <p:cNvGrpSpPr>
            <a:grpSpLocks/>
          </p:cNvGrpSpPr>
          <p:nvPr/>
        </p:nvGrpSpPr>
        <p:grpSpPr bwMode="auto">
          <a:xfrm>
            <a:off x="5105400" y="2971801"/>
            <a:ext cx="2667000" cy="307975"/>
            <a:chOff x="2256" y="1872"/>
            <a:chExt cx="1680" cy="194"/>
          </a:xfrm>
        </p:grpSpPr>
        <p:sp>
          <p:nvSpPr>
            <p:cNvPr id="14371" name="Line 35"/>
            <p:cNvSpPr>
              <a:spLocks noChangeShapeType="1"/>
            </p:cNvSpPr>
            <p:nvPr/>
          </p:nvSpPr>
          <p:spPr bwMode="auto">
            <a:xfrm>
              <a:off x="2256" y="1872"/>
              <a:ext cx="1680" cy="0"/>
            </a:xfrm>
            <a:prstGeom prst="line">
              <a:avLst/>
            </a:prstGeom>
            <a:noFill/>
            <a:ln w="57150" cap="rnd">
              <a:solidFill>
                <a:schemeClr val="folHlink"/>
              </a:solidFill>
              <a:prstDash val="sysDot"/>
              <a:round/>
              <a:headEnd/>
              <a:tailEnd type="triangle" w="med" len="med"/>
            </a:ln>
          </p:spPr>
          <p:txBody>
            <a:bodyPr/>
            <a:lstStyle/>
            <a:p>
              <a:endParaRPr lang="en-US"/>
            </a:p>
          </p:txBody>
        </p:sp>
        <p:sp>
          <p:nvSpPr>
            <p:cNvPr id="14372" name="Text Box 36"/>
            <p:cNvSpPr txBox="1">
              <a:spLocks noChangeArrowheads="1"/>
            </p:cNvSpPr>
            <p:nvPr/>
          </p:nvSpPr>
          <p:spPr bwMode="auto">
            <a:xfrm>
              <a:off x="2400" y="1872"/>
              <a:ext cx="1416" cy="194"/>
            </a:xfrm>
            <a:prstGeom prst="rect">
              <a:avLst/>
            </a:prstGeom>
            <a:noFill/>
            <a:ln w="9525">
              <a:noFill/>
              <a:miter lim="800000"/>
              <a:headEnd/>
              <a:tailEnd/>
            </a:ln>
          </p:spPr>
          <p:txBody>
            <a:bodyPr wrap="none">
              <a:spAutoFit/>
            </a:bodyPr>
            <a:lstStyle/>
            <a:p>
              <a:r>
                <a:rPr lang="en-US" sz="1400">
                  <a:solidFill>
                    <a:schemeClr val="folHlink"/>
                  </a:solidFill>
                </a:rPr>
                <a:t>Logical communication</a:t>
              </a:r>
            </a:p>
          </p:txBody>
        </p:sp>
      </p:grpSp>
      <p:sp>
        <p:nvSpPr>
          <p:cNvPr id="67621" name="Freeform 37"/>
          <p:cNvSpPr>
            <a:spLocks/>
          </p:cNvSpPr>
          <p:nvPr/>
        </p:nvSpPr>
        <p:spPr bwMode="auto">
          <a:xfrm>
            <a:off x="4876800" y="4495800"/>
            <a:ext cx="3200400" cy="381000"/>
          </a:xfrm>
          <a:custGeom>
            <a:avLst/>
            <a:gdLst>
              <a:gd name="T0" fmla="*/ 0 w 480"/>
              <a:gd name="T1" fmla="*/ 0 h 432"/>
              <a:gd name="T2" fmla="*/ 0 w 480"/>
              <a:gd name="T3" fmla="*/ 381000 h 432"/>
              <a:gd name="T4" fmla="*/ 3200400 w 480"/>
              <a:gd name="T5" fmla="*/ 381000 h 432"/>
              <a:gd name="T6" fmla="*/ 320040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0"/>
                </a:moveTo>
                <a:lnTo>
                  <a:pt x="0" y="432"/>
                </a:lnTo>
                <a:lnTo>
                  <a:pt x="480" y="432"/>
                </a:lnTo>
                <a:lnTo>
                  <a:pt x="480" y="0"/>
                </a:lnTo>
              </a:path>
            </a:pathLst>
          </a:custGeom>
          <a:noFill/>
          <a:ln w="57150" cap="rnd" cmpd="sng">
            <a:solidFill>
              <a:schemeClr val="folHlink"/>
            </a:solidFill>
            <a:prstDash val="sysDot"/>
            <a:round/>
            <a:headEnd type="none" w="med" len="med"/>
            <a:tailEnd type="triangle" w="med" len="med"/>
          </a:ln>
        </p:spPr>
        <p:txBody>
          <a:bodyPr/>
          <a:lstStyle/>
          <a:p>
            <a:endParaRPr lang="en-US">
              <a:solidFill>
                <a:schemeClr val="accent6">
                  <a:lumMod val="75000"/>
                </a:schemeClr>
              </a:solidFill>
            </a:endParaRPr>
          </a:p>
        </p:txBody>
      </p:sp>
    </p:spTree>
    <p:extLst>
      <p:ext uri="{BB962C8B-B14F-4D97-AF65-F5344CB8AC3E}">
        <p14:creationId xmlns:p14="http://schemas.microsoft.com/office/powerpoint/2010/main" val="107578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dissolve">
                                      <p:cBhvr>
                                        <p:cTn id="7" dur="5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7590"/>
                                        </p:tgtEl>
                                        <p:attrNameLst>
                                          <p:attrName>style.visibility</p:attrName>
                                        </p:attrNameLst>
                                      </p:cBhvr>
                                      <p:to>
                                        <p:strVal val="visible"/>
                                      </p:to>
                                    </p:set>
                                    <p:animEffect transition="in" filter="dissolve">
                                      <p:cBhvr>
                                        <p:cTn id="16" dur="500"/>
                                        <p:tgtEl>
                                          <p:spTgt spid="6759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7599"/>
                                        </p:tgtEl>
                                        <p:attrNameLst>
                                          <p:attrName>style.visibility</p:attrName>
                                        </p:attrNameLst>
                                      </p:cBhvr>
                                      <p:to>
                                        <p:strVal val="visible"/>
                                      </p:to>
                                    </p:set>
                                    <p:animEffect transition="in" filter="dissolve">
                                      <p:cBhvr>
                                        <p:cTn id="19" dur="500"/>
                                        <p:tgtEl>
                                          <p:spTgt spid="67599"/>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slide(from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1" nodeType="clickEffect">
                                  <p:stCondLst>
                                    <p:cond delay="0"/>
                                  </p:stCondLst>
                                  <p:childTnLst>
                                    <p:set>
                                      <p:cBhvr>
                                        <p:cTn id="28" dur="1" fill="hold">
                                          <p:stCondLst>
                                            <p:cond delay="0"/>
                                          </p:stCondLst>
                                        </p:cTn>
                                        <p:tgtEl>
                                          <p:spTgt spid="67614"/>
                                        </p:tgtEl>
                                        <p:attrNameLst>
                                          <p:attrName>style.visibility</p:attrName>
                                        </p:attrNameLst>
                                      </p:cBhvr>
                                      <p:to>
                                        <p:strVal val="visible"/>
                                      </p:to>
                                    </p:set>
                                    <p:animEffect transition="in" filter="dissolve">
                                      <p:cBhvr>
                                        <p:cTn id="29" dur="500"/>
                                        <p:tgtEl>
                                          <p:spTgt spid="67614"/>
                                        </p:tgtEl>
                                      </p:cBhvr>
                                    </p:animEffect>
                                  </p:childTnLst>
                                </p:cTn>
                              </p:par>
                              <p:par>
                                <p:cTn id="30" presetID="9" presetClass="entr" presetSubtype="0" fill="hold" nodeType="withEffect">
                                  <p:stCondLst>
                                    <p:cond delay="0"/>
                                  </p:stCondLst>
                                  <p:childTnLst>
                                    <p:set>
                                      <p:cBhvr>
                                        <p:cTn id="31" dur="1" fill="hold">
                                          <p:stCondLst>
                                            <p:cond delay="0"/>
                                          </p:stCondLst>
                                        </p:cTn>
                                        <p:tgtEl>
                                          <p:spTgt spid="67589"/>
                                        </p:tgtEl>
                                        <p:attrNameLst>
                                          <p:attrName>style.visibility</p:attrName>
                                        </p:attrNameLst>
                                      </p:cBhvr>
                                      <p:to>
                                        <p:strVal val="visible"/>
                                      </p:to>
                                    </p:set>
                                    <p:animEffect transition="in" filter="dissolve">
                                      <p:cBhvr>
                                        <p:cTn id="32" dur="500"/>
                                        <p:tgtEl>
                                          <p:spTgt spid="6758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7604"/>
                                        </p:tgtEl>
                                        <p:attrNameLst>
                                          <p:attrName>style.visibility</p:attrName>
                                        </p:attrNameLst>
                                      </p:cBhvr>
                                      <p:to>
                                        <p:strVal val="visible"/>
                                      </p:to>
                                    </p:set>
                                    <p:animEffect transition="in" filter="dissolve">
                                      <p:cBhvr>
                                        <p:cTn id="37" dur="500"/>
                                        <p:tgtEl>
                                          <p:spTgt spid="6760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7591"/>
                                        </p:tgtEl>
                                        <p:attrNameLst>
                                          <p:attrName>style.visibility</p:attrName>
                                        </p:attrNameLst>
                                      </p:cBhvr>
                                      <p:to>
                                        <p:strVal val="visible"/>
                                      </p:to>
                                    </p:set>
                                    <p:animEffect transition="in" filter="dissolve">
                                      <p:cBhvr>
                                        <p:cTn id="40" dur="500"/>
                                        <p:tgtEl>
                                          <p:spTgt spid="6759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7593"/>
                                        </p:tgtEl>
                                        <p:attrNameLst>
                                          <p:attrName>style.visibility</p:attrName>
                                        </p:attrNameLst>
                                      </p:cBhvr>
                                      <p:to>
                                        <p:strVal val="visible"/>
                                      </p:to>
                                    </p:set>
                                    <p:anim calcmode="lin" valueType="num">
                                      <p:cBhvr additive="base">
                                        <p:cTn id="45" dur="500" fill="hold"/>
                                        <p:tgtEl>
                                          <p:spTgt spid="67593"/>
                                        </p:tgtEl>
                                        <p:attrNameLst>
                                          <p:attrName>ppt_x</p:attrName>
                                        </p:attrNameLst>
                                      </p:cBhvr>
                                      <p:tavLst>
                                        <p:tav tm="0">
                                          <p:val>
                                            <p:strVal val="#ppt_x"/>
                                          </p:val>
                                        </p:tav>
                                        <p:tav tm="100000">
                                          <p:val>
                                            <p:strVal val="#ppt_x"/>
                                          </p:val>
                                        </p:tav>
                                      </p:tavLst>
                                    </p:anim>
                                    <p:anim calcmode="lin" valueType="num">
                                      <p:cBhvr additive="base">
                                        <p:cTn id="46" dur="500" fill="hold"/>
                                        <p:tgtEl>
                                          <p:spTgt spid="6759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7594"/>
                                        </p:tgtEl>
                                        <p:attrNameLst>
                                          <p:attrName>style.visibility</p:attrName>
                                        </p:attrNameLst>
                                      </p:cBhvr>
                                      <p:to>
                                        <p:strVal val="visible"/>
                                      </p:to>
                                    </p:set>
                                    <p:anim calcmode="lin" valueType="num">
                                      <p:cBhvr additive="base">
                                        <p:cTn id="49" dur="500" fill="hold"/>
                                        <p:tgtEl>
                                          <p:spTgt spid="67594"/>
                                        </p:tgtEl>
                                        <p:attrNameLst>
                                          <p:attrName>ppt_x</p:attrName>
                                        </p:attrNameLst>
                                      </p:cBhvr>
                                      <p:tavLst>
                                        <p:tav tm="0">
                                          <p:val>
                                            <p:strVal val="#ppt_x"/>
                                          </p:val>
                                        </p:tav>
                                        <p:tav tm="100000">
                                          <p:val>
                                            <p:strVal val="#ppt_x"/>
                                          </p:val>
                                        </p:tav>
                                      </p:tavLst>
                                    </p:anim>
                                    <p:anim calcmode="lin" valueType="num">
                                      <p:cBhvr additive="base">
                                        <p:cTn id="50" dur="500" fill="hold"/>
                                        <p:tgtEl>
                                          <p:spTgt spid="6759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7595"/>
                                        </p:tgtEl>
                                        <p:attrNameLst>
                                          <p:attrName>style.visibility</p:attrName>
                                        </p:attrNameLst>
                                      </p:cBhvr>
                                      <p:to>
                                        <p:strVal val="visible"/>
                                      </p:to>
                                    </p:set>
                                    <p:anim calcmode="lin" valueType="num">
                                      <p:cBhvr additive="base">
                                        <p:cTn id="53" dur="500" fill="hold"/>
                                        <p:tgtEl>
                                          <p:spTgt spid="67595"/>
                                        </p:tgtEl>
                                        <p:attrNameLst>
                                          <p:attrName>ppt_x</p:attrName>
                                        </p:attrNameLst>
                                      </p:cBhvr>
                                      <p:tavLst>
                                        <p:tav tm="0">
                                          <p:val>
                                            <p:strVal val="#ppt_x"/>
                                          </p:val>
                                        </p:tav>
                                        <p:tav tm="100000">
                                          <p:val>
                                            <p:strVal val="#ppt_x"/>
                                          </p:val>
                                        </p:tav>
                                      </p:tavLst>
                                    </p:anim>
                                    <p:anim calcmode="lin" valueType="num">
                                      <p:cBhvr additive="base">
                                        <p:cTn id="54" dur="500" fill="hold"/>
                                        <p:tgtEl>
                                          <p:spTgt spid="6759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67612"/>
                                        </p:tgtEl>
                                        <p:attrNameLst>
                                          <p:attrName>style.visibility</p:attrName>
                                        </p:attrNameLst>
                                      </p:cBhvr>
                                      <p:to>
                                        <p:strVal val="visible"/>
                                      </p:to>
                                    </p:set>
                                    <p:animEffect transition="in" filter="wipe(up)">
                                      <p:cBhvr>
                                        <p:cTn id="59" dur="500"/>
                                        <p:tgtEl>
                                          <p:spTgt spid="67612"/>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67603"/>
                                        </p:tgtEl>
                                        <p:attrNameLst>
                                          <p:attrName>style.visibility</p:attrName>
                                        </p:attrNameLst>
                                      </p:cBhvr>
                                      <p:to>
                                        <p:strVal val="visible"/>
                                      </p:to>
                                    </p:set>
                                    <p:animEffect transition="in" filter="wipe(up)">
                                      <p:cBhvr>
                                        <p:cTn id="63" dur="500"/>
                                        <p:tgtEl>
                                          <p:spTgt spid="6760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7602"/>
                                        </p:tgtEl>
                                        <p:attrNameLst>
                                          <p:attrName>style.visibility</p:attrName>
                                        </p:attrNameLst>
                                      </p:cBhvr>
                                      <p:to>
                                        <p:strVal val="visible"/>
                                      </p:to>
                                    </p:set>
                                    <p:animEffect transition="in" filter="wipe(up)">
                                      <p:cBhvr>
                                        <p:cTn id="66" dur="500"/>
                                        <p:tgtEl>
                                          <p:spTgt spid="67602"/>
                                        </p:tgtEl>
                                      </p:cBhvr>
                                    </p:animEffect>
                                  </p:childTnLst>
                                </p:cTn>
                              </p:par>
                            </p:childTnLst>
                          </p:cTn>
                        </p:par>
                        <p:par>
                          <p:cTn id="67" fill="hold">
                            <p:stCondLst>
                              <p:cond delay="1000"/>
                            </p:stCondLst>
                            <p:childTnLst>
                              <p:par>
                                <p:cTn id="68" presetID="22" presetClass="entr" presetSubtype="1" fill="hold" grpId="0" nodeType="afterEffect">
                                  <p:stCondLst>
                                    <p:cond delay="0"/>
                                  </p:stCondLst>
                                  <p:childTnLst>
                                    <p:set>
                                      <p:cBhvr>
                                        <p:cTn id="69" dur="1" fill="hold">
                                          <p:stCondLst>
                                            <p:cond delay="0"/>
                                          </p:stCondLst>
                                        </p:cTn>
                                        <p:tgtEl>
                                          <p:spTgt spid="67600"/>
                                        </p:tgtEl>
                                        <p:attrNameLst>
                                          <p:attrName>style.visibility</p:attrName>
                                        </p:attrNameLst>
                                      </p:cBhvr>
                                      <p:to>
                                        <p:strVal val="visible"/>
                                      </p:to>
                                    </p:set>
                                    <p:animEffect transition="in" filter="wipe(up)">
                                      <p:cBhvr>
                                        <p:cTn id="70" dur="500"/>
                                        <p:tgtEl>
                                          <p:spTgt spid="6760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67601"/>
                                        </p:tgtEl>
                                        <p:attrNameLst>
                                          <p:attrName>style.visibility</p:attrName>
                                        </p:attrNameLst>
                                      </p:cBhvr>
                                      <p:to>
                                        <p:strVal val="visible"/>
                                      </p:to>
                                    </p:set>
                                    <p:animEffect transition="in" filter="dissolve">
                                      <p:cBhvr>
                                        <p:cTn id="75" dur="500"/>
                                        <p:tgtEl>
                                          <p:spTgt spid="6760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67617"/>
                                        </p:tgtEl>
                                        <p:attrNameLst>
                                          <p:attrName>style.visibility</p:attrName>
                                        </p:attrNameLst>
                                      </p:cBhvr>
                                      <p:to>
                                        <p:strVal val="visible"/>
                                      </p:to>
                                    </p:set>
                                    <p:animEffect transition="in" filter="dissolve">
                                      <p:cBhvr>
                                        <p:cTn id="80" dur="500"/>
                                        <p:tgtEl>
                                          <p:spTgt spid="67617"/>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67592"/>
                                        </p:tgtEl>
                                        <p:attrNameLst>
                                          <p:attrName>style.visibility</p:attrName>
                                        </p:attrNameLst>
                                      </p:cBhvr>
                                      <p:to>
                                        <p:strVal val="visible"/>
                                      </p:to>
                                    </p:set>
                                    <p:animEffect transition="in" filter="dissolve">
                                      <p:cBhvr>
                                        <p:cTn id="85" dur="500"/>
                                        <p:tgtEl>
                                          <p:spTgt spid="67592"/>
                                        </p:tgtEl>
                                      </p:cBhvr>
                                    </p:animEffect>
                                  </p:childTnLst>
                                </p:cTn>
                              </p:par>
                            </p:childTnLst>
                          </p:cTn>
                        </p:par>
                        <p:par>
                          <p:cTn id="86" fill="hold">
                            <p:stCondLst>
                              <p:cond delay="500"/>
                            </p:stCondLst>
                            <p:childTnLst>
                              <p:par>
                                <p:cTn id="87" presetID="2" presetClass="entr" presetSubtype="4" fill="hold" grpId="0" nodeType="afterEffect">
                                  <p:stCondLst>
                                    <p:cond delay="0"/>
                                  </p:stCondLst>
                                  <p:childTnLst>
                                    <p:set>
                                      <p:cBhvr>
                                        <p:cTn id="88" dur="1" fill="hold">
                                          <p:stCondLst>
                                            <p:cond delay="0"/>
                                          </p:stCondLst>
                                        </p:cTn>
                                        <p:tgtEl>
                                          <p:spTgt spid="67596"/>
                                        </p:tgtEl>
                                        <p:attrNameLst>
                                          <p:attrName>style.visibility</p:attrName>
                                        </p:attrNameLst>
                                      </p:cBhvr>
                                      <p:to>
                                        <p:strVal val="visible"/>
                                      </p:to>
                                    </p:set>
                                    <p:anim calcmode="lin" valueType="num">
                                      <p:cBhvr additive="base">
                                        <p:cTn id="89" dur="500" fill="hold"/>
                                        <p:tgtEl>
                                          <p:spTgt spid="67596"/>
                                        </p:tgtEl>
                                        <p:attrNameLst>
                                          <p:attrName>ppt_x</p:attrName>
                                        </p:attrNameLst>
                                      </p:cBhvr>
                                      <p:tavLst>
                                        <p:tav tm="0">
                                          <p:val>
                                            <p:strVal val="#ppt_x"/>
                                          </p:val>
                                        </p:tav>
                                        <p:tav tm="100000">
                                          <p:val>
                                            <p:strVal val="#ppt_x"/>
                                          </p:val>
                                        </p:tav>
                                      </p:tavLst>
                                    </p:anim>
                                    <p:anim calcmode="lin" valueType="num">
                                      <p:cBhvr additive="base">
                                        <p:cTn id="90" dur="500" fill="hold"/>
                                        <p:tgtEl>
                                          <p:spTgt spid="6759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7597"/>
                                        </p:tgtEl>
                                        <p:attrNameLst>
                                          <p:attrName>style.visibility</p:attrName>
                                        </p:attrNameLst>
                                      </p:cBhvr>
                                      <p:to>
                                        <p:strVal val="visible"/>
                                      </p:to>
                                    </p:set>
                                    <p:anim calcmode="lin" valueType="num">
                                      <p:cBhvr additive="base">
                                        <p:cTn id="93" dur="500" fill="hold"/>
                                        <p:tgtEl>
                                          <p:spTgt spid="67597"/>
                                        </p:tgtEl>
                                        <p:attrNameLst>
                                          <p:attrName>ppt_x</p:attrName>
                                        </p:attrNameLst>
                                      </p:cBhvr>
                                      <p:tavLst>
                                        <p:tav tm="0">
                                          <p:val>
                                            <p:strVal val="#ppt_x"/>
                                          </p:val>
                                        </p:tav>
                                        <p:tav tm="100000">
                                          <p:val>
                                            <p:strVal val="#ppt_x"/>
                                          </p:val>
                                        </p:tav>
                                      </p:tavLst>
                                    </p:anim>
                                    <p:anim calcmode="lin" valueType="num">
                                      <p:cBhvr additive="base">
                                        <p:cTn id="94" dur="500" fill="hold"/>
                                        <p:tgtEl>
                                          <p:spTgt spid="67597"/>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7598"/>
                                        </p:tgtEl>
                                        <p:attrNameLst>
                                          <p:attrName>style.visibility</p:attrName>
                                        </p:attrNameLst>
                                      </p:cBhvr>
                                      <p:to>
                                        <p:strVal val="visible"/>
                                      </p:to>
                                    </p:set>
                                    <p:anim calcmode="lin" valueType="num">
                                      <p:cBhvr additive="base">
                                        <p:cTn id="97" dur="500" fill="hold"/>
                                        <p:tgtEl>
                                          <p:spTgt spid="67598"/>
                                        </p:tgtEl>
                                        <p:attrNameLst>
                                          <p:attrName>ppt_x</p:attrName>
                                        </p:attrNameLst>
                                      </p:cBhvr>
                                      <p:tavLst>
                                        <p:tav tm="0">
                                          <p:val>
                                            <p:strVal val="#ppt_x"/>
                                          </p:val>
                                        </p:tav>
                                        <p:tav tm="100000">
                                          <p:val>
                                            <p:strVal val="#ppt_x"/>
                                          </p:val>
                                        </p:tav>
                                      </p:tavLst>
                                    </p:anim>
                                    <p:anim calcmode="lin" valueType="num">
                                      <p:cBhvr additive="base">
                                        <p:cTn id="98" dur="500" fill="hold"/>
                                        <p:tgtEl>
                                          <p:spTgt spid="6759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67621"/>
                                        </p:tgtEl>
                                        <p:attrNameLst>
                                          <p:attrName>style.visibility</p:attrName>
                                        </p:attrNameLst>
                                      </p:cBhvr>
                                      <p:to>
                                        <p:strVal val="visible"/>
                                      </p:to>
                                    </p:set>
                                    <p:animEffect transition="in" filter="wipe(left)">
                                      <p:cBhvr>
                                        <p:cTn id="103" dur="500"/>
                                        <p:tgtEl>
                                          <p:spTgt spid="67621"/>
                                        </p:tgtEl>
                                      </p:cBhvr>
                                    </p:animEffect>
                                  </p:childTnLst>
                                </p:cTn>
                              </p:par>
                            </p:childTnLst>
                          </p:cTn>
                        </p:par>
                        <p:par>
                          <p:cTn id="104" fill="hold">
                            <p:stCondLst>
                              <p:cond delay="500"/>
                            </p:stCondLst>
                            <p:childTnLst>
                              <p:par>
                                <p:cTn id="105" presetID="12" presetClass="entr" presetSubtype="8" fill="hold" nodeType="after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slide(fromLeft)">
                                      <p:cBhvr>
                                        <p:cTn id="107" dur="500"/>
                                        <p:tgtEl>
                                          <p:spTgt spid="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67616"/>
                                        </p:tgtEl>
                                        <p:attrNameLst>
                                          <p:attrName>style.visibility</p:attrName>
                                        </p:attrNameLst>
                                      </p:cBhvr>
                                      <p:to>
                                        <p:strVal val="visible"/>
                                      </p:to>
                                    </p:set>
                                    <p:animEffect transition="in" filter="wipe(down)">
                                      <p:cBhvr>
                                        <p:cTn id="112" dur="500"/>
                                        <p:tgtEl>
                                          <p:spTgt spid="67616"/>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67615"/>
                                        </p:tgtEl>
                                        <p:attrNameLst>
                                          <p:attrName>style.visibility</p:attrName>
                                        </p:attrNameLst>
                                      </p:cBhvr>
                                      <p:to>
                                        <p:strVal val="visible"/>
                                      </p:to>
                                    </p:set>
                                    <p:animEffect transition="in" filter="wipe(down)">
                                      <p:cBhvr>
                                        <p:cTn id="115" dur="500"/>
                                        <p:tgtEl>
                                          <p:spTgt spid="67615"/>
                                        </p:tgtEl>
                                      </p:cBhvr>
                                    </p:animEffect>
                                  </p:childTnLst>
                                </p:cTn>
                              </p:par>
                            </p:childTnLst>
                          </p:cTn>
                        </p:par>
                        <p:par>
                          <p:cTn id="116" fill="hold">
                            <p:stCondLst>
                              <p:cond delay="500"/>
                            </p:stCondLst>
                            <p:childTnLst>
                              <p:par>
                                <p:cTn id="117" presetID="1" presetClass="entr" presetSubtype="0" fill="hold" grpId="0" nodeType="afterEffect">
                                  <p:stCondLst>
                                    <p:cond delay="0"/>
                                  </p:stCondLst>
                                  <p:childTnLst>
                                    <p:set>
                                      <p:cBhvr>
                                        <p:cTn id="118" dur="1" fill="hold">
                                          <p:stCondLst>
                                            <p:cond delay="0"/>
                                          </p:stCondLst>
                                        </p:cTn>
                                        <p:tgtEl>
                                          <p:spTgt spid="67614"/>
                                        </p:tgtEl>
                                        <p:attrNameLst>
                                          <p:attrName>style.visibility</p:attrName>
                                        </p:attrNameLst>
                                      </p:cBhvr>
                                      <p:to>
                                        <p:strVal val="visible"/>
                                      </p:to>
                                    </p:set>
                                  </p:childTnLst>
                                </p:cTn>
                              </p:par>
                              <p:par>
                                <p:cTn id="119" presetID="22" presetClass="entr" presetSubtype="4" fill="hold" grpId="0" nodeType="withEffect">
                                  <p:stCondLst>
                                    <p:cond delay="0"/>
                                  </p:stCondLst>
                                  <p:childTnLst>
                                    <p:set>
                                      <p:cBhvr>
                                        <p:cTn id="120" dur="1" fill="hold">
                                          <p:stCondLst>
                                            <p:cond delay="0"/>
                                          </p:stCondLst>
                                        </p:cTn>
                                        <p:tgtEl>
                                          <p:spTgt spid="67613"/>
                                        </p:tgtEl>
                                        <p:attrNameLst>
                                          <p:attrName>style.visibility</p:attrName>
                                        </p:attrNameLst>
                                      </p:cBhvr>
                                      <p:to>
                                        <p:strVal val="visible"/>
                                      </p:to>
                                    </p:set>
                                    <p:animEffect transition="in" filter="wipe(down)">
                                      <p:cBhvr>
                                        <p:cTn id="121" dur="500"/>
                                        <p:tgtEl>
                                          <p:spTgt spid="67613"/>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grpId="0" nodeType="clickEffect">
                                  <p:stCondLst>
                                    <p:cond delay="0"/>
                                  </p:stCondLst>
                                  <p:childTnLst>
                                    <p:set>
                                      <p:cBhvr>
                                        <p:cTn id="125" dur="1" fill="hold">
                                          <p:stCondLst>
                                            <p:cond delay="0"/>
                                          </p:stCondLst>
                                        </p:cTn>
                                        <p:tgtEl>
                                          <p:spTgt spid="67605"/>
                                        </p:tgtEl>
                                        <p:attrNameLst>
                                          <p:attrName>style.visibility</p:attrName>
                                        </p:attrNameLst>
                                      </p:cBhvr>
                                      <p:to>
                                        <p:strVal val="visible"/>
                                      </p:to>
                                    </p:set>
                                    <p:animEffect transition="in" filter="wipe(up)">
                                      <p:cBhvr>
                                        <p:cTn id="126" dur="500"/>
                                        <p:tgtEl>
                                          <p:spTgt spid="6760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7606"/>
                                        </p:tgtEl>
                                        <p:attrNameLst>
                                          <p:attrName>style.visibility</p:attrName>
                                        </p:attrNameLst>
                                      </p:cBhvr>
                                      <p:to>
                                        <p:strVal val="visible"/>
                                      </p:to>
                                    </p:set>
                                    <p:animEffect transition="in" filter="dissolve">
                                      <p:cBhvr>
                                        <p:cTn id="129" dur="500"/>
                                        <p:tgtEl>
                                          <p:spTgt spid="67606"/>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67608"/>
                                        </p:tgtEl>
                                        <p:attrNameLst>
                                          <p:attrName>style.visibility</p:attrName>
                                        </p:attrNameLst>
                                      </p:cBhvr>
                                      <p:to>
                                        <p:strVal val="visible"/>
                                      </p:to>
                                    </p:set>
                                    <p:animEffect transition="in" filter="dissolve">
                                      <p:cBhvr>
                                        <p:cTn id="134" dur="500"/>
                                        <p:tgtEl>
                                          <p:spTgt spid="67608"/>
                                        </p:tgtEl>
                                      </p:cBhvr>
                                    </p:animEffect>
                                  </p:childTnLst>
                                </p:cTn>
                              </p:par>
                            </p:childTnLst>
                          </p:cTn>
                        </p:par>
                        <p:par>
                          <p:cTn id="135" fill="hold">
                            <p:stCondLst>
                              <p:cond delay="500"/>
                            </p:stCondLst>
                            <p:childTnLst>
                              <p:par>
                                <p:cTn id="136" presetID="22" presetClass="entr" presetSubtype="4" fill="hold" grpId="0" nodeType="afterEffect">
                                  <p:stCondLst>
                                    <p:cond delay="0"/>
                                  </p:stCondLst>
                                  <p:childTnLst>
                                    <p:set>
                                      <p:cBhvr>
                                        <p:cTn id="137" dur="1" fill="hold">
                                          <p:stCondLst>
                                            <p:cond delay="0"/>
                                          </p:stCondLst>
                                        </p:cTn>
                                        <p:tgtEl>
                                          <p:spTgt spid="67607"/>
                                        </p:tgtEl>
                                        <p:attrNameLst>
                                          <p:attrName>style.visibility</p:attrName>
                                        </p:attrNameLst>
                                      </p:cBhvr>
                                      <p:to>
                                        <p:strVal val="visible"/>
                                      </p:to>
                                    </p:set>
                                    <p:animEffect transition="in" filter="wipe(down)">
                                      <p:cBhvr>
                                        <p:cTn id="138" dur="500"/>
                                        <p:tgtEl>
                                          <p:spTgt spid="67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P spid="67588" grpId="0" animBg="1"/>
      <p:bldP spid="67591" grpId="0" animBg="1"/>
      <p:bldP spid="67592" grpId="0" animBg="1"/>
      <p:bldP spid="67593" grpId="0" animBg="1"/>
      <p:bldP spid="67594" grpId="0" animBg="1"/>
      <p:bldP spid="67595" grpId="0" animBg="1"/>
      <p:bldP spid="67596" grpId="0" animBg="1"/>
      <p:bldP spid="67597" grpId="0" animBg="1"/>
      <p:bldP spid="67598" grpId="0" animBg="1"/>
      <p:bldP spid="67599" grpId="0" animBg="1"/>
      <p:bldP spid="67600" grpId="0" animBg="1"/>
      <p:bldP spid="67601" grpId="0" animBg="1"/>
      <p:bldP spid="67602" grpId="0" animBg="1"/>
      <p:bldP spid="67603" grpId="0" animBg="1"/>
      <p:bldP spid="67604" grpId="0"/>
      <p:bldP spid="67605" grpId="0" animBg="1"/>
      <p:bldP spid="67606" grpId="0"/>
      <p:bldP spid="67607" grpId="0" animBg="1"/>
      <p:bldP spid="67608" grpId="0"/>
      <p:bldP spid="67612" grpId="0" animBg="1"/>
      <p:bldP spid="67613" grpId="0" animBg="1"/>
      <p:bldP spid="67614" grpId="0" animBg="1"/>
      <p:bldP spid="67614" grpId="1" animBg="1"/>
      <p:bldP spid="67615" grpId="0" animBg="1"/>
      <p:bldP spid="67616" grpId="0" animBg="1"/>
      <p:bldP spid="67617" grpId="0" animBg="1"/>
      <p:bldP spid="676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lang="en-US"/>
              <a:t>Transport Layer</a:t>
            </a:r>
          </a:p>
        </p:txBody>
      </p:sp>
      <p:sp>
        <p:nvSpPr>
          <p:cNvPr id="29699" name="Rectangle 3"/>
          <p:cNvSpPr>
            <a:spLocks noGrp="1" noChangeArrowheads="1"/>
          </p:cNvSpPr>
          <p:nvPr>
            <p:ph type="body" idx="1"/>
          </p:nvPr>
        </p:nvSpPr>
        <p:spPr>
          <a:xfrm>
            <a:off x="1669774" y="2634497"/>
            <a:ext cx="8541026" cy="3461503"/>
          </a:xfrm>
        </p:spPr>
        <p:txBody>
          <a:bodyPr/>
          <a:lstStyle/>
          <a:p>
            <a:pPr eaLnBrk="1" hangingPunct="1">
              <a:defRPr/>
            </a:pPr>
            <a:r>
              <a:rPr lang="en-US" dirty="0"/>
              <a:t>Duties/services</a:t>
            </a:r>
          </a:p>
          <a:p>
            <a:pPr lvl="1" eaLnBrk="1" hangingPunct="1">
              <a:defRPr/>
            </a:pPr>
            <a:r>
              <a:rPr lang="en-US" dirty="0"/>
              <a:t>Port addressing</a:t>
            </a:r>
          </a:p>
          <a:p>
            <a:pPr lvl="1" eaLnBrk="1" hangingPunct="1">
              <a:defRPr/>
            </a:pPr>
            <a:r>
              <a:rPr lang="en-US" dirty="0"/>
              <a:t>Segmentation and reassembly</a:t>
            </a:r>
          </a:p>
          <a:p>
            <a:pPr lvl="1" eaLnBrk="1" hangingPunct="1">
              <a:defRPr/>
            </a:pPr>
            <a:r>
              <a:rPr lang="en-US" dirty="0"/>
              <a:t>Connection control</a:t>
            </a:r>
          </a:p>
          <a:p>
            <a:pPr lvl="1" eaLnBrk="1" hangingPunct="1">
              <a:defRPr/>
            </a:pPr>
            <a:r>
              <a:rPr lang="en-US" dirty="0"/>
              <a:t>Flow control (end-to-end)</a:t>
            </a:r>
          </a:p>
          <a:p>
            <a:pPr lvl="1" eaLnBrk="1" hangingPunct="1">
              <a:defRPr/>
            </a:pPr>
            <a:r>
              <a:rPr lang="en-US" dirty="0"/>
              <a:t>Error control (end-to-end)</a:t>
            </a:r>
          </a:p>
        </p:txBody>
      </p:sp>
      <p:sp>
        <p:nvSpPr>
          <p:cNvPr id="29700" name="Text Box 4"/>
          <p:cNvSpPr txBox="1">
            <a:spLocks noChangeArrowheads="1"/>
          </p:cNvSpPr>
          <p:nvPr/>
        </p:nvSpPr>
        <p:spPr bwMode="auto">
          <a:xfrm>
            <a:off x="2319131" y="1511179"/>
            <a:ext cx="6964017" cy="954107"/>
          </a:xfrm>
          <a:prstGeom prst="rect">
            <a:avLst/>
          </a:prstGeom>
          <a:solidFill>
            <a:srgbClr val="FFFF00"/>
          </a:solidFill>
          <a:ln w="9525">
            <a:noFill/>
            <a:miter lim="800000"/>
            <a:headEnd/>
            <a:tailEnd/>
          </a:ln>
          <a:effectLst>
            <a:glow rad="63500">
              <a:srgbClr val="FF0000">
                <a:alpha val="40000"/>
              </a:srgbClr>
            </a:glow>
          </a:effectLst>
        </p:spPr>
        <p:txBody>
          <a:bodyPr wrap="square">
            <a:spAutoFit/>
          </a:bodyPr>
          <a:lstStyle>
            <a:defPPr>
              <a:defRPr lang="en-US"/>
            </a:defPPr>
            <a:lvl1pPr algn="ctr">
              <a:defRPr sz="2800" b="1" i="1">
                <a:solidFill>
                  <a:srgbClr val="FF0000"/>
                </a:solidFill>
                <a:effectLst>
                  <a:outerShdw blurRad="38100" dist="38100" dir="2700000" algn="tl">
                    <a:srgbClr val="000000"/>
                  </a:outerShdw>
                </a:effectLst>
                <a:latin typeface="+mj-lt"/>
              </a:defRPr>
            </a:lvl1pPr>
          </a:lstStyle>
          <a:p>
            <a:r>
              <a:rPr lang="en-US" dirty="0"/>
              <a:t>Responsible for delivery of a message</a:t>
            </a:r>
            <a:br>
              <a:rPr lang="en-US" dirty="0"/>
            </a:br>
            <a:r>
              <a:rPr lang="en-US" dirty="0"/>
              <a:t>from one process to another</a:t>
            </a:r>
          </a:p>
        </p:txBody>
      </p:sp>
    </p:spTree>
    <p:extLst>
      <p:ext uri="{BB962C8B-B14F-4D97-AF65-F5344CB8AC3E}">
        <p14:creationId xmlns:p14="http://schemas.microsoft.com/office/powerpoint/2010/main" val="42106954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Line 72"/>
          <p:cNvSpPr>
            <a:spLocks noChangeShapeType="1"/>
          </p:cNvSpPr>
          <p:nvPr/>
        </p:nvSpPr>
        <p:spPr bwMode="auto">
          <a:xfrm>
            <a:off x="1828800" y="2833687"/>
            <a:ext cx="8534400" cy="0"/>
          </a:xfrm>
          <a:prstGeom prst="line">
            <a:avLst/>
          </a:prstGeom>
          <a:noFill/>
          <a:ln w="9525">
            <a:solidFill>
              <a:schemeClr val="tx1"/>
            </a:solidFill>
            <a:prstDash val="dash"/>
            <a:round/>
            <a:headEnd/>
            <a:tailEnd/>
          </a:ln>
        </p:spPr>
        <p:txBody>
          <a:bodyPr/>
          <a:lstStyle/>
          <a:p>
            <a:endParaRPr lang="en-US"/>
          </a:p>
        </p:txBody>
      </p:sp>
      <p:sp>
        <p:nvSpPr>
          <p:cNvPr id="56322" name="Rectangle 2"/>
          <p:cNvSpPr>
            <a:spLocks noGrp="1" noChangeArrowheads="1"/>
          </p:cNvSpPr>
          <p:nvPr>
            <p:ph type="title"/>
          </p:nvPr>
        </p:nvSpPr>
        <p:spPr/>
        <p:txBody>
          <a:bodyPr/>
          <a:lstStyle/>
          <a:p>
            <a:pPr eaLnBrk="1" hangingPunct="1">
              <a:defRPr/>
            </a:pPr>
            <a:r>
              <a:rPr lang="en-US"/>
              <a:t>Transport Layer</a:t>
            </a:r>
          </a:p>
        </p:txBody>
      </p:sp>
      <p:sp>
        <p:nvSpPr>
          <p:cNvPr id="56324" name="Rectangle 4"/>
          <p:cNvSpPr>
            <a:spLocks noChangeArrowheads="1"/>
          </p:cNvSpPr>
          <p:nvPr/>
        </p:nvSpPr>
        <p:spPr bwMode="auto">
          <a:xfrm>
            <a:off x="3124200" y="3959225"/>
            <a:ext cx="3048000" cy="10668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16390" name="Text Box 6"/>
          <p:cNvSpPr txBox="1">
            <a:spLocks noChangeArrowheads="1"/>
          </p:cNvSpPr>
          <p:nvPr/>
        </p:nvSpPr>
        <p:spPr bwMode="auto">
          <a:xfrm>
            <a:off x="1704597" y="4067176"/>
            <a:ext cx="1194558" cy="646331"/>
          </a:xfrm>
          <a:prstGeom prst="rect">
            <a:avLst/>
          </a:prstGeom>
          <a:noFill/>
          <a:ln w="9525">
            <a:noFill/>
            <a:miter lim="800000"/>
            <a:headEnd/>
            <a:tailEnd/>
          </a:ln>
        </p:spPr>
        <p:txBody>
          <a:bodyPr wrap="none">
            <a:spAutoFit/>
          </a:bodyPr>
          <a:lstStyle/>
          <a:p>
            <a:pPr algn="ctr"/>
            <a:r>
              <a:rPr lang="en-US"/>
              <a:t>Transport</a:t>
            </a:r>
            <a:br>
              <a:rPr lang="en-US"/>
            </a:br>
            <a:r>
              <a:rPr lang="en-US"/>
              <a:t>Layer</a:t>
            </a:r>
          </a:p>
        </p:txBody>
      </p:sp>
      <p:sp>
        <p:nvSpPr>
          <p:cNvPr id="56327" name="Rectangle 7"/>
          <p:cNvSpPr>
            <a:spLocks noChangeArrowheads="1"/>
          </p:cNvSpPr>
          <p:nvPr/>
        </p:nvSpPr>
        <p:spPr bwMode="auto">
          <a:xfrm>
            <a:off x="3657600" y="3367087"/>
            <a:ext cx="1600200" cy="304800"/>
          </a:xfrm>
          <a:prstGeom prst="rect">
            <a:avLst/>
          </a:prstGeom>
          <a:solidFill>
            <a:srgbClr val="080808"/>
          </a:solidFill>
          <a:ln w="9525">
            <a:solidFill>
              <a:schemeClr val="tx1"/>
            </a:solidFill>
            <a:miter lim="800000"/>
            <a:headEnd/>
            <a:tailEnd/>
          </a:ln>
        </p:spPr>
        <p:txBody>
          <a:bodyPr wrap="none" anchor="ctr"/>
          <a:lstStyle/>
          <a:p>
            <a:pPr algn="ctr"/>
            <a:r>
              <a:rPr lang="en-US" b="1" dirty="0">
                <a:solidFill>
                  <a:srgbClr val="FFFF00"/>
                </a:solidFill>
              </a:rPr>
              <a:t>Data</a:t>
            </a:r>
          </a:p>
        </p:txBody>
      </p:sp>
      <p:sp>
        <p:nvSpPr>
          <p:cNvPr id="56330" name="Rectangle 10"/>
          <p:cNvSpPr>
            <a:spLocks noChangeArrowheads="1"/>
          </p:cNvSpPr>
          <p:nvPr/>
        </p:nvSpPr>
        <p:spPr bwMode="auto">
          <a:xfrm>
            <a:off x="3200400" y="4129087"/>
            <a:ext cx="533400" cy="304800"/>
          </a:xfrm>
          <a:prstGeom prst="rect">
            <a:avLst/>
          </a:prstGeom>
          <a:solidFill>
            <a:srgbClr val="080808"/>
          </a:solidFill>
          <a:ln w="9525">
            <a:solidFill>
              <a:schemeClr val="bg1"/>
            </a:solidFill>
            <a:miter lim="800000"/>
            <a:headEnd/>
            <a:tailEnd/>
          </a:ln>
        </p:spPr>
        <p:txBody>
          <a:bodyPr wrap="none" anchor="ctr"/>
          <a:lstStyle/>
          <a:p>
            <a:pPr algn="ctr"/>
            <a:r>
              <a:rPr lang="en-US" sz="1600" b="1" dirty="0">
                <a:solidFill>
                  <a:srgbClr val="FFFF00"/>
                </a:solidFill>
              </a:rPr>
              <a:t>Data</a:t>
            </a:r>
            <a:r>
              <a:rPr lang="en-US" sz="1600" b="1" baseline="-25000" dirty="0">
                <a:solidFill>
                  <a:srgbClr val="FFFF00"/>
                </a:solidFill>
              </a:rPr>
              <a:t>1</a:t>
            </a:r>
          </a:p>
        </p:txBody>
      </p:sp>
      <p:sp>
        <p:nvSpPr>
          <p:cNvPr id="56331" name="Rectangle 11"/>
          <p:cNvSpPr>
            <a:spLocks noChangeArrowheads="1"/>
          </p:cNvSpPr>
          <p:nvPr/>
        </p:nvSpPr>
        <p:spPr bwMode="auto">
          <a:xfrm>
            <a:off x="4191000" y="4129087"/>
            <a:ext cx="533400" cy="304800"/>
          </a:xfrm>
          <a:prstGeom prst="rect">
            <a:avLst/>
          </a:prstGeom>
          <a:solidFill>
            <a:srgbClr val="080808"/>
          </a:solidFill>
          <a:ln w="9525">
            <a:solidFill>
              <a:schemeClr val="bg1"/>
            </a:solidFill>
            <a:miter lim="800000"/>
            <a:headEnd/>
            <a:tailEnd/>
          </a:ln>
        </p:spPr>
        <p:txBody>
          <a:bodyPr wrap="none" anchor="ctr"/>
          <a:lstStyle/>
          <a:p>
            <a:pPr algn="ctr"/>
            <a:r>
              <a:rPr lang="en-US" sz="1600" b="1">
                <a:solidFill>
                  <a:srgbClr val="FFFF00"/>
                </a:solidFill>
              </a:rPr>
              <a:t>Data</a:t>
            </a:r>
            <a:r>
              <a:rPr lang="en-US" sz="1600" b="1" baseline="-25000">
                <a:solidFill>
                  <a:srgbClr val="FFFF00"/>
                </a:solidFill>
              </a:rPr>
              <a:t>2</a:t>
            </a:r>
          </a:p>
        </p:txBody>
      </p:sp>
      <p:sp>
        <p:nvSpPr>
          <p:cNvPr id="56332" name="Rectangle 12"/>
          <p:cNvSpPr>
            <a:spLocks noChangeArrowheads="1"/>
          </p:cNvSpPr>
          <p:nvPr/>
        </p:nvSpPr>
        <p:spPr bwMode="auto">
          <a:xfrm>
            <a:off x="5181600" y="4129087"/>
            <a:ext cx="533400" cy="304800"/>
          </a:xfrm>
          <a:prstGeom prst="rect">
            <a:avLst/>
          </a:prstGeom>
          <a:solidFill>
            <a:srgbClr val="080808"/>
          </a:solidFill>
          <a:ln w="9525">
            <a:solidFill>
              <a:schemeClr val="bg1"/>
            </a:solidFill>
            <a:miter lim="800000"/>
            <a:headEnd/>
            <a:tailEnd/>
          </a:ln>
        </p:spPr>
        <p:txBody>
          <a:bodyPr wrap="none" anchor="ctr"/>
          <a:lstStyle/>
          <a:p>
            <a:pPr algn="ctr"/>
            <a:r>
              <a:rPr lang="en-US" sz="1600" b="1">
                <a:solidFill>
                  <a:srgbClr val="FFFF00"/>
                </a:solidFill>
              </a:rPr>
              <a:t>Data</a:t>
            </a:r>
            <a:r>
              <a:rPr lang="en-US" sz="1600" b="1" baseline="-25000">
                <a:solidFill>
                  <a:srgbClr val="FFFF00"/>
                </a:solidFill>
              </a:rPr>
              <a:t>3</a:t>
            </a:r>
          </a:p>
        </p:txBody>
      </p:sp>
      <p:sp>
        <p:nvSpPr>
          <p:cNvPr id="56333" name="Rectangle 13"/>
          <p:cNvSpPr>
            <a:spLocks noChangeArrowheads="1"/>
          </p:cNvSpPr>
          <p:nvPr/>
        </p:nvSpPr>
        <p:spPr bwMode="auto">
          <a:xfrm>
            <a:off x="3733800" y="4129087"/>
            <a:ext cx="381000" cy="304800"/>
          </a:xfrm>
          <a:prstGeom prst="rect">
            <a:avLst/>
          </a:prstGeom>
          <a:solidFill>
            <a:schemeClr val="tx1"/>
          </a:solidFill>
          <a:ln w="9525">
            <a:solidFill>
              <a:schemeClr val="bg1"/>
            </a:solidFill>
            <a:miter lim="800000"/>
            <a:headEnd/>
            <a:tailEnd/>
          </a:ln>
        </p:spPr>
        <p:txBody>
          <a:bodyPr wrap="none" anchor="ctr"/>
          <a:lstStyle/>
          <a:p>
            <a:pPr algn="ctr"/>
            <a:r>
              <a:rPr lang="en-US" sz="1600" b="1" dirty="0">
                <a:solidFill>
                  <a:schemeClr val="accent1">
                    <a:lumMod val="20000"/>
                    <a:lumOff val="80000"/>
                  </a:schemeClr>
                </a:solidFill>
              </a:rPr>
              <a:t>H4</a:t>
            </a:r>
            <a:endParaRPr lang="en-US" sz="1600" b="1" baseline="-25000" dirty="0">
              <a:solidFill>
                <a:schemeClr val="accent1">
                  <a:lumMod val="20000"/>
                  <a:lumOff val="80000"/>
                </a:schemeClr>
              </a:solidFill>
            </a:endParaRPr>
          </a:p>
        </p:txBody>
      </p:sp>
      <p:sp>
        <p:nvSpPr>
          <p:cNvPr id="56334" name="Rectangle 14"/>
          <p:cNvSpPr>
            <a:spLocks noChangeArrowheads="1"/>
          </p:cNvSpPr>
          <p:nvPr/>
        </p:nvSpPr>
        <p:spPr bwMode="auto">
          <a:xfrm>
            <a:off x="4724400" y="4129087"/>
            <a:ext cx="381000" cy="304800"/>
          </a:xfrm>
          <a:prstGeom prst="rect">
            <a:avLst/>
          </a:prstGeom>
          <a:solidFill>
            <a:schemeClr val="tx1"/>
          </a:solidFill>
          <a:ln w="9525">
            <a:solidFill>
              <a:schemeClr val="bg1"/>
            </a:solidFill>
            <a:miter lim="800000"/>
            <a:headEnd/>
            <a:tailEnd/>
          </a:ln>
        </p:spPr>
        <p:txBody>
          <a:bodyPr wrap="none" anchor="ctr"/>
          <a:lstStyle/>
          <a:p>
            <a:pPr algn="ctr"/>
            <a:r>
              <a:rPr lang="en-US" sz="1600" b="1">
                <a:solidFill>
                  <a:schemeClr val="accent1">
                    <a:lumMod val="20000"/>
                    <a:lumOff val="80000"/>
                  </a:schemeClr>
                </a:solidFill>
              </a:rPr>
              <a:t>H4</a:t>
            </a:r>
            <a:endParaRPr lang="en-US" sz="1600" b="1" baseline="-25000">
              <a:solidFill>
                <a:schemeClr val="accent1">
                  <a:lumMod val="20000"/>
                  <a:lumOff val="80000"/>
                </a:schemeClr>
              </a:solidFill>
            </a:endParaRPr>
          </a:p>
        </p:txBody>
      </p:sp>
      <p:sp>
        <p:nvSpPr>
          <p:cNvPr id="56335" name="Rectangle 15"/>
          <p:cNvSpPr>
            <a:spLocks noChangeArrowheads="1"/>
          </p:cNvSpPr>
          <p:nvPr/>
        </p:nvSpPr>
        <p:spPr bwMode="auto">
          <a:xfrm>
            <a:off x="5715000" y="4129087"/>
            <a:ext cx="381000" cy="304800"/>
          </a:xfrm>
          <a:prstGeom prst="rect">
            <a:avLst/>
          </a:prstGeom>
          <a:solidFill>
            <a:schemeClr val="tx1"/>
          </a:solidFill>
          <a:ln w="9525">
            <a:solidFill>
              <a:schemeClr val="bg1"/>
            </a:solidFill>
            <a:miter lim="800000"/>
            <a:headEnd/>
            <a:tailEnd/>
          </a:ln>
        </p:spPr>
        <p:txBody>
          <a:bodyPr wrap="none" anchor="ctr"/>
          <a:lstStyle/>
          <a:p>
            <a:pPr algn="ctr"/>
            <a:r>
              <a:rPr lang="en-US" sz="1600" b="1">
                <a:solidFill>
                  <a:schemeClr val="accent1">
                    <a:lumMod val="20000"/>
                    <a:lumOff val="80000"/>
                  </a:schemeClr>
                </a:solidFill>
              </a:rPr>
              <a:t>H4</a:t>
            </a:r>
            <a:endParaRPr lang="en-US" sz="1600" b="1" baseline="-25000">
              <a:solidFill>
                <a:schemeClr val="accent1">
                  <a:lumMod val="20000"/>
                  <a:lumOff val="80000"/>
                </a:schemeClr>
              </a:solidFill>
            </a:endParaRPr>
          </a:p>
        </p:txBody>
      </p:sp>
      <p:sp>
        <p:nvSpPr>
          <p:cNvPr id="56336" name="AutoShape 16"/>
          <p:cNvSpPr>
            <a:spLocks noChangeArrowheads="1"/>
          </p:cNvSpPr>
          <p:nvPr/>
        </p:nvSpPr>
        <p:spPr bwMode="auto">
          <a:xfrm>
            <a:off x="3581400" y="4814887"/>
            <a:ext cx="228600" cy="533400"/>
          </a:xfrm>
          <a:prstGeom prst="downArrow">
            <a:avLst>
              <a:gd name="adj1" fmla="val 50000"/>
              <a:gd name="adj2" fmla="val 58333"/>
            </a:avLst>
          </a:prstGeom>
          <a:solidFill>
            <a:schemeClr val="folHlink"/>
          </a:solidFill>
          <a:ln w="9525">
            <a:solidFill>
              <a:schemeClr val="tx1"/>
            </a:solidFill>
            <a:miter lim="800000"/>
            <a:headEnd/>
            <a:tailEnd/>
          </a:ln>
        </p:spPr>
        <p:txBody>
          <a:bodyPr wrap="none" anchor="ctr"/>
          <a:lstStyle/>
          <a:p>
            <a:endParaRPr lang="en-US"/>
          </a:p>
        </p:txBody>
      </p:sp>
      <p:sp>
        <p:nvSpPr>
          <p:cNvPr id="56337" name="AutoShape 17"/>
          <p:cNvSpPr>
            <a:spLocks noChangeArrowheads="1"/>
          </p:cNvSpPr>
          <p:nvPr/>
        </p:nvSpPr>
        <p:spPr bwMode="auto">
          <a:xfrm>
            <a:off x="4572000" y="4814887"/>
            <a:ext cx="228600" cy="533400"/>
          </a:xfrm>
          <a:prstGeom prst="downArrow">
            <a:avLst>
              <a:gd name="adj1" fmla="val 50000"/>
              <a:gd name="adj2" fmla="val 58333"/>
            </a:avLst>
          </a:prstGeom>
          <a:solidFill>
            <a:schemeClr val="folHlink"/>
          </a:solidFill>
          <a:ln w="9525">
            <a:solidFill>
              <a:schemeClr val="tx1"/>
            </a:solidFill>
            <a:miter lim="800000"/>
            <a:headEnd/>
            <a:tailEnd/>
          </a:ln>
        </p:spPr>
        <p:txBody>
          <a:bodyPr wrap="none" anchor="ctr"/>
          <a:lstStyle/>
          <a:p>
            <a:endParaRPr lang="en-US"/>
          </a:p>
        </p:txBody>
      </p:sp>
      <p:sp>
        <p:nvSpPr>
          <p:cNvPr id="56338" name="AutoShape 18"/>
          <p:cNvSpPr>
            <a:spLocks noChangeArrowheads="1"/>
          </p:cNvSpPr>
          <p:nvPr/>
        </p:nvSpPr>
        <p:spPr bwMode="auto">
          <a:xfrm>
            <a:off x="5486400" y="4814887"/>
            <a:ext cx="228600" cy="533400"/>
          </a:xfrm>
          <a:prstGeom prst="downArrow">
            <a:avLst>
              <a:gd name="adj1" fmla="val 50000"/>
              <a:gd name="adj2" fmla="val 58333"/>
            </a:avLst>
          </a:prstGeom>
          <a:solidFill>
            <a:schemeClr val="folHlink"/>
          </a:solidFill>
          <a:ln w="9525">
            <a:solidFill>
              <a:schemeClr val="tx1"/>
            </a:solidFill>
            <a:miter lim="800000"/>
            <a:headEnd/>
            <a:tailEnd/>
          </a:ln>
        </p:spPr>
        <p:txBody>
          <a:bodyPr wrap="none" anchor="ctr"/>
          <a:lstStyle/>
          <a:p>
            <a:endParaRPr lang="en-US"/>
          </a:p>
        </p:txBody>
      </p:sp>
      <p:sp>
        <p:nvSpPr>
          <p:cNvPr id="56339" name="Text Box 19"/>
          <p:cNvSpPr txBox="1">
            <a:spLocks noChangeArrowheads="1"/>
          </p:cNvSpPr>
          <p:nvPr/>
        </p:nvSpPr>
        <p:spPr bwMode="auto">
          <a:xfrm>
            <a:off x="3886200" y="5500687"/>
            <a:ext cx="1406154" cy="369332"/>
          </a:xfrm>
          <a:prstGeom prst="rect">
            <a:avLst/>
          </a:prstGeom>
          <a:noFill/>
          <a:ln w="9525">
            <a:noFill/>
            <a:miter lim="800000"/>
            <a:headEnd/>
            <a:tailEnd/>
          </a:ln>
        </p:spPr>
        <p:txBody>
          <a:bodyPr wrap="none">
            <a:spAutoFit/>
          </a:bodyPr>
          <a:lstStyle/>
          <a:p>
            <a:r>
              <a:rPr lang="en-US"/>
              <a:t>to Network</a:t>
            </a:r>
          </a:p>
        </p:txBody>
      </p:sp>
      <p:sp>
        <p:nvSpPr>
          <p:cNvPr id="56340" name="Line 20"/>
          <p:cNvSpPr>
            <a:spLocks noChangeShapeType="1"/>
          </p:cNvSpPr>
          <p:nvPr/>
        </p:nvSpPr>
        <p:spPr bwMode="auto">
          <a:xfrm flipH="1">
            <a:off x="3200400" y="3671887"/>
            <a:ext cx="457200" cy="457200"/>
          </a:xfrm>
          <a:prstGeom prst="line">
            <a:avLst/>
          </a:prstGeom>
          <a:noFill/>
          <a:ln w="9525">
            <a:solidFill>
              <a:schemeClr val="tx1"/>
            </a:solidFill>
            <a:prstDash val="dash"/>
            <a:round/>
            <a:headEnd/>
            <a:tailEnd/>
          </a:ln>
        </p:spPr>
        <p:txBody>
          <a:bodyPr/>
          <a:lstStyle/>
          <a:p>
            <a:endParaRPr lang="en-US"/>
          </a:p>
        </p:txBody>
      </p:sp>
      <p:sp>
        <p:nvSpPr>
          <p:cNvPr id="56341" name="Line 21"/>
          <p:cNvSpPr>
            <a:spLocks noChangeShapeType="1"/>
          </p:cNvSpPr>
          <p:nvPr/>
        </p:nvSpPr>
        <p:spPr bwMode="auto">
          <a:xfrm flipH="1">
            <a:off x="3733800" y="3671887"/>
            <a:ext cx="457200" cy="457200"/>
          </a:xfrm>
          <a:prstGeom prst="line">
            <a:avLst/>
          </a:prstGeom>
          <a:noFill/>
          <a:ln w="9525">
            <a:solidFill>
              <a:schemeClr val="tx1"/>
            </a:solidFill>
            <a:prstDash val="dash"/>
            <a:round/>
            <a:headEnd/>
            <a:tailEnd/>
          </a:ln>
        </p:spPr>
        <p:txBody>
          <a:bodyPr/>
          <a:lstStyle/>
          <a:p>
            <a:endParaRPr lang="en-US"/>
          </a:p>
        </p:txBody>
      </p:sp>
      <p:sp>
        <p:nvSpPr>
          <p:cNvPr id="56342" name="Line 22"/>
          <p:cNvSpPr>
            <a:spLocks noChangeShapeType="1"/>
          </p:cNvSpPr>
          <p:nvPr/>
        </p:nvSpPr>
        <p:spPr bwMode="auto">
          <a:xfrm>
            <a:off x="4191000" y="3671887"/>
            <a:ext cx="0" cy="457200"/>
          </a:xfrm>
          <a:prstGeom prst="line">
            <a:avLst/>
          </a:prstGeom>
          <a:noFill/>
          <a:ln w="9525">
            <a:solidFill>
              <a:schemeClr val="tx1"/>
            </a:solidFill>
            <a:prstDash val="dash"/>
            <a:round/>
            <a:headEnd/>
            <a:tailEnd/>
          </a:ln>
        </p:spPr>
        <p:txBody>
          <a:bodyPr/>
          <a:lstStyle/>
          <a:p>
            <a:endParaRPr lang="en-US"/>
          </a:p>
        </p:txBody>
      </p:sp>
      <p:sp>
        <p:nvSpPr>
          <p:cNvPr id="56343" name="Line 23"/>
          <p:cNvSpPr>
            <a:spLocks noChangeShapeType="1"/>
          </p:cNvSpPr>
          <p:nvPr/>
        </p:nvSpPr>
        <p:spPr bwMode="auto">
          <a:xfrm flipH="1">
            <a:off x="4724400" y="3671887"/>
            <a:ext cx="0" cy="457200"/>
          </a:xfrm>
          <a:prstGeom prst="line">
            <a:avLst/>
          </a:prstGeom>
          <a:noFill/>
          <a:ln w="9525">
            <a:solidFill>
              <a:schemeClr val="tx1"/>
            </a:solidFill>
            <a:prstDash val="dash"/>
            <a:round/>
            <a:headEnd/>
            <a:tailEnd/>
          </a:ln>
        </p:spPr>
        <p:txBody>
          <a:bodyPr/>
          <a:lstStyle/>
          <a:p>
            <a:endParaRPr lang="en-US"/>
          </a:p>
        </p:txBody>
      </p:sp>
      <p:sp>
        <p:nvSpPr>
          <p:cNvPr id="56344" name="Line 24"/>
          <p:cNvSpPr>
            <a:spLocks noChangeShapeType="1"/>
          </p:cNvSpPr>
          <p:nvPr/>
        </p:nvSpPr>
        <p:spPr bwMode="auto">
          <a:xfrm>
            <a:off x="4724400" y="3671887"/>
            <a:ext cx="457200" cy="457200"/>
          </a:xfrm>
          <a:prstGeom prst="line">
            <a:avLst/>
          </a:prstGeom>
          <a:noFill/>
          <a:ln w="9525">
            <a:solidFill>
              <a:schemeClr val="tx1"/>
            </a:solidFill>
            <a:prstDash val="dash"/>
            <a:round/>
            <a:headEnd/>
            <a:tailEnd/>
          </a:ln>
        </p:spPr>
        <p:txBody>
          <a:bodyPr/>
          <a:lstStyle/>
          <a:p>
            <a:endParaRPr lang="en-US"/>
          </a:p>
        </p:txBody>
      </p:sp>
      <p:sp>
        <p:nvSpPr>
          <p:cNvPr id="56345" name="Line 25"/>
          <p:cNvSpPr>
            <a:spLocks noChangeShapeType="1"/>
          </p:cNvSpPr>
          <p:nvPr/>
        </p:nvSpPr>
        <p:spPr bwMode="auto">
          <a:xfrm>
            <a:off x="5257800" y="3671887"/>
            <a:ext cx="457200" cy="457200"/>
          </a:xfrm>
          <a:prstGeom prst="line">
            <a:avLst/>
          </a:prstGeom>
          <a:noFill/>
          <a:ln w="9525">
            <a:solidFill>
              <a:schemeClr val="tx1"/>
            </a:solidFill>
            <a:prstDash val="dash"/>
            <a:round/>
            <a:headEnd/>
            <a:tailEnd/>
          </a:ln>
        </p:spPr>
        <p:txBody>
          <a:bodyPr/>
          <a:lstStyle/>
          <a:p>
            <a:endParaRPr lang="en-US"/>
          </a:p>
        </p:txBody>
      </p:sp>
      <p:sp>
        <p:nvSpPr>
          <p:cNvPr id="56346" name="Rectangle 26"/>
          <p:cNvSpPr>
            <a:spLocks noChangeArrowheads="1"/>
          </p:cNvSpPr>
          <p:nvPr/>
        </p:nvSpPr>
        <p:spPr bwMode="auto">
          <a:xfrm>
            <a:off x="6705600" y="3959225"/>
            <a:ext cx="3048000" cy="10668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56347" name="Rectangle 27"/>
          <p:cNvSpPr>
            <a:spLocks noChangeArrowheads="1"/>
          </p:cNvSpPr>
          <p:nvPr/>
        </p:nvSpPr>
        <p:spPr bwMode="auto">
          <a:xfrm>
            <a:off x="7239000" y="3367087"/>
            <a:ext cx="1600200" cy="304800"/>
          </a:xfrm>
          <a:prstGeom prst="rect">
            <a:avLst/>
          </a:prstGeom>
          <a:solidFill>
            <a:srgbClr val="080808"/>
          </a:solidFill>
          <a:ln w="9525">
            <a:solidFill>
              <a:schemeClr val="tx1"/>
            </a:solidFill>
            <a:miter lim="800000"/>
            <a:headEnd/>
            <a:tailEnd/>
          </a:ln>
        </p:spPr>
        <p:txBody>
          <a:bodyPr wrap="none" anchor="ctr"/>
          <a:lstStyle/>
          <a:p>
            <a:pPr algn="ctr"/>
            <a:r>
              <a:rPr lang="en-US" b="1">
                <a:solidFill>
                  <a:srgbClr val="FFFF00"/>
                </a:solidFill>
              </a:rPr>
              <a:t>Data</a:t>
            </a:r>
          </a:p>
        </p:txBody>
      </p:sp>
      <p:sp>
        <p:nvSpPr>
          <p:cNvPr id="56350" name="Rectangle 30"/>
          <p:cNvSpPr>
            <a:spLocks noChangeArrowheads="1"/>
          </p:cNvSpPr>
          <p:nvPr/>
        </p:nvSpPr>
        <p:spPr bwMode="auto">
          <a:xfrm>
            <a:off x="6781800" y="4129087"/>
            <a:ext cx="533400" cy="304800"/>
          </a:xfrm>
          <a:prstGeom prst="rect">
            <a:avLst/>
          </a:prstGeom>
          <a:solidFill>
            <a:srgbClr val="080808"/>
          </a:solidFill>
          <a:ln w="9525">
            <a:solidFill>
              <a:schemeClr val="bg1"/>
            </a:solidFill>
            <a:miter lim="800000"/>
            <a:headEnd/>
            <a:tailEnd/>
          </a:ln>
        </p:spPr>
        <p:txBody>
          <a:bodyPr wrap="none" anchor="ctr"/>
          <a:lstStyle/>
          <a:p>
            <a:pPr algn="ctr"/>
            <a:r>
              <a:rPr lang="en-US" sz="1600" b="1">
                <a:solidFill>
                  <a:srgbClr val="FFFF00"/>
                </a:solidFill>
              </a:rPr>
              <a:t>Data</a:t>
            </a:r>
            <a:r>
              <a:rPr lang="en-US" sz="1600" b="1" baseline="-25000">
                <a:solidFill>
                  <a:srgbClr val="FFFF00"/>
                </a:solidFill>
              </a:rPr>
              <a:t>1</a:t>
            </a:r>
          </a:p>
        </p:txBody>
      </p:sp>
      <p:sp>
        <p:nvSpPr>
          <p:cNvPr id="56351" name="Rectangle 31"/>
          <p:cNvSpPr>
            <a:spLocks noChangeArrowheads="1"/>
          </p:cNvSpPr>
          <p:nvPr/>
        </p:nvSpPr>
        <p:spPr bwMode="auto">
          <a:xfrm>
            <a:off x="7772400" y="4129087"/>
            <a:ext cx="533400" cy="304800"/>
          </a:xfrm>
          <a:prstGeom prst="rect">
            <a:avLst/>
          </a:prstGeom>
          <a:solidFill>
            <a:srgbClr val="080808"/>
          </a:solidFill>
          <a:ln w="9525">
            <a:solidFill>
              <a:schemeClr val="bg1"/>
            </a:solidFill>
            <a:miter lim="800000"/>
            <a:headEnd/>
            <a:tailEnd/>
          </a:ln>
        </p:spPr>
        <p:txBody>
          <a:bodyPr wrap="none" anchor="ctr"/>
          <a:lstStyle/>
          <a:p>
            <a:pPr algn="ctr"/>
            <a:r>
              <a:rPr lang="en-US" sz="1600" b="1">
                <a:solidFill>
                  <a:srgbClr val="FFFF00"/>
                </a:solidFill>
              </a:rPr>
              <a:t>Data</a:t>
            </a:r>
            <a:r>
              <a:rPr lang="en-US" sz="1600" b="1" baseline="-25000">
                <a:solidFill>
                  <a:srgbClr val="FFFF00"/>
                </a:solidFill>
              </a:rPr>
              <a:t>2</a:t>
            </a:r>
          </a:p>
        </p:txBody>
      </p:sp>
      <p:sp>
        <p:nvSpPr>
          <p:cNvPr id="56352" name="Rectangle 32"/>
          <p:cNvSpPr>
            <a:spLocks noChangeArrowheads="1"/>
          </p:cNvSpPr>
          <p:nvPr/>
        </p:nvSpPr>
        <p:spPr bwMode="auto">
          <a:xfrm>
            <a:off x="8763000" y="4129087"/>
            <a:ext cx="533400" cy="304800"/>
          </a:xfrm>
          <a:prstGeom prst="rect">
            <a:avLst/>
          </a:prstGeom>
          <a:solidFill>
            <a:srgbClr val="080808"/>
          </a:solidFill>
          <a:ln w="9525">
            <a:solidFill>
              <a:schemeClr val="bg1"/>
            </a:solidFill>
            <a:miter lim="800000"/>
            <a:headEnd/>
            <a:tailEnd/>
          </a:ln>
        </p:spPr>
        <p:txBody>
          <a:bodyPr wrap="none" anchor="ctr"/>
          <a:lstStyle/>
          <a:p>
            <a:pPr algn="ctr"/>
            <a:r>
              <a:rPr lang="en-US" sz="1600" b="1">
                <a:solidFill>
                  <a:srgbClr val="FFFF00"/>
                </a:solidFill>
              </a:rPr>
              <a:t>Data</a:t>
            </a:r>
            <a:r>
              <a:rPr lang="en-US" sz="1600" b="1" baseline="-25000">
                <a:solidFill>
                  <a:srgbClr val="FFFF00"/>
                </a:solidFill>
              </a:rPr>
              <a:t>3</a:t>
            </a:r>
          </a:p>
        </p:txBody>
      </p:sp>
      <p:sp>
        <p:nvSpPr>
          <p:cNvPr id="56353" name="Rectangle 33"/>
          <p:cNvSpPr>
            <a:spLocks noChangeArrowheads="1"/>
          </p:cNvSpPr>
          <p:nvPr/>
        </p:nvSpPr>
        <p:spPr bwMode="auto">
          <a:xfrm>
            <a:off x="7315200" y="4129087"/>
            <a:ext cx="381000" cy="304800"/>
          </a:xfrm>
          <a:prstGeom prst="rect">
            <a:avLst/>
          </a:prstGeom>
          <a:solidFill>
            <a:schemeClr val="tx1"/>
          </a:solidFill>
          <a:ln w="9525">
            <a:solidFill>
              <a:schemeClr val="bg1"/>
            </a:solidFill>
            <a:miter lim="800000"/>
            <a:headEnd/>
            <a:tailEnd/>
          </a:ln>
        </p:spPr>
        <p:txBody>
          <a:bodyPr wrap="none" anchor="ctr"/>
          <a:lstStyle/>
          <a:p>
            <a:pPr algn="ctr"/>
            <a:r>
              <a:rPr lang="en-US" sz="1600" b="1">
                <a:solidFill>
                  <a:schemeClr val="accent1">
                    <a:lumMod val="20000"/>
                    <a:lumOff val="80000"/>
                  </a:schemeClr>
                </a:solidFill>
              </a:rPr>
              <a:t>H4</a:t>
            </a:r>
            <a:endParaRPr lang="en-US" sz="1600" b="1" baseline="-25000">
              <a:solidFill>
                <a:schemeClr val="accent1">
                  <a:lumMod val="20000"/>
                  <a:lumOff val="80000"/>
                </a:schemeClr>
              </a:solidFill>
            </a:endParaRPr>
          </a:p>
        </p:txBody>
      </p:sp>
      <p:sp>
        <p:nvSpPr>
          <p:cNvPr id="56354" name="Rectangle 34"/>
          <p:cNvSpPr>
            <a:spLocks noChangeArrowheads="1"/>
          </p:cNvSpPr>
          <p:nvPr/>
        </p:nvSpPr>
        <p:spPr bwMode="auto">
          <a:xfrm>
            <a:off x="8305800" y="4129087"/>
            <a:ext cx="381000" cy="304800"/>
          </a:xfrm>
          <a:prstGeom prst="rect">
            <a:avLst/>
          </a:prstGeom>
          <a:solidFill>
            <a:schemeClr val="tx1"/>
          </a:solidFill>
          <a:ln w="9525">
            <a:solidFill>
              <a:schemeClr val="bg1"/>
            </a:solidFill>
            <a:miter lim="800000"/>
            <a:headEnd/>
            <a:tailEnd/>
          </a:ln>
        </p:spPr>
        <p:txBody>
          <a:bodyPr wrap="none" anchor="ctr"/>
          <a:lstStyle/>
          <a:p>
            <a:pPr algn="ctr"/>
            <a:r>
              <a:rPr lang="en-US" sz="1600" b="1">
                <a:solidFill>
                  <a:schemeClr val="accent1">
                    <a:lumMod val="20000"/>
                    <a:lumOff val="80000"/>
                  </a:schemeClr>
                </a:solidFill>
              </a:rPr>
              <a:t>H4</a:t>
            </a:r>
            <a:endParaRPr lang="en-US" sz="1600" b="1" baseline="-25000">
              <a:solidFill>
                <a:schemeClr val="accent1">
                  <a:lumMod val="20000"/>
                  <a:lumOff val="80000"/>
                </a:schemeClr>
              </a:solidFill>
            </a:endParaRPr>
          </a:p>
        </p:txBody>
      </p:sp>
      <p:sp>
        <p:nvSpPr>
          <p:cNvPr id="56355" name="Rectangle 35"/>
          <p:cNvSpPr>
            <a:spLocks noChangeArrowheads="1"/>
          </p:cNvSpPr>
          <p:nvPr/>
        </p:nvSpPr>
        <p:spPr bwMode="auto">
          <a:xfrm>
            <a:off x="9296400" y="4129087"/>
            <a:ext cx="381000" cy="304800"/>
          </a:xfrm>
          <a:prstGeom prst="rect">
            <a:avLst/>
          </a:prstGeom>
          <a:solidFill>
            <a:schemeClr val="tx1"/>
          </a:solidFill>
          <a:ln w="9525">
            <a:solidFill>
              <a:schemeClr val="bg1"/>
            </a:solidFill>
            <a:miter lim="800000"/>
            <a:headEnd/>
            <a:tailEnd/>
          </a:ln>
        </p:spPr>
        <p:txBody>
          <a:bodyPr wrap="none" anchor="ctr"/>
          <a:lstStyle/>
          <a:p>
            <a:pPr algn="ctr"/>
            <a:r>
              <a:rPr lang="en-US" sz="1600" b="1">
                <a:solidFill>
                  <a:schemeClr val="accent1">
                    <a:lumMod val="20000"/>
                    <a:lumOff val="80000"/>
                  </a:schemeClr>
                </a:solidFill>
              </a:rPr>
              <a:t>H4</a:t>
            </a:r>
            <a:endParaRPr lang="en-US" sz="1600" b="1" baseline="-25000">
              <a:solidFill>
                <a:schemeClr val="accent1">
                  <a:lumMod val="20000"/>
                  <a:lumOff val="80000"/>
                </a:schemeClr>
              </a:solidFill>
            </a:endParaRPr>
          </a:p>
        </p:txBody>
      </p:sp>
      <p:sp>
        <p:nvSpPr>
          <p:cNvPr id="56356" name="AutoShape 36"/>
          <p:cNvSpPr>
            <a:spLocks noChangeArrowheads="1"/>
          </p:cNvSpPr>
          <p:nvPr/>
        </p:nvSpPr>
        <p:spPr bwMode="auto">
          <a:xfrm flipV="1">
            <a:off x="7162800" y="4662487"/>
            <a:ext cx="228600" cy="685800"/>
          </a:xfrm>
          <a:prstGeom prst="downArrow">
            <a:avLst>
              <a:gd name="adj1" fmla="val 50000"/>
              <a:gd name="adj2" fmla="val 75000"/>
            </a:avLst>
          </a:prstGeom>
          <a:solidFill>
            <a:schemeClr val="folHlink"/>
          </a:solidFill>
          <a:ln w="9525">
            <a:solidFill>
              <a:schemeClr val="tx1"/>
            </a:solidFill>
            <a:miter lim="800000"/>
            <a:headEnd/>
            <a:tailEnd/>
          </a:ln>
        </p:spPr>
        <p:txBody>
          <a:bodyPr wrap="none" anchor="ctr"/>
          <a:lstStyle/>
          <a:p>
            <a:endParaRPr lang="en-US"/>
          </a:p>
        </p:txBody>
      </p:sp>
      <p:sp>
        <p:nvSpPr>
          <p:cNvPr id="56357" name="AutoShape 37"/>
          <p:cNvSpPr>
            <a:spLocks noChangeArrowheads="1"/>
          </p:cNvSpPr>
          <p:nvPr/>
        </p:nvSpPr>
        <p:spPr bwMode="auto">
          <a:xfrm flipV="1">
            <a:off x="8153400" y="4662487"/>
            <a:ext cx="228600" cy="685800"/>
          </a:xfrm>
          <a:prstGeom prst="downArrow">
            <a:avLst>
              <a:gd name="adj1" fmla="val 50000"/>
              <a:gd name="adj2" fmla="val 75000"/>
            </a:avLst>
          </a:prstGeom>
          <a:solidFill>
            <a:schemeClr val="folHlink"/>
          </a:solidFill>
          <a:ln w="9525">
            <a:solidFill>
              <a:schemeClr val="tx1"/>
            </a:solidFill>
            <a:miter lim="800000"/>
            <a:headEnd/>
            <a:tailEnd/>
          </a:ln>
        </p:spPr>
        <p:txBody>
          <a:bodyPr wrap="none" anchor="ctr"/>
          <a:lstStyle/>
          <a:p>
            <a:endParaRPr lang="en-US"/>
          </a:p>
        </p:txBody>
      </p:sp>
      <p:sp>
        <p:nvSpPr>
          <p:cNvPr id="56358" name="AutoShape 38"/>
          <p:cNvSpPr>
            <a:spLocks noChangeArrowheads="1"/>
          </p:cNvSpPr>
          <p:nvPr/>
        </p:nvSpPr>
        <p:spPr bwMode="auto">
          <a:xfrm flipV="1">
            <a:off x="9067800" y="4662487"/>
            <a:ext cx="228600" cy="685800"/>
          </a:xfrm>
          <a:prstGeom prst="downArrow">
            <a:avLst>
              <a:gd name="adj1" fmla="val 50000"/>
              <a:gd name="adj2" fmla="val 75000"/>
            </a:avLst>
          </a:prstGeom>
          <a:solidFill>
            <a:schemeClr val="folHlink"/>
          </a:solidFill>
          <a:ln w="9525">
            <a:solidFill>
              <a:schemeClr val="tx1"/>
            </a:solidFill>
            <a:miter lim="800000"/>
            <a:headEnd/>
            <a:tailEnd/>
          </a:ln>
        </p:spPr>
        <p:txBody>
          <a:bodyPr wrap="none" anchor="ctr"/>
          <a:lstStyle/>
          <a:p>
            <a:endParaRPr lang="en-US"/>
          </a:p>
        </p:txBody>
      </p:sp>
      <p:sp>
        <p:nvSpPr>
          <p:cNvPr id="56359" name="Text Box 39"/>
          <p:cNvSpPr txBox="1">
            <a:spLocks noChangeArrowheads="1"/>
          </p:cNvSpPr>
          <p:nvPr/>
        </p:nvSpPr>
        <p:spPr bwMode="auto">
          <a:xfrm>
            <a:off x="7467601" y="5500687"/>
            <a:ext cx="1685077" cy="369332"/>
          </a:xfrm>
          <a:prstGeom prst="rect">
            <a:avLst/>
          </a:prstGeom>
          <a:noFill/>
          <a:ln w="9525">
            <a:noFill/>
            <a:miter lim="800000"/>
            <a:headEnd/>
            <a:tailEnd/>
          </a:ln>
        </p:spPr>
        <p:txBody>
          <a:bodyPr wrap="none">
            <a:spAutoFit/>
          </a:bodyPr>
          <a:lstStyle/>
          <a:p>
            <a:r>
              <a:rPr lang="en-US"/>
              <a:t>from Network</a:t>
            </a:r>
          </a:p>
        </p:txBody>
      </p:sp>
      <p:sp>
        <p:nvSpPr>
          <p:cNvPr id="56360" name="Line 40"/>
          <p:cNvSpPr>
            <a:spLocks noChangeShapeType="1"/>
          </p:cNvSpPr>
          <p:nvPr/>
        </p:nvSpPr>
        <p:spPr bwMode="auto">
          <a:xfrm flipH="1">
            <a:off x="6781800" y="3671887"/>
            <a:ext cx="457200" cy="457200"/>
          </a:xfrm>
          <a:prstGeom prst="line">
            <a:avLst/>
          </a:prstGeom>
          <a:noFill/>
          <a:ln w="9525">
            <a:solidFill>
              <a:schemeClr val="tx1"/>
            </a:solidFill>
            <a:prstDash val="dash"/>
            <a:round/>
            <a:headEnd/>
            <a:tailEnd/>
          </a:ln>
        </p:spPr>
        <p:txBody>
          <a:bodyPr/>
          <a:lstStyle/>
          <a:p>
            <a:endParaRPr lang="en-US"/>
          </a:p>
        </p:txBody>
      </p:sp>
      <p:sp>
        <p:nvSpPr>
          <p:cNvPr id="56361" name="Line 41"/>
          <p:cNvSpPr>
            <a:spLocks noChangeShapeType="1"/>
          </p:cNvSpPr>
          <p:nvPr/>
        </p:nvSpPr>
        <p:spPr bwMode="auto">
          <a:xfrm flipH="1">
            <a:off x="7315200" y="3671887"/>
            <a:ext cx="457200" cy="457200"/>
          </a:xfrm>
          <a:prstGeom prst="line">
            <a:avLst/>
          </a:prstGeom>
          <a:noFill/>
          <a:ln w="9525">
            <a:solidFill>
              <a:schemeClr val="tx1"/>
            </a:solidFill>
            <a:prstDash val="dash"/>
            <a:round/>
            <a:headEnd/>
            <a:tailEnd/>
          </a:ln>
        </p:spPr>
        <p:txBody>
          <a:bodyPr/>
          <a:lstStyle/>
          <a:p>
            <a:endParaRPr lang="en-US"/>
          </a:p>
        </p:txBody>
      </p:sp>
      <p:sp>
        <p:nvSpPr>
          <p:cNvPr id="56362" name="Line 42"/>
          <p:cNvSpPr>
            <a:spLocks noChangeShapeType="1"/>
          </p:cNvSpPr>
          <p:nvPr/>
        </p:nvSpPr>
        <p:spPr bwMode="auto">
          <a:xfrm>
            <a:off x="7772400" y="3671887"/>
            <a:ext cx="0" cy="457200"/>
          </a:xfrm>
          <a:prstGeom prst="line">
            <a:avLst/>
          </a:prstGeom>
          <a:noFill/>
          <a:ln w="9525">
            <a:solidFill>
              <a:schemeClr val="tx1"/>
            </a:solidFill>
            <a:prstDash val="dash"/>
            <a:round/>
            <a:headEnd/>
            <a:tailEnd/>
          </a:ln>
        </p:spPr>
        <p:txBody>
          <a:bodyPr/>
          <a:lstStyle/>
          <a:p>
            <a:endParaRPr lang="en-US"/>
          </a:p>
        </p:txBody>
      </p:sp>
      <p:sp>
        <p:nvSpPr>
          <p:cNvPr id="56363" name="Line 43"/>
          <p:cNvSpPr>
            <a:spLocks noChangeShapeType="1"/>
          </p:cNvSpPr>
          <p:nvPr/>
        </p:nvSpPr>
        <p:spPr bwMode="auto">
          <a:xfrm flipH="1">
            <a:off x="8305800" y="3671887"/>
            <a:ext cx="0" cy="457200"/>
          </a:xfrm>
          <a:prstGeom prst="line">
            <a:avLst/>
          </a:prstGeom>
          <a:noFill/>
          <a:ln w="9525">
            <a:solidFill>
              <a:schemeClr val="tx1"/>
            </a:solidFill>
            <a:prstDash val="dash"/>
            <a:round/>
            <a:headEnd/>
            <a:tailEnd/>
          </a:ln>
        </p:spPr>
        <p:txBody>
          <a:bodyPr/>
          <a:lstStyle/>
          <a:p>
            <a:endParaRPr lang="en-US"/>
          </a:p>
        </p:txBody>
      </p:sp>
      <p:sp>
        <p:nvSpPr>
          <p:cNvPr id="56364" name="Line 44"/>
          <p:cNvSpPr>
            <a:spLocks noChangeShapeType="1"/>
          </p:cNvSpPr>
          <p:nvPr/>
        </p:nvSpPr>
        <p:spPr bwMode="auto">
          <a:xfrm>
            <a:off x="8305800" y="3671887"/>
            <a:ext cx="457200" cy="457200"/>
          </a:xfrm>
          <a:prstGeom prst="line">
            <a:avLst/>
          </a:prstGeom>
          <a:noFill/>
          <a:ln w="9525">
            <a:solidFill>
              <a:schemeClr val="tx1"/>
            </a:solidFill>
            <a:prstDash val="dash"/>
            <a:round/>
            <a:headEnd/>
            <a:tailEnd/>
          </a:ln>
        </p:spPr>
        <p:txBody>
          <a:bodyPr/>
          <a:lstStyle/>
          <a:p>
            <a:endParaRPr lang="en-US"/>
          </a:p>
        </p:txBody>
      </p:sp>
      <p:sp>
        <p:nvSpPr>
          <p:cNvPr id="56365" name="Line 45"/>
          <p:cNvSpPr>
            <a:spLocks noChangeShapeType="1"/>
          </p:cNvSpPr>
          <p:nvPr/>
        </p:nvSpPr>
        <p:spPr bwMode="auto">
          <a:xfrm>
            <a:off x="8839200" y="3671887"/>
            <a:ext cx="457200" cy="457200"/>
          </a:xfrm>
          <a:prstGeom prst="line">
            <a:avLst/>
          </a:prstGeom>
          <a:noFill/>
          <a:ln w="9525">
            <a:solidFill>
              <a:schemeClr val="tx1"/>
            </a:solidFill>
            <a:prstDash val="dash"/>
            <a:round/>
            <a:headEnd/>
            <a:tailEnd/>
          </a:ln>
        </p:spPr>
        <p:txBody>
          <a:bodyPr/>
          <a:lstStyle/>
          <a:p>
            <a:endParaRPr lang="en-US"/>
          </a:p>
        </p:txBody>
      </p:sp>
      <p:sp>
        <p:nvSpPr>
          <p:cNvPr id="56366" name="Line 46"/>
          <p:cNvSpPr>
            <a:spLocks noChangeShapeType="1"/>
          </p:cNvSpPr>
          <p:nvPr/>
        </p:nvSpPr>
        <p:spPr bwMode="auto">
          <a:xfrm flipH="1">
            <a:off x="3505200" y="3748087"/>
            <a:ext cx="304800" cy="304800"/>
          </a:xfrm>
          <a:prstGeom prst="line">
            <a:avLst/>
          </a:prstGeom>
          <a:noFill/>
          <a:ln w="9525">
            <a:solidFill>
              <a:schemeClr val="folHlink"/>
            </a:solidFill>
            <a:round/>
            <a:headEnd/>
            <a:tailEnd type="triangle" w="med" len="med"/>
          </a:ln>
        </p:spPr>
        <p:txBody>
          <a:bodyPr/>
          <a:lstStyle/>
          <a:p>
            <a:endParaRPr lang="en-US"/>
          </a:p>
        </p:txBody>
      </p:sp>
      <p:sp>
        <p:nvSpPr>
          <p:cNvPr id="56367" name="Line 47"/>
          <p:cNvSpPr>
            <a:spLocks noChangeShapeType="1"/>
          </p:cNvSpPr>
          <p:nvPr/>
        </p:nvSpPr>
        <p:spPr bwMode="auto">
          <a:xfrm flipH="1">
            <a:off x="4495800" y="3748087"/>
            <a:ext cx="0" cy="304800"/>
          </a:xfrm>
          <a:prstGeom prst="line">
            <a:avLst/>
          </a:prstGeom>
          <a:noFill/>
          <a:ln w="9525">
            <a:solidFill>
              <a:schemeClr val="folHlink"/>
            </a:solidFill>
            <a:round/>
            <a:headEnd/>
            <a:tailEnd type="triangle" w="med" len="med"/>
          </a:ln>
        </p:spPr>
        <p:txBody>
          <a:bodyPr/>
          <a:lstStyle/>
          <a:p>
            <a:endParaRPr lang="en-US"/>
          </a:p>
        </p:txBody>
      </p:sp>
      <p:sp>
        <p:nvSpPr>
          <p:cNvPr id="56368" name="Line 48"/>
          <p:cNvSpPr>
            <a:spLocks noChangeShapeType="1"/>
          </p:cNvSpPr>
          <p:nvPr/>
        </p:nvSpPr>
        <p:spPr bwMode="auto">
          <a:xfrm>
            <a:off x="5029200" y="3748087"/>
            <a:ext cx="304800" cy="304800"/>
          </a:xfrm>
          <a:prstGeom prst="line">
            <a:avLst/>
          </a:prstGeom>
          <a:noFill/>
          <a:ln w="9525">
            <a:solidFill>
              <a:schemeClr val="folHlink"/>
            </a:solidFill>
            <a:round/>
            <a:headEnd/>
            <a:tailEnd type="triangle" w="med" len="med"/>
          </a:ln>
        </p:spPr>
        <p:txBody>
          <a:bodyPr/>
          <a:lstStyle/>
          <a:p>
            <a:endParaRPr lang="en-US"/>
          </a:p>
        </p:txBody>
      </p:sp>
      <p:sp>
        <p:nvSpPr>
          <p:cNvPr id="56369" name="Text Box 49"/>
          <p:cNvSpPr txBox="1">
            <a:spLocks noChangeArrowheads="1"/>
          </p:cNvSpPr>
          <p:nvPr/>
        </p:nvSpPr>
        <p:spPr bwMode="auto">
          <a:xfrm>
            <a:off x="3962400" y="4433887"/>
            <a:ext cx="1426994" cy="369332"/>
          </a:xfrm>
          <a:prstGeom prst="rect">
            <a:avLst/>
          </a:prstGeom>
          <a:noFill/>
          <a:ln w="9525">
            <a:noFill/>
            <a:miter lim="800000"/>
            <a:headEnd/>
            <a:tailEnd/>
          </a:ln>
        </p:spPr>
        <p:txBody>
          <a:bodyPr wrap="none">
            <a:spAutoFit/>
          </a:bodyPr>
          <a:lstStyle/>
          <a:p>
            <a:r>
              <a:rPr lang="en-US" i="1"/>
              <a:t>(segments)</a:t>
            </a:r>
          </a:p>
        </p:txBody>
      </p:sp>
      <p:grpSp>
        <p:nvGrpSpPr>
          <p:cNvPr id="2" name="Group 65"/>
          <p:cNvGrpSpPr>
            <a:grpSpLocks/>
          </p:cNvGrpSpPr>
          <p:nvPr/>
        </p:nvGrpSpPr>
        <p:grpSpPr bwMode="auto">
          <a:xfrm>
            <a:off x="2438401" y="1487487"/>
            <a:ext cx="2982913" cy="584200"/>
            <a:chOff x="576" y="784"/>
            <a:chExt cx="1879" cy="368"/>
          </a:xfrm>
        </p:grpSpPr>
        <p:sp>
          <p:nvSpPr>
            <p:cNvPr id="16443" name="Oval 51"/>
            <p:cNvSpPr>
              <a:spLocks noChangeArrowheads="1"/>
            </p:cNvSpPr>
            <p:nvPr/>
          </p:nvSpPr>
          <p:spPr bwMode="auto">
            <a:xfrm>
              <a:off x="576" y="816"/>
              <a:ext cx="672" cy="336"/>
            </a:xfrm>
            <a:prstGeom prst="ellipse">
              <a:avLst/>
            </a:prstGeom>
            <a:solidFill>
              <a:schemeClr val="accent4">
                <a:lumMod val="20000"/>
                <a:lumOff val="80000"/>
              </a:schemeClr>
            </a:solidFill>
            <a:ln w="9525">
              <a:solidFill>
                <a:schemeClr val="tx1"/>
              </a:solidFill>
              <a:round/>
              <a:headEnd/>
              <a:tailEnd/>
            </a:ln>
          </p:spPr>
          <p:txBody>
            <a:bodyPr wrap="none" anchor="ctr"/>
            <a:lstStyle/>
            <a:p>
              <a:pPr algn="ctr"/>
              <a:r>
                <a:rPr lang="en-US" dirty="0"/>
                <a:t>Process</a:t>
              </a:r>
            </a:p>
          </p:txBody>
        </p:sp>
        <p:sp>
          <p:nvSpPr>
            <p:cNvPr id="16444" name="Oval 53"/>
            <p:cNvSpPr>
              <a:spLocks noChangeArrowheads="1"/>
            </p:cNvSpPr>
            <p:nvPr/>
          </p:nvSpPr>
          <p:spPr bwMode="auto">
            <a:xfrm>
              <a:off x="1344" y="816"/>
              <a:ext cx="672" cy="336"/>
            </a:xfrm>
            <a:prstGeom prst="ellipse">
              <a:avLst/>
            </a:prstGeom>
            <a:solidFill>
              <a:schemeClr val="accent4">
                <a:lumMod val="20000"/>
                <a:lumOff val="80000"/>
              </a:schemeClr>
            </a:solidFill>
            <a:ln w="9525">
              <a:solidFill>
                <a:schemeClr val="tx1"/>
              </a:solidFill>
              <a:round/>
              <a:headEnd/>
              <a:tailEnd/>
            </a:ln>
          </p:spPr>
          <p:txBody>
            <a:bodyPr wrap="none" anchor="ctr"/>
            <a:lstStyle/>
            <a:p>
              <a:pPr algn="ctr"/>
              <a:r>
                <a:rPr lang="en-US"/>
                <a:t>Process</a:t>
              </a:r>
            </a:p>
          </p:txBody>
        </p:sp>
        <p:sp>
          <p:nvSpPr>
            <p:cNvPr id="16445" name="Text Box 54"/>
            <p:cNvSpPr txBox="1">
              <a:spLocks noChangeArrowheads="1"/>
            </p:cNvSpPr>
            <p:nvPr/>
          </p:nvSpPr>
          <p:spPr bwMode="auto">
            <a:xfrm>
              <a:off x="2112" y="784"/>
              <a:ext cx="343" cy="330"/>
            </a:xfrm>
            <a:prstGeom prst="rect">
              <a:avLst/>
            </a:prstGeom>
            <a:noFill/>
            <a:ln w="9525">
              <a:noFill/>
              <a:miter lim="800000"/>
              <a:headEnd/>
              <a:tailEnd/>
            </a:ln>
          </p:spPr>
          <p:txBody>
            <a:bodyPr wrap="none">
              <a:spAutoFit/>
            </a:bodyPr>
            <a:lstStyle/>
            <a:p>
              <a:r>
                <a:rPr lang="en-US" sz="2800"/>
                <a:t>…</a:t>
              </a:r>
            </a:p>
          </p:txBody>
        </p:sp>
      </p:grpSp>
      <p:grpSp>
        <p:nvGrpSpPr>
          <p:cNvPr id="3" name="Group 64"/>
          <p:cNvGrpSpPr>
            <a:grpSpLocks/>
          </p:cNvGrpSpPr>
          <p:nvPr/>
        </p:nvGrpSpPr>
        <p:grpSpPr bwMode="auto">
          <a:xfrm>
            <a:off x="6705601" y="1487487"/>
            <a:ext cx="2982913" cy="584200"/>
            <a:chOff x="3264" y="784"/>
            <a:chExt cx="1879" cy="368"/>
          </a:xfrm>
        </p:grpSpPr>
        <p:sp>
          <p:nvSpPr>
            <p:cNvPr id="16440" name="Oval 55"/>
            <p:cNvSpPr>
              <a:spLocks noChangeArrowheads="1"/>
            </p:cNvSpPr>
            <p:nvPr/>
          </p:nvSpPr>
          <p:spPr bwMode="auto">
            <a:xfrm>
              <a:off x="3264" y="816"/>
              <a:ext cx="672" cy="336"/>
            </a:xfrm>
            <a:prstGeom prst="ellipse">
              <a:avLst/>
            </a:prstGeom>
            <a:solidFill>
              <a:schemeClr val="accent4">
                <a:lumMod val="20000"/>
                <a:lumOff val="80000"/>
              </a:schemeClr>
            </a:solidFill>
            <a:ln w="9525">
              <a:solidFill>
                <a:schemeClr val="tx1"/>
              </a:solidFill>
              <a:round/>
              <a:headEnd/>
              <a:tailEnd/>
            </a:ln>
          </p:spPr>
          <p:txBody>
            <a:bodyPr wrap="none" anchor="ctr"/>
            <a:lstStyle/>
            <a:p>
              <a:pPr algn="ctr"/>
              <a:r>
                <a:rPr lang="en-US"/>
                <a:t>Process</a:t>
              </a:r>
            </a:p>
          </p:txBody>
        </p:sp>
        <p:sp>
          <p:nvSpPr>
            <p:cNvPr id="16441" name="Oval 56"/>
            <p:cNvSpPr>
              <a:spLocks noChangeArrowheads="1"/>
            </p:cNvSpPr>
            <p:nvPr/>
          </p:nvSpPr>
          <p:spPr bwMode="auto">
            <a:xfrm>
              <a:off x="4032" y="816"/>
              <a:ext cx="672" cy="336"/>
            </a:xfrm>
            <a:prstGeom prst="ellipse">
              <a:avLst/>
            </a:prstGeom>
            <a:solidFill>
              <a:schemeClr val="accent4">
                <a:lumMod val="20000"/>
                <a:lumOff val="80000"/>
              </a:schemeClr>
            </a:solidFill>
            <a:ln w="9525">
              <a:solidFill>
                <a:schemeClr val="tx1"/>
              </a:solidFill>
              <a:round/>
              <a:headEnd/>
              <a:tailEnd/>
            </a:ln>
          </p:spPr>
          <p:txBody>
            <a:bodyPr wrap="none" anchor="ctr"/>
            <a:lstStyle/>
            <a:p>
              <a:pPr algn="ctr"/>
              <a:r>
                <a:rPr lang="en-US" dirty="0"/>
                <a:t>Process</a:t>
              </a:r>
            </a:p>
          </p:txBody>
        </p:sp>
        <p:sp>
          <p:nvSpPr>
            <p:cNvPr id="16442" name="Text Box 57"/>
            <p:cNvSpPr txBox="1">
              <a:spLocks noChangeArrowheads="1"/>
            </p:cNvSpPr>
            <p:nvPr/>
          </p:nvSpPr>
          <p:spPr bwMode="auto">
            <a:xfrm>
              <a:off x="4800" y="784"/>
              <a:ext cx="343" cy="330"/>
            </a:xfrm>
            <a:prstGeom prst="rect">
              <a:avLst/>
            </a:prstGeom>
            <a:noFill/>
            <a:ln w="9525">
              <a:noFill/>
              <a:miter lim="800000"/>
              <a:headEnd/>
              <a:tailEnd/>
            </a:ln>
          </p:spPr>
          <p:txBody>
            <a:bodyPr wrap="none">
              <a:spAutoFit/>
            </a:bodyPr>
            <a:lstStyle/>
            <a:p>
              <a:r>
                <a:rPr lang="en-US" sz="2800"/>
                <a:t>…</a:t>
              </a:r>
            </a:p>
          </p:txBody>
        </p:sp>
      </p:grpSp>
      <p:grpSp>
        <p:nvGrpSpPr>
          <p:cNvPr id="4" name="Group 73"/>
          <p:cNvGrpSpPr>
            <a:grpSpLocks/>
          </p:cNvGrpSpPr>
          <p:nvPr/>
        </p:nvGrpSpPr>
        <p:grpSpPr bwMode="auto">
          <a:xfrm>
            <a:off x="2667000" y="1995487"/>
            <a:ext cx="1676400" cy="1219200"/>
            <a:chOff x="720" y="1104"/>
            <a:chExt cx="1056" cy="768"/>
          </a:xfrm>
        </p:grpSpPr>
        <p:sp>
          <p:nvSpPr>
            <p:cNvPr id="16437" name="Arc 60"/>
            <p:cNvSpPr>
              <a:spLocks/>
            </p:cNvSpPr>
            <p:nvPr/>
          </p:nvSpPr>
          <p:spPr bwMode="auto">
            <a:xfrm>
              <a:off x="720" y="1104"/>
              <a:ext cx="960" cy="768"/>
            </a:xfrm>
            <a:custGeom>
              <a:avLst/>
              <a:gdLst>
                <a:gd name="T0" fmla="*/ 19 w 21600"/>
                <a:gd name="T1" fmla="*/ 0 h 19280"/>
                <a:gd name="T2" fmla="*/ 43 w 21600"/>
                <a:gd name="T3" fmla="*/ 31 h 19280"/>
                <a:gd name="T4" fmla="*/ 0 w 21600"/>
                <a:gd name="T5" fmla="*/ 31 h 19280"/>
                <a:gd name="T6" fmla="*/ 0 60000 65536"/>
                <a:gd name="T7" fmla="*/ 0 60000 65536"/>
                <a:gd name="T8" fmla="*/ 0 60000 65536"/>
                <a:gd name="T9" fmla="*/ 0 w 21600"/>
                <a:gd name="T10" fmla="*/ 0 h 19280"/>
                <a:gd name="T11" fmla="*/ 21600 w 21600"/>
                <a:gd name="T12" fmla="*/ 19280 h 19280"/>
              </a:gdLst>
              <a:ahLst/>
              <a:cxnLst>
                <a:cxn ang="T6">
                  <a:pos x="T0" y="T1"/>
                </a:cxn>
                <a:cxn ang="T7">
                  <a:pos x="T2" y="T3"/>
                </a:cxn>
                <a:cxn ang="T8">
                  <a:pos x="T4" y="T5"/>
                </a:cxn>
              </a:cxnLst>
              <a:rect l="T9" t="T10" r="T11" b="T12"/>
              <a:pathLst>
                <a:path w="21600" h="19280" fill="none" extrusionOk="0">
                  <a:moveTo>
                    <a:pt x="9738" y="0"/>
                  </a:moveTo>
                  <a:cubicBezTo>
                    <a:pt x="17013" y="3674"/>
                    <a:pt x="21600" y="11130"/>
                    <a:pt x="21600" y="19280"/>
                  </a:cubicBezTo>
                </a:path>
                <a:path w="21600" h="19280" stroke="0" extrusionOk="0">
                  <a:moveTo>
                    <a:pt x="9738" y="0"/>
                  </a:moveTo>
                  <a:cubicBezTo>
                    <a:pt x="17013" y="3674"/>
                    <a:pt x="21600" y="11130"/>
                    <a:pt x="21600" y="19280"/>
                  </a:cubicBezTo>
                  <a:lnTo>
                    <a:pt x="0" y="19280"/>
                  </a:lnTo>
                  <a:close/>
                </a:path>
              </a:pathLst>
            </a:custGeom>
            <a:noFill/>
            <a:ln w="38100">
              <a:solidFill>
                <a:schemeClr val="tx1"/>
              </a:solidFill>
              <a:round/>
              <a:headEnd/>
              <a:tailEnd type="triangle" w="med" len="med"/>
            </a:ln>
          </p:spPr>
          <p:txBody>
            <a:bodyPr wrap="none" anchor="ctr"/>
            <a:lstStyle/>
            <a:p>
              <a:endParaRPr lang="en-US"/>
            </a:p>
          </p:txBody>
        </p:sp>
        <p:sp>
          <p:nvSpPr>
            <p:cNvPr id="16438" name="Text Box 61"/>
            <p:cNvSpPr txBox="1">
              <a:spLocks noChangeArrowheads="1"/>
            </p:cNvSpPr>
            <p:nvPr/>
          </p:nvSpPr>
          <p:spPr bwMode="auto">
            <a:xfrm>
              <a:off x="868" y="1413"/>
              <a:ext cx="620" cy="231"/>
            </a:xfrm>
            <a:prstGeom prst="rect">
              <a:avLst/>
            </a:prstGeom>
            <a:noFill/>
            <a:ln w="9525">
              <a:noFill/>
              <a:miter lim="800000"/>
              <a:headEnd/>
              <a:tailEnd/>
            </a:ln>
          </p:spPr>
          <p:txBody>
            <a:bodyPr wrap="none">
              <a:spAutoFit/>
            </a:bodyPr>
            <a:lstStyle/>
            <a:p>
              <a:r>
                <a:rPr lang="en-US"/>
                <a:t>PORT #</a:t>
              </a:r>
            </a:p>
          </p:txBody>
        </p:sp>
        <p:sp>
          <p:nvSpPr>
            <p:cNvPr id="16439" name="Oval 68"/>
            <p:cNvSpPr>
              <a:spLocks noChangeArrowheads="1"/>
            </p:cNvSpPr>
            <p:nvPr/>
          </p:nvSpPr>
          <p:spPr bwMode="auto">
            <a:xfrm>
              <a:off x="1536" y="1584"/>
              <a:ext cx="240" cy="96"/>
            </a:xfrm>
            <a:prstGeom prst="ellipse">
              <a:avLst/>
            </a:prstGeom>
            <a:solidFill>
              <a:schemeClr val="folHlink"/>
            </a:solidFill>
            <a:ln w="9525">
              <a:solidFill>
                <a:schemeClr val="tx1"/>
              </a:solidFill>
              <a:round/>
              <a:headEnd/>
              <a:tailEnd/>
            </a:ln>
          </p:spPr>
          <p:txBody>
            <a:bodyPr wrap="none" anchor="ctr"/>
            <a:lstStyle/>
            <a:p>
              <a:endParaRPr lang="en-US"/>
            </a:p>
          </p:txBody>
        </p:sp>
      </p:grpSp>
      <p:grpSp>
        <p:nvGrpSpPr>
          <p:cNvPr id="5" name="Group 74"/>
          <p:cNvGrpSpPr>
            <a:grpSpLocks/>
          </p:cNvGrpSpPr>
          <p:nvPr/>
        </p:nvGrpSpPr>
        <p:grpSpPr bwMode="auto">
          <a:xfrm>
            <a:off x="7924800" y="2071687"/>
            <a:ext cx="1365250" cy="1143000"/>
            <a:chOff x="4032" y="1152"/>
            <a:chExt cx="860" cy="720"/>
          </a:xfrm>
        </p:grpSpPr>
        <p:sp>
          <p:nvSpPr>
            <p:cNvPr id="16434" name="Arc 62"/>
            <p:cNvSpPr>
              <a:spLocks/>
            </p:cNvSpPr>
            <p:nvPr/>
          </p:nvSpPr>
          <p:spPr bwMode="auto">
            <a:xfrm flipH="1">
              <a:off x="4128" y="1152"/>
              <a:ext cx="432" cy="720"/>
            </a:xfrm>
            <a:custGeom>
              <a:avLst/>
              <a:gdLst>
                <a:gd name="T0" fmla="*/ 4 w 21600"/>
                <a:gd name="T1" fmla="*/ 0 h 19280"/>
                <a:gd name="T2" fmla="*/ 9 w 21600"/>
                <a:gd name="T3" fmla="*/ 27 h 19280"/>
                <a:gd name="T4" fmla="*/ 0 w 21600"/>
                <a:gd name="T5" fmla="*/ 27 h 19280"/>
                <a:gd name="T6" fmla="*/ 0 60000 65536"/>
                <a:gd name="T7" fmla="*/ 0 60000 65536"/>
                <a:gd name="T8" fmla="*/ 0 60000 65536"/>
                <a:gd name="T9" fmla="*/ 0 w 21600"/>
                <a:gd name="T10" fmla="*/ 0 h 19280"/>
                <a:gd name="T11" fmla="*/ 21600 w 21600"/>
                <a:gd name="T12" fmla="*/ 19280 h 19280"/>
              </a:gdLst>
              <a:ahLst/>
              <a:cxnLst>
                <a:cxn ang="T6">
                  <a:pos x="T0" y="T1"/>
                </a:cxn>
                <a:cxn ang="T7">
                  <a:pos x="T2" y="T3"/>
                </a:cxn>
                <a:cxn ang="T8">
                  <a:pos x="T4" y="T5"/>
                </a:cxn>
              </a:cxnLst>
              <a:rect l="T9" t="T10" r="T11" b="T12"/>
              <a:pathLst>
                <a:path w="21600" h="19280" fill="none" extrusionOk="0">
                  <a:moveTo>
                    <a:pt x="9738" y="0"/>
                  </a:moveTo>
                  <a:cubicBezTo>
                    <a:pt x="17013" y="3674"/>
                    <a:pt x="21600" y="11130"/>
                    <a:pt x="21600" y="19280"/>
                  </a:cubicBezTo>
                </a:path>
                <a:path w="21600" h="19280" stroke="0" extrusionOk="0">
                  <a:moveTo>
                    <a:pt x="9738" y="0"/>
                  </a:moveTo>
                  <a:cubicBezTo>
                    <a:pt x="17013" y="3674"/>
                    <a:pt x="21600" y="11130"/>
                    <a:pt x="21600" y="19280"/>
                  </a:cubicBezTo>
                  <a:lnTo>
                    <a:pt x="0" y="19280"/>
                  </a:lnTo>
                  <a:close/>
                </a:path>
              </a:pathLst>
            </a:custGeom>
            <a:noFill/>
            <a:ln w="38100">
              <a:solidFill>
                <a:schemeClr val="tx1"/>
              </a:solidFill>
              <a:round/>
              <a:headEnd type="triangle" w="med" len="med"/>
              <a:tailEnd/>
            </a:ln>
          </p:spPr>
          <p:txBody>
            <a:bodyPr wrap="none" anchor="ctr"/>
            <a:lstStyle/>
            <a:p>
              <a:endParaRPr lang="en-US"/>
            </a:p>
          </p:txBody>
        </p:sp>
        <p:sp>
          <p:nvSpPr>
            <p:cNvPr id="16435" name="Text Box 63"/>
            <p:cNvSpPr txBox="1">
              <a:spLocks noChangeArrowheads="1"/>
            </p:cNvSpPr>
            <p:nvPr/>
          </p:nvSpPr>
          <p:spPr bwMode="auto">
            <a:xfrm>
              <a:off x="4272" y="1413"/>
              <a:ext cx="620" cy="231"/>
            </a:xfrm>
            <a:prstGeom prst="rect">
              <a:avLst/>
            </a:prstGeom>
            <a:noFill/>
            <a:ln w="9525">
              <a:noFill/>
              <a:miter lim="800000"/>
              <a:headEnd/>
              <a:tailEnd/>
            </a:ln>
          </p:spPr>
          <p:txBody>
            <a:bodyPr wrap="none">
              <a:spAutoFit/>
            </a:bodyPr>
            <a:lstStyle/>
            <a:p>
              <a:r>
                <a:rPr lang="en-US"/>
                <a:t>PORT #</a:t>
              </a:r>
            </a:p>
          </p:txBody>
        </p:sp>
        <p:sp>
          <p:nvSpPr>
            <p:cNvPr id="16436" name="Oval 69"/>
            <p:cNvSpPr>
              <a:spLocks noChangeArrowheads="1"/>
            </p:cNvSpPr>
            <p:nvPr/>
          </p:nvSpPr>
          <p:spPr bwMode="auto">
            <a:xfrm>
              <a:off x="4032" y="1584"/>
              <a:ext cx="240" cy="96"/>
            </a:xfrm>
            <a:prstGeom prst="ellipse">
              <a:avLst/>
            </a:prstGeom>
            <a:solidFill>
              <a:schemeClr val="folHlink"/>
            </a:solidFill>
            <a:ln w="9525">
              <a:solidFill>
                <a:schemeClr val="tx1"/>
              </a:solidFill>
              <a:round/>
              <a:headEnd/>
              <a:tailEnd/>
            </a:ln>
          </p:spPr>
          <p:txBody>
            <a:bodyPr wrap="none" anchor="ctr"/>
            <a:lstStyle/>
            <a:p>
              <a:endParaRPr lang="en-US"/>
            </a:p>
          </p:txBody>
        </p:sp>
      </p:grpSp>
    </p:spTree>
    <p:extLst>
      <p:ext uri="{BB962C8B-B14F-4D97-AF65-F5344CB8AC3E}">
        <p14:creationId xmlns:p14="http://schemas.microsoft.com/office/powerpoint/2010/main" val="148306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6324"/>
                                        </p:tgtEl>
                                        <p:attrNameLst>
                                          <p:attrName>style.visibility</p:attrName>
                                        </p:attrNameLst>
                                      </p:cBhvr>
                                      <p:to>
                                        <p:strVal val="visible"/>
                                      </p:to>
                                    </p:set>
                                    <p:anim calcmode="lin" valueType="num">
                                      <p:cBhvr additive="base">
                                        <p:cTn id="12" dur="500" fill="hold"/>
                                        <p:tgtEl>
                                          <p:spTgt spid="56324"/>
                                        </p:tgtEl>
                                        <p:attrNameLst>
                                          <p:attrName>ppt_x</p:attrName>
                                        </p:attrNameLst>
                                      </p:cBhvr>
                                      <p:tavLst>
                                        <p:tav tm="0">
                                          <p:val>
                                            <p:strVal val="0-#ppt_w/2"/>
                                          </p:val>
                                        </p:tav>
                                        <p:tav tm="100000">
                                          <p:val>
                                            <p:strVal val="#ppt_x"/>
                                          </p:val>
                                        </p:tav>
                                      </p:tavLst>
                                    </p:anim>
                                    <p:anim calcmode="lin" valueType="num">
                                      <p:cBhvr additive="base">
                                        <p:cTn id="13" dur="500" fill="hold"/>
                                        <p:tgtEl>
                                          <p:spTgt spid="5632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56327"/>
                                        </p:tgtEl>
                                        <p:attrNameLst>
                                          <p:attrName>style.visibility</p:attrName>
                                        </p:attrNameLst>
                                      </p:cBhvr>
                                      <p:to>
                                        <p:strVal val="visible"/>
                                      </p:to>
                                    </p:set>
                                    <p:animEffect transition="in" filter="wipe(up)">
                                      <p:cBhvr>
                                        <p:cTn id="17" dur="500"/>
                                        <p:tgtEl>
                                          <p:spTgt spid="563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6340"/>
                                        </p:tgtEl>
                                        <p:attrNameLst>
                                          <p:attrName>style.visibility</p:attrName>
                                        </p:attrNameLst>
                                      </p:cBhvr>
                                      <p:to>
                                        <p:strVal val="visible"/>
                                      </p:to>
                                    </p:set>
                                    <p:animEffect transition="in" filter="wipe(up)">
                                      <p:cBhvr>
                                        <p:cTn id="22" dur="500"/>
                                        <p:tgtEl>
                                          <p:spTgt spid="5634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6366"/>
                                        </p:tgtEl>
                                        <p:attrNameLst>
                                          <p:attrName>style.visibility</p:attrName>
                                        </p:attrNameLst>
                                      </p:cBhvr>
                                      <p:to>
                                        <p:strVal val="visible"/>
                                      </p:to>
                                    </p:set>
                                    <p:animEffect transition="in" filter="wipe(up)">
                                      <p:cBhvr>
                                        <p:cTn id="25" dur="500"/>
                                        <p:tgtEl>
                                          <p:spTgt spid="56366"/>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6341"/>
                                        </p:tgtEl>
                                        <p:attrNameLst>
                                          <p:attrName>style.visibility</p:attrName>
                                        </p:attrNameLst>
                                      </p:cBhvr>
                                      <p:to>
                                        <p:strVal val="visible"/>
                                      </p:to>
                                    </p:set>
                                    <p:animEffect transition="in" filter="wipe(up)">
                                      <p:cBhvr>
                                        <p:cTn id="28" dur="500"/>
                                        <p:tgtEl>
                                          <p:spTgt spid="56341"/>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6342"/>
                                        </p:tgtEl>
                                        <p:attrNameLst>
                                          <p:attrName>style.visibility</p:attrName>
                                        </p:attrNameLst>
                                      </p:cBhvr>
                                      <p:to>
                                        <p:strVal val="visible"/>
                                      </p:to>
                                    </p:set>
                                    <p:animEffect transition="in" filter="wipe(up)">
                                      <p:cBhvr>
                                        <p:cTn id="31" dur="500"/>
                                        <p:tgtEl>
                                          <p:spTgt spid="5634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6367"/>
                                        </p:tgtEl>
                                        <p:attrNameLst>
                                          <p:attrName>style.visibility</p:attrName>
                                        </p:attrNameLst>
                                      </p:cBhvr>
                                      <p:to>
                                        <p:strVal val="visible"/>
                                      </p:to>
                                    </p:set>
                                    <p:animEffect transition="in" filter="wipe(up)">
                                      <p:cBhvr>
                                        <p:cTn id="34" dur="500"/>
                                        <p:tgtEl>
                                          <p:spTgt spid="5636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6343"/>
                                        </p:tgtEl>
                                        <p:attrNameLst>
                                          <p:attrName>style.visibility</p:attrName>
                                        </p:attrNameLst>
                                      </p:cBhvr>
                                      <p:to>
                                        <p:strVal val="visible"/>
                                      </p:to>
                                    </p:set>
                                    <p:animEffect transition="in" filter="wipe(up)">
                                      <p:cBhvr>
                                        <p:cTn id="37" dur="500"/>
                                        <p:tgtEl>
                                          <p:spTgt spid="5634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6344"/>
                                        </p:tgtEl>
                                        <p:attrNameLst>
                                          <p:attrName>style.visibility</p:attrName>
                                        </p:attrNameLst>
                                      </p:cBhvr>
                                      <p:to>
                                        <p:strVal val="visible"/>
                                      </p:to>
                                    </p:set>
                                    <p:animEffect transition="in" filter="wipe(up)">
                                      <p:cBhvr>
                                        <p:cTn id="40" dur="500"/>
                                        <p:tgtEl>
                                          <p:spTgt spid="5634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6368"/>
                                        </p:tgtEl>
                                        <p:attrNameLst>
                                          <p:attrName>style.visibility</p:attrName>
                                        </p:attrNameLst>
                                      </p:cBhvr>
                                      <p:to>
                                        <p:strVal val="visible"/>
                                      </p:to>
                                    </p:set>
                                    <p:animEffect transition="in" filter="wipe(up)">
                                      <p:cBhvr>
                                        <p:cTn id="43" dur="500"/>
                                        <p:tgtEl>
                                          <p:spTgt spid="5636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56345"/>
                                        </p:tgtEl>
                                        <p:attrNameLst>
                                          <p:attrName>style.visibility</p:attrName>
                                        </p:attrNameLst>
                                      </p:cBhvr>
                                      <p:to>
                                        <p:strVal val="visible"/>
                                      </p:to>
                                    </p:set>
                                    <p:animEffect transition="in" filter="wipe(up)">
                                      <p:cBhvr>
                                        <p:cTn id="46" dur="500"/>
                                        <p:tgtEl>
                                          <p:spTgt spid="56345"/>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56330"/>
                                        </p:tgtEl>
                                        <p:attrNameLst>
                                          <p:attrName>style.visibility</p:attrName>
                                        </p:attrNameLst>
                                      </p:cBhvr>
                                      <p:to>
                                        <p:strVal val="visible"/>
                                      </p:to>
                                    </p:set>
                                    <p:animEffect transition="in" filter="dissolve">
                                      <p:cBhvr>
                                        <p:cTn id="50" dur="500"/>
                                        <p:tgtEl>
                                          <p:spTgt spid="5633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6331"/>
                                        </p:tgtEl>
                                        <p:attrNameLst>
                                          <p:attrName>style.visibility</p:attrName>
                                        </p:attrNameLst>
                                      </p:cBhvr>
                                      <p:to>
                                        <p:strVal val="visible"/>
                                      </p:to>
                                    </p:set>
                                    <p:animEffect transition="in" filter="dissolve">
                                      <p:cBhvr>
                                        <p:cTn id="53" dur="500"/>
                                        <p:tgtEl>
                                          <p:spTgt spid="56331"/>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56332"/>
                                        </p:tgtEl>
                                        <p:attrNameLst>
                                          <p:attrName>style.visibility</p:attrName>
                                        </p:attrNameLst>
                                      </p:cBhvr>
                                      <p:to>
                                        <p:strVal val="visible"/>
                                      </p:to>
                                    </p:set>
                                    <p:animEffect transition="in" filter="dissolve">
                                      <p:cBhvr>
                                        <p:cTn id="56" dur="500"/>
                                        <p:tgtEl>
                                          <p:spTgt spid="56332"/>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6333"/>
                                        </p:tgtEl>
                                        <p:attrNameLst>
                                          <p:attrName>style.visibility</p:attrName>
                                        </p:attrNameLst>
                                      </p:cBhvr>
                                      <p:to>
                                        <p:strVal val="visible"/>
                                      </p:to>
                                    </p:set>
                                    <p:anim calcmode="lin" valueType="num">
                                      <p:cBhvr additive="base">
                                        <p:cTn id="61" dur="500" fill="hold"/>
                                        <p:tgtEl>
                                          <p:spTgt spid="56333"/>
                                        </p:tgtEl>
                                        <p:attrNameLst>
                                          <p:attrName>ppt_x</p:attrName>
                                        </p:attrNameLst>
                                      </p:cBhvr>
                                      <p:tavLst>
                                        <p:tav tm="0">
                                          <p:val>
                                            <p:strVal val="1+#ppt_w/2"/>
                                          </p:val>
                                        </p:tav>
                                        <p:tav tm="100000">
                                          <p:val>
                                            <p:strVal val="#ppt_x"/>
                                          </p:val>
                                        </p:tav>
                                      </p:tavLst>
                                    </p:anim>
                                    <p:anim calcmode="lin" valueType="num">
                                      <p:cBhvr additive="base">
                                        <p:cTn id="62" dur="500" fill="hold"/>
                                        <p:tgtEl>
                                          <p:spTgt spid="56333"/>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2" presetClass="entr" presetSubtype="2" fill="hold" grpId="0" nodeType="afterEffect">
                                  <p:stCondLst>
                                    <p:cond delay="0"/>
                                  </p:stCondLst>
                                  <p:childTnLst>
                                    <p:set>
                                      <p:cBhvr>
                                        <p:cTn id="65" dur="1" fill="hold">
                                          <p:stCondLst>
                                            <p:cond delay="0"/>
                                          </p:stCondLst>
                                        </p:cTn>
                                        <p:tgtEl>
                                          <p:spTgt spid="56334"/>
                                        </p:tgtEl>
                                        <p:attrNameLst>
                                          <p:attrName>style.visibility</p:attrName>
                                        </p:attrNameLst>
                                      </p:cBhvr>
                                      <p:to>
                                        <p:strVal val="visible"/>
                                      </p:to>
                                    </p:set>
                                    <p:anim calcmode="lin" valueType="num">
                                      <p:cBhvr additive="base">
                                        <p:cTn id="66" dur="500" fill="hold"/>
                                        <p:tgtEl>
                                          <p:spTgt spid="56334"/>
                                        </p:tgtEl>
                                        <p:attrNameLst>
                                          <p:attrName>ppt_x</p:attrName>
                                        </p:attrNameLst>
                                      </p:cBhvr>
                                      <p:tavLst>
                                        <p:tav tm="0">
                                          <p:val>
                                            <p:strVal val="1+#ppt_w/2"/>
                                          </p:val>
                                        </p:tav>
                                        <p:tav tm="100000">
                                          <p:val>
                                            <p:strVal val="#ppt_x"/>
                                          </p:val>
                                        </p:tav>
                                      </p:tavLst>
                                    </p:anim>
                                    <p:anim calcmode="lin" valueType="num">
                                      <p:cBhvr additive="base">
                                        <p:cTn id="67" dur="500" fill="hold"/>
                                        <p:tgtEl>
                                          <p:spTgt spid="56334"/>
                                        </p:tgtEl>
                                        <p:attrNameLst>
                                          <p:attrName>ppt_y</p:attrName>
                                        </p:attrNameLst>
                                      </p:cBhvr>
                                      <p:tavLst>
                                        <p:tav tm="0">
                                          <p:val>
                                            <p:strVal val="#ppt_y"/>
                                          </p:val>
                                        </p:tav>
                                        <p:tav tm="100000">
                                          <p:val>
                                            <p:strVal val="#ppt_y"/>
                                          </p:val>
                                        </p:tav>
                                      </p:tavLst>
                                    </p:anim>
                                  </p:childTnLst>
                                </p:cTn>
                              </p:par>
                            </p:childTnLst>
                          </p:cTn>
                        </p:par>
                        <p:par>
                          <p:cTn id="68" fill="hold">
                            <p:stCondLst>
                              <p:cond delay="1000"/>
                            </p:stCondLst>
                            <p:childTnLst>
                              <p:par>
                                <p:cTn id="69" presetID="2" presetClass="entr" presetSubtype="2" fill="hold" grpId="0" nodeType="afterEffect">
                                  <p:stCondLst>
                                    <p:cond delay="0"/>
                                  </p:stCondLst>
                                  <p:childTnLst>
                                    <p:set>
                                      <p:cBhvr>
                                        <p:cTn id="70" dur="1" fill="hold">
                                          <p:stCondLst>
                                            <p:cond delay="0"/>
                                          </p:stCondLst>
                                        </p:cTn>
                                        <p:tgtEl>
                                          <p:spTgt spid="56335"/>
                                        </p:tgtEl>
                                        <p:attrNameLst>
                                          <p:attrName>style.visibility</p:attrName>
                                        </p:attrNameLst>
                                      </p:cBhvr>
                                      <p:to>
                                        <p:strVal val="visible"/>
                                      </p:to>
                                    </p:set>
                                    <p:anim calcmode="lin" valueType="num">
                                      <p:cBhvr additive="base">
                                        <p:cTn id="71" dur="500" fill="hold"/>
                                        <p:tgtEl>
                                          <p:spTgt spid="56335"/>
                                        </p:tgtEl>
                                        <p:attrNameLst>
                                          <p:attrName>ppt_x</p:attrName>
                                        </p:attrNameLst>
                                      </p:cBhvr>
                                      <p:tavLst>
                                        <p:tav tm="0">
                                          <p:val>
                                            <p:strVal val="1+#ppt_w/2"/>
                                          </p:val>
                                        </p:tav>
                                        <p:tav tm="100000">
                                          <p:val>
                                            <p:strVal val="#ppt_x"/>
                                          </p:val>
                                        </p:tav>
                                      </p:tavLst>
                                    </p:anim>
                                    <p:anim calcmode="lin" valueType="num">
                                      <p:cBhvr additive="base">
                                        <p:cTn id="72" dur="500" fill="hold"/>
                                        <p:tgtEl>
                                          <p:spTgt spid="56335"/>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56369"/>
                                        </p:tgtEl>
                                        <p:attrNameLst>
                                          <p:attrName>style.visibility</p:attrName>
                                        </p:attrNameLst>
                                      </p:cBhvr>
                                      <p:to>
                                        <p:strVal val="visible"/>
                                      </p:to>
                                    </p:set>
                                    <p:animEffect transition="in" filter="dissolve">
                                      <p:cBhvr>
                                        <p:cTn id="77" dur="500"/>
                                        <p:tgtEl>
                                          <p:spTgt spid="563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6336"/>
                                        </p:tgtEl>
                                        <p:attrNameLst>
                                          <p:attrName>style.visibility</p:attrName>
                                        </p:attrNameLst>
                                      </p:cBhvr>
                                      <p:to>
                                        <p:strVal val="visible"/>
                                      </p:to>
                                    </p:set>
                                    <p:animEffect transition="in" filter="wipe(up)">
                                      <p:cBhvr>
                                        <p:cTn id="82" dur="500"/>
                                        <p:tgtEl>
                                          <p:spTgt spid="56336"/>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56337"/>
                                        </p:tgtEl>
                                        <p:attrNameLst>
                                          <p:attrName>style.visibility</p:attrName>
                                        </p:attrNameLst>
                                      </p:cBhvr>
                                      <p:to>
                                        <p:strVal val="visible"/>
                                      </p:to>
                                    </p:set>
                                    <p:animEffect transition="in" filter="wipe(up)">
                                      <p:cBhvr>
                                        <p:cTn id="85" dur="500"/>
                                        <p:tgtEl>
                                          <p:spTgt spid="56337"/>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56338"/>
                                        </p:tgtEl>
                                        <p:attrNameLst>
                                          <p:attrName>style.visibility</p:attrName>
                                        </p:attrNameLst>
                                      </p:cBhvr>
                                      <p:to>
                                        <p:strVal val="visible"/>
                                      </p:to>
                                    </p:set>
                                    <p:animEffect transition="in" filter="wipe(up)">
                                      <p:cBhvr>
                                        <p:cTn id="88" dur="500"/>
                                        <p:tgtEl>
                                          <p:spTgt spid="56338"/>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56339"/>
                                        </p:tgtEl>
                                        <p:attrNameLst>
                                          <p:attrName>style.visibility</p:attrName>
                                        </p:attrNameLst>
                                      </p:cBhvr>
                                      <p:to>
                                        <p:strVal val="visible"/>
                                      </p:to>
                                    </p:set>
                                    <p:animEffect transition="in" filter="dissolve">
                                      <p:cBhvr>
                                        <p:cTn id="91" dur="500"/>
                                        <p:tgtEl>
                                          <p:spTgt spid="56339"/>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2" fill="hold" grpId="0" nodeType="clickEffect">
                                  <p:stCondLst>
                                    <p:cond delay="0"/>
                                  </p:stCondLst>
                                  <p:childTnLst>
                                    <p:set>
                                      <p:cBhvr>
                                        <p:cTn id="95" dur="1" fill="hold">
                                          <p:stCondLst>
                                            <p:cond delay="0"/>
                                          </p:stCondLst>
                                        </p:cTn>
                                        <p:tgtEl>
                                          <p:spTgt spid="56346"/>
                                        </p:tgtEl>
                                        <p:attrNameLst>
                                          <p:attrName>style.visibility</p:attrName>
                                        </p:attrNameLst>
                                      </p:cBhvr>
                                      <p:to>
                                        <p:strVal val="visible"/>
                                      </p:to>
                                    </p:set>
                                    <p:anim calcmode="lin" valueType="num">
                                      <p:cBhvr additive="base">
                                        <p:cTn id="96" dur="500" fill="hold"/>
                                        <p:tgtEl>
                                          <p:spTgt spid="56346"/>
                                        </p:tgtEl>
                                        <p:attrNameLst>
                                          <p:attrName>ppt_x</p:attrName>
                                        </p:attrNameLst>
                                      </p:cBhvr>
                                      <p:tavLst>
                                        <p:tav tm="0">
                                          <p:val>
                                            <p:strVal val="1+#ppt_w/2"/>
                                          </p:val>
                                        </p:tav>
                                        <p:tav tm="100000">
                                          <p:val>
                                            <p:strVal val="#ppt_x"/>
                                          </p:val>
                                        </p:tav>
                                      </p:tavLst>
                                    </p:anim>
                                    <p:anim calcmode="lin" valueType="num">
                                      <p:cBhvr additive="base">
                                        <p:cTn id="97" dur="500" fill="hold"/>
                                        <p:tgtEl>
                                          <p:spTgt spid="56346"/>
                                        </p:tgtEl>
                                        <p:attrNameLst>
                                          <p:attrName>ppt_y</p:attrName>
                                        </p:attrNameLst>
                                      </p:cBhvr>
                                      <p:tavLst>
                                        <p:tav tm="0">
                                          <p:val>
                                            <p:strVal val="#ppt_y"/>
                                          </p:val>
                                        </p:tav>
                                        <p:tav tm="100000">
                                          <p:val>
                                            <p:strVal val="#ppt_y"/>
                                          </p:val>
                                        </p:tav>
                                      </p:tavLst>
                                    </p:anim>
                                  </p:childTnLst>
                                </p:cTn>
                              </p:par>
                            </p:childTnLst>
                          </p:cTn>
                        </p:par>
                        <p:par>
                          <p:cTn id="98" fill="hold">
                            <p:stCondLst>
                              <p:cond delay="500"/>
                            </p:stCondLst>
                            <p:childTnLst>
                              <p:par>
                                <p:cTn id="99" presetID="22" presetClass="entr" presetSubtype="4" fill="hold" grpId="0" nodeType="afterEffect">
                                  <p:stCondLst>
                                    <p:cond delay="0"/>
                                  </p:stCondLst>
                                  <p:childTnLst>
                                    <p:set>
                                      <p:cBhvr>
                                        <p:cTn id="100" dur="1" fill="hold">
                                          <p:stCondLst>
                                            <p:cond delay="0"/>
                                          </p:stCondLst>
                                        </p:cTn>
                                        <p:tgtEl>
                                          <p:spTgt spid="56356"/>
                                        </p:tgtEl>
                                        <p:attrNameLst>
                                          <p:attrName>style.visibility</p:attrName>
                                        </p:attrNameLst>
                                      </p:cBhvr>
                                      <p:to>
                                        <p:strVal val="visible"/>
                                      </p:to>
                                    </p:set>
                                    <p:animEffect transition="in" filter="wipe(down)">
                                      <p:cBhvr>
                                        <p:cTn id="101" dur="500"/>
                                        <p:tgtEl>
                                          <p:spTgt spid="56356"/>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6357"/>
                                        </p:tgtEl>
                                        <p:attrNameLst>
                                          <p:attrName>style.visibility</p:attrName>
                                        </p:attrNameLst>
                                      </p:cBhvr>
                                      <p:to>
                                        <p:strVal val="visible"/>
                                      </p:to>
                                    </p:set>
                                    <p:animEffect transition="in" filter="wipe(down)">
                                      <p:cBhvr>
                                        <p:cTn id="104" dur="500"/>
                                        <p:tgtEl>
                                          <p:spTgt spid="5635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56358"/>
                                        </p:tgtEl>
                                        <p:attrNameLst>
                                          <p:attrName>style.visibility</p:attrName>
                                        </p:attrNameLst>
                                      </p:cBhvr>
                                      <p:to>
                                        <p:strVal val="visible"/>
                                      </p:to>
                                    </p:set>
                                    <p:animEffect transition="in" filter="wipe(down)">
                                      <p:cBhvr>
                                        <p:cTn id="107" dur="500"/>
                                        <p:tgtEl>
                                          <p:spTgt spid="56358"/>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56359"/>
                                        </p:tgtEl>
                                        <p:attrNameLst>
                                          <p:attrName>style.visibility</p:attrName>
                                        </p:attrNameLst>
                                      </p:cBhvr>
                                      <p:to>
                                        <p:strVal val="visible"/>
                                      </p:to>
                                    </p:set>
                                    <p:animEffect transition="in" filter="dissolve">
                                      <p:cBhvr>
                                        <p:cTn id="110" dur="500"/>
                                        <p:tgtEl>
                                          <p:spTgt spid="56359"/>
                                        </p:tgtEl>
                                      </p:cBhvr>
                                    </p:animEffect>
                                  </p:childTnLst>
                                </p:cTn>
                              </p:par>
                            </p:childTnLst>
                          </p:cTn>
                        </p:par>
                        <p:par>
                          <p:cTn id="111" fill="hold">
                            <p:stCondLst>
                              <p:cond delay="1000"/>
                            </p:stCondLst>
                            <p:childTnLst>
                              <p:par>
                                <p:cTn id="112" presetID="2" presetClass="entr" presetSubtype="4" fill="hold" grpId="0" nodeType="afterEffect">
                                  <p:stCondLst>
                                    <p:cond delay="0"/>
                                  </p:stCondLst>
                                  <p:childTnLst>
                                    <p:set>
                                      <p:cBhvr>
                                        <p:cTn id="113" dur="1" fill="hold">
                                          <p:stCondLst>
                                            <p:cond delay="0"/>
                                          </p:stCondLst>
                                        </p:cTn>
                                        <p:tgtEl>
                                          <p:spTgt spid="56350"/>
                                        </p:tgtEl>
                                        <p:attrNameLst>
                                          <p:attrName>style.visibility</p:attrName>
                                        </p:attrNameLst>
                                      </p:cBhvr>
                                      <p:to>
                                        <p:strVal val="visible"/>
                                      </p:to>
                                    </p:set>
                                    <p:anim calcmode="lin" valueType="num">
                                      <p:cBhvr additive="base">
                                        <p:cTn id="114" dur="500" fill="hold"/>
                                        <p:tgtEl>
                                          <p:spTgt spid="56350"/>
                                        </p:tgtEl>
                                        <p:attrNameLst>
                                          <p:attrName>ppt_x</p:attrName>
                                        </p:attrNameLst>
                                      </p:cBhvr>
                                      <p:tavLst>
                                        <p:tav tm="0">
                                          <p:val>
                                            <p:strVal val="#ppt_x"/>
                                          </p:val>
                                        </p:tav>
                                        <p:tav tm="100000">
                                          <p:val>
                                            <p:strVal val="#ppt_x"/>
                                          </p:val>
                                        </p:tav>
                                      </p:tavLst>
                                    </p:anim>
                                    <p:anim calcmode="lin" valueType="num">
                                      <p:cBhvr additive="base">
                                        <p:cTn id="115" dur="500" fill="hold"/>
                                        <p:tgtEl>
                                          <p:spTgt spid="56350"/>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56353"/>
                                        </p:tgtEl>
                                        <p:attrNameLst>
                                          <p:attrName>style.visibility</p:attrName>
                                        </p:attrNameLst>
                                      </p:cBhvr>
                                      <p:to>
                                        <p:strVal val="visible"/>
                                      </p:to>
                                    </p:set>
                                    <p:anim calcmode="lin" valueType="num">
                                      <p:cBhvr additive="base">
                                        <p:cTn id="118" dur="500" fill="hold"/>
                                        <p:tgtEl>
                                          <p:spTgt spid="56353"/>
                                        </p:tgtEl>
                                        <p:attrNameLst>
                                          <p:attrName>ppt_x</p:attrName>
                                        </p:attrNameLst>
                                      </p:cBhvr>
                                      <p:tavLst>
                                        <p:tav tm="0">
                                          <p:val>
                                            <p:strVal val="#ppt_x"/>
                                          </p:val>
                                        </p:tav>
                                        <p:tav tm="100000">
                                          <p:val>
                                            <p:strVal val="#ppt_x"/>
                                          </p:val>
                                        </p:tav>
                                      </p:tavLst>
                                    </p:anim>
                                    <p:anim calcmode="lin" valueType="num">
                                      <p:cBhvr additive="base">
                                        <p:cTn id="119" dur="500" fill="hold"/>
                                        <p:tgtEl>
                                          <p:spTgt spid="56353"/>
                                        </p:tgtEl>
                                        <p:attrNameLst>
                                          <p:attrName>ppt_y</p:attrName>
                                        </p:attrNameLst>
                                      </p:cBhvr>
                                      <p:tavLst>
                                        <p:tav tm="0">
                                          <p:val>
                                            <p:strVal val="1+#ppt_h/2"/>
                                          </p:val>
                                        </p:tav>
                                        <p:tav tm="100000">
                                          <p:val>
                                            <p:strVal val="#ppt_y"/>
                                          </p:val>
                                        </p:tav>
                                      </p:tavLst>
                                    </p:anim>
                                  </p:childTnLst>
                                </p:cTn>
                              </p:par>
                            </p:childTnLst>
                          </p:cTn>
                        </p:par>
                        <p:par>
                          <p:cTn id="120" fill="hold">
                            <p:stCondLst>
                              <p:cond delay="1500"/>
                            </p:stCondLst>
                            <p:childTnLst>
                              <p:par>
                                <p:cTn id="121" presetID="2" presetClass="entr" presetSubtype="4" fill="hold" grpId="0" nodeType="afterEffect">
                                  <p:stCondLst>
                                    <p:cond delay="0"/>
                                  </p:stCondLst>
                                  <p:childTnLst>
                                    <p:set>
                                      <p:cBhvr>
                                        <p:cTn id="122" dur="1" fill="hold">
                                          <p:stCondLst>
                                            <p:cond delay="0"/>
                                          </p:stCondLst>
                                        </p:cTn>
                                        <p:tgtEl>
                                          <p:spTgt spid="56351"/>
                                        </p:tgtEl>
                                        <p:attrNameLst>
                                          <p:attrName>style.visibility</p:attrName>
                                        </p:attrNameLst>
                                      </p:cBhvr>
                                      <p:to>
                                        <p:strVal val="visible"/>
                                      </p:to>
                                    </p:set>
                                    <p:anim calcmode="lin" valueType="num">
                                      <p:cBhvr additive="base">
                                        <p:cTn id="123" dur="500" fill="hold"/>
                                        <p:tgtEl>
                                          <p:spTgt spid="56351"/>
                                        </p:tgtEl>
                                        <p:attrNameLst>
                                          <p:attrName>ppt_x</p:attrName>
                                        </p:attrNameLst>
                                      </p:cBhvr>
                                      <p:tavLst>
                                        <p:tav tm="0">
                                          <p:val>
                                            <p:strVal val="#ppt_x"/>
                                          </p:val>
                                        </p:tav>
                                        <p:tav tm="100000">
                                          <p:val>
                                            <p:strVal val="#ppt_x"/>
                                          </p:val>
                                        </p:tav>
                                      </p:tavLst>
                                    </p:anim>
                                    <p:anim calcmode="lin" valueType="num">
                                      <p:cBhvr additive="base">
                                        <p:cTn id="124" dur="500" fill="hold"/>
                                        <p:tgtEl>
                                          <p:spTgt spid="56351"/>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56354"/>
                                        </p:tgtEl>
                                        <p:attrNameLst>
                                          <p:attrName>style.visibility</p:attrName>
                                        </p:attrNameLst>
                                      </p:cBhvr>
                                      <p:to>
                                        <p:strVal val="visible"/>
                                      </p:to>
                                    </p:set>
                                    <p:anim calcmode="lin" valueType="num">
                                      <p:cBhvr additive="base">
                                        <p:cTn id="127" dur="500" fill="hold"/>
                                        <p:tgtEl>
                                          <p:spTgt spid="56354"/>
                                        </p:tgtEl>
                                        <p:attrNameLst>
                                          <p:attrName>ppt_x</p:attrName>
                                        </p:attrNameLst>
                                      </p:cBhvr>
                                      <p:tavLst>
                                        <p:tav tm="0">
                                          <p:val>
                                            <p:strVal val="#ppt_x"/>
                                          </p:val>
                                        </p:tav>
                                        <p:tav tm="100000">
                                          <p:val>
                                            <p:strVal val="#ppt_x"/>
                                          </p:val>
                                        </p:tav>
                                      </p:tavLst>
                                    </p:anim>
                                    <p:anim calcmode="lin" valueType="num">
                                      <p:cBhvr additive="base">
                                        <p:cTn id="128" dur="500" fill="hold"/>
                                        <p:tgtEl>
                                          <p:spTgt spid="56354"/>
                                        </p:tgtEl>
                                        <p:attrNameLst>
                                          <p:attrName>ppt_y</p:attrName>
                                        </p:attrNameLst>
                                      </p:cBhvr>
                                      <p:tavLst>
                                        <p:tav tm="0">
                                          <p:val>
                                            <p:strVal val="1+#ppt_h/2"/>
                                          </p:val>
                                        </p:tav>
                                        <p:tav tm="100000">
                                          <p:val>
                                            <p:strVal val="#ppt_y"/>
                                          </p:val>
                                        </p:tav>
                                      </p:tavLst>
                                    </p:anim>
                                  </p:childTnLst>
                                </p:cTn>
                              </p:par>
                            </p:childTnLst>
                          </p:cTn>
                        </p:par>
                        <p:par>
                          <p:cTn id="129" fill="hold">
                            <p:stCondLst>
                              <p:cond delay="2000"/>
                            </p:stCondLst>
                            <p:childTnLst>
                              <p:par>
                                <p:cTn id="130" presetID="2" presetClass="entr" presetSubtype="4" fill="hold" grpId="0" nodeType="afterEffect">
                                  <p:stCondLst>
                                    <p:cond delay="0"/>
                                  </p:stCondLst>
                                  <p:childTnLst>
                                    <p:set>
                                      <p:cBhvr>
                                        <p:cTn id="131" dur="1" fill="hold">
                                          <p:stCondLst>
                                            <p:cond delay="0"/>
                                          </p:stCondLst>
                                        </p:cTn>
                                        <p:tgtEl>
                                          <p:spTgt spid="56352"/>
                                        </p:tgtEl>
                                        <p:attrNameLst>
                                          <p:attrName>style.visibility</p:attrName>
                                        </p:attrNameLst>
                                      </p:cBhvr>
                                      <p:to>
                                        <p:strVal val="visible"/>
                                      </p:to>
                                    </p:set>
                                    <p:anim calcmode="lin" valueType="num">
                                      <p:cBhvr additive="base">
                                        <p:cTn id="132" dur="500" fill="hold"/>
                                        <p:tgtEl>
                                          <p:spTgt spid="56352"/>
                                        </p:tgtEl>
                                        <p:attrNameLst>
                                          <p:attrName>ppt_x</p:attrName>
                                        </p:attrNameLst>
                                      </p:cBhvr>
                                      <p:tavLst>
                                        <p:tav tm="0">
                                          <p:val>
                                            <p:strVal val="#ppt_x"/>
                                          </p:val>
                                        </p:tav>
                                        <p:tav tm="100000">
                                          <p:val>
                                            <p:strVal val="#ppt_x"/>
                                          </p:val>
                                        </p:tav>
                                      </p:tavLst>
                                    </p:anim>
                                    <p:anim calcmode="lin" valueType="num">
                                      <p:cBhvr additive="base">
                                        <p:cTn id="133" dur="500" fill="hold"/>
                                        <p:tgtEl>
                                          <p:spTgt spid="56352"/>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56355"/>
                                        </p:tgtEl>
                                        <p:attrNameLst>
                                          <p:attrName>style.visibility</p:attrName>
                                        </p:attrNameLst>
                                      </p:cBhvr>
                                      <p:to>
                                        <p:strVal val="visible"/>
                                      </p:to>
                                    </p:set>
                                    <p:anim calcmode="lin" valueType="num">
                                      <p:cBhvr additive="base">
                                        <p:cTn id="136" dur="500" fill="hold"/>
                                        <p:tgtEl>
                                          <p:spTgt spid="56355"/>
                                        </p:tgtEl>
                                        <p:attrNameLst>
                                          <p:attrName>ppt_x</p:attrName>
                                        </p:attrNameLst>
                                      </p:cBhvr>
                                      <p:tavLst>
                                        <p:tav tm="0">
                                          <p:val>
                                            <p:strVal val="#ppt_x"/>
                                          </p:val>
                                        </p:tav>
                                        <p:tav tm="100000">
                                          <p:val>
                                            <p:strVal val="#ppt_x"/>
                                          </p:val>
                                        </p:tav>
                                      </p:tavLst>
                                    </p:anim>
                                    <p:anim calcmode="lin" valueType="num">
                                      <p:cBhvr additive="base">
                                        <p:cTn id="137" dur="500" fill="hold"/>
                                        <p:tgtEl>
                                          <p:spTgt spid="56355"/>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56360"/>
                                        </p:tgtEl>
                                        <p:attrNameLst>
                                          <p:attrName>style.visibility</p:attrName>
                                        </p:attrNameLst>
                                      </p:cBhvr>
                                      <p:to>
                                        <p:strVal val="visible"/>
                                      </p:to>
                                    </p:set>
                                    <p:animEffect transition="in" filter="wipe(down)">
                                      <p:cBhvr>
                                        <p:cTn id="142" dur="500"/>
                                        <p:tgtEl>
                                          <p:spTgt spid="56360"/>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56361"/>
                                        </p:tgtEl>
                                        <p:attrNameLst>
                                          <p:attrName>style.visibility</p:attrName>
                                        </p:attrNameLst>
                                      </p:cBhvr>
                                      <p:to>
                                        <p:strVal val="visible"/>
                                      </p:to>
                                    </p:set>
                                    <p:animEffect transition="in" filter="wipe(down)">
                                      <p:cBhvr>
                                        <p:cTn id="145" dur="500"/>
                                        <p:tgtEl>
                                          <p:spTgt spid="5636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56362"/>
                                        </p:tgtEl>
                                        <p:attrNameLst>
                                          <p:attrName>style.visibility</p:attrName>
                                        </p:attrNameLst>
                                      </p:cBhvr>
                                      <p:to>
                                        <p:strVal val="visible"/>
                                      </p:to>
                                    </p:set>
                                    <p:animEffect transition="in" filter="wipe(down)">
                                      <p:cBhvr>
                                        <p:cTn id="148" dur="500"/>
                                        <p:tgtEl>
                                          <p:spTgt spid="56362"/>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56363"/>
                                        </p:tgtEl>
                                        <p:attrNameLst>
                                          <p:attrName>style.visibility</p:attrName>
                                        </p:attrNameLst>
                                      </p:cBhvr>
                                      <p:to>
                                        <p:strVal val="visible"/>
                                      </p:to>
                                    </p:set>
                                    <p:animEffect transition="in" filter="wipe(down)">
                                      <p:cBhvr>
                                        <p:cTn id="151" dur="500"/>
                                        <p:tgtEl>
                                          <p:spTgt spid="56363"/>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56364"/>
                                        </p:tgtEl>
                                        <p:attrNameLst>
                                          <p:attrName>style.visibility</p:attrName>
                                        </p:attrNameLst>
                                      </p:cBhvr>
                                      <p:to>
                                        <p:strVal val="visible"/>
                                      </p:to>
                                    </p:set>
                                    <p:animEffect transition="in" filter="wipe(down)">
                                      <p:cBhvr>
                                        <p:cTn id="154" dur="500"/>
                                        <p:tgtEl>
                                          <p:spTgt spid="56364"/>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56365"/>
                                        </p:tgtEl>
                                        <p:attrNameLst>
                                          <p:attrName>style.visibility</p:attrName>
                                        </p:attrNameLst>
                                      </p:cBhvr>
                                      <p:to>
                                        <p:strVal val="visible"/>
                                      </p:to>
                                    </p:set>
                                    <p:animEffect transition="in" filter="wipe(down)">
                                      <p:cBhvr>
                                        <p:cTn id="157" dur="500"/>
                                        <p:tgtEl>
                                          <p:spTgt spid="56365"/>
                                        </p:tgtEl>
                                      </p:cBhvr>
                                    </p:animEffect>
                                  </p:childTnLst>
                                </p:cTn>
                              </p:par>
                            </p:childTnLst>
                          </p:cTn>
                        </p:par>
                        <p:par>
                          <p:cTn id="158" fill="hold">
                            <p:stCondLst>
                              <p:cond delay="500"/>
                            </p:stCondLst>
                            <p:childTnLst>
                              <p:par>
                                <p:cTn id="159" presetID="9" presetClass="entr" presetSubtype="0" fill="hold" grpId="0" nodeType="afterEffect">
                                  <p:stCondLst>
                                    <p:cond delay="0"/>
                                  </p:stCondLst>
                                  <p:childTnLst>
                                    <p:set>
                                      <p:cBhvr>
                                        <p:cTn id="160" dur="1" fill="hold">
                                          <p:stCondLst>
                                            <p:cond delay="0"/>
                                          </p:stCondLst>
                                        </p:cTn>
                                        <p:tgtEl>
                                          <p:spTgt spid="56347"/>
                                        </p:tgtEl>
                                        <p:attrNameLst>
                                          <p:attrName>style.visibility</p:attrName>
                                        </p:attrNameLst>
                                      </p:cBhvr>
                                      <p:to>
                                        <p:strVal val="visible"/>
                                      </p:to>
                                    </p:set>
                                    <p:animEffect transition="in" filter="dissolve">
                                      <p:cBhvr>
                                        <p:cTn id="161" dur="500"/>
                                        <p:tgtEl>
                                          <p:spTgt spid="56347"/>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5"/>
                                        </p:tgtEl>
                                        <p:attrNameLst>
                                          <p:attrName>style.visibility</p:attrName>
                                        </p:attrNameLst>
                                      </p:cBhvr>
                                      <p:to>
                                        <p:strVal val="visible"/>
                                      </p:to>
                                    </p:set>
                                    <p:animEffect transition="in" filter="wipe(down)">
                                      <p:cBhvr>
                                        <p:cTn id="17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animBg="1"/>
      <p:bldP spid="56327" grpId="0" animBg="1"/>
      <p:bldP spid="56330" grpId="0" animBg="1"/>
      <p:bldP spid="56331" grpId="0" animBg="1"/>
      <p:bldP spid="56332" grpId="0" animBg="1"/>
      <p:bldP spid="56333" grpId="0" animBg="1"/>
      <p:bldP spid="56334" grpId="0" animBg="1"/>
      <p:bldP spid="56335" grpId="0" animBg="1"/>
      <p:bldP spid="56336" grpId="0" animBg="1"/>
      <p:bldP spid="56337" grpId="0" animBg="1"/>
      <p:bldP spid="56338" grpId="0" animBg="1"/>
      <p:bldP spid="56339" grpId="0"/>
      <p:bldP spid="56340" grpId="0" animBg="1"/>
      <p:bldP spid="56341" grpId="0" animBg="1"/>
      <p:bldP spid="56342" grpId="0" animBg="1"/>
      <p:bldP spid="56343" grpId="0" animBg="1"/>
      <p:bldP spid="56344" grpId="0" animBg="1"/>
      <p:bldP spid="56345" grpId="0" animBg="1"/>
      <p:bldP spid="56346" grpId="0" animBg="1"/>
      <p:bldP spid="56347" grpId="0" animBg="1"/>
      <p:bldP spid="56350" grpId="0" animBg="1"/>
      <p:bldP spid="56351" grpId="0" animBg="1"/>
      <p:bldP spid="56352" grpId="0" animBg="1"/>
      <p:bldP spid="56353" grpId="0" animBg="1"/>
      <p:bldP spid="56354" grpId="0" animBg="1"/>
      <p:bldP spid="56355" grpId="0" animBg="1"/>
      <p:bldP spid="56356" grpId="0" animBg="1"/>
      <p:bldP spid="56357" grpId="0" animBg="1"/>
      <p:bldP spid="56358" grpId="0" animBg="1"/>
      <p:bldP spid="56359" grpId="0"/>
      <p:bldP spid="56360" grpId="0" animBg="1"/>
      <p:bldP spid="56361" grpId="0" animBg="1"/>
      <p:bldP spid="56362" grpId="0" animBg="1"/>
      <p:bldP spid="56363" grpId="0" animBg="1"/>
      <p:bldP spid="56364" grpId="0" animBg="1"/>
      <p:bldP spid="56365" grpId="0" animBg="1"/>
      <p:bldP spid="56366" grpId="0" animBg="1"/>
      <p:bldP spid="56367" grpId="0" animBg="1"/>
      <p:bldP spid="56368" grpId="0" animBg="1"/>
      <p:bldP spid="5636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defRPr/>
            </a:pPr>
            <a:r>
              <a:rPr lang="en-US"/>
              <a:t>Network Layer</a:t>
            </a:r>
          </a:p>
        </p:txBody>
      </p:sp>
      <p:sp>
        <p:nvSpPr>
          <p:cNvPr id="57347" name="Rectangle 3"/>
          <p:cNvSpPr>
            <a:spLocks noGrp="1" noChangeArrowheads="1"/>
          </p:cNvSpPr>
          <p:nvPr>
            <p:ph type="body" idx="1"/>
          </p:nvPr>
        </p:nvSpPr>
        <p:spPr>
          <a:xfrm>
            <a:off x="1394791" y="2912655"/>
            <a:ext cx="8229600" cy="3461503"/>
          </a:xfrm>
        </p:spPr>
        <p:txBody>
          <a:bodyPr/>
          <a:lstStyle/>
          <a:p>
            <a:pPr eaLnBrk="1" hangingPunct="1">
              <a:defRPr/>
            </a:pPr>
            <a:r>
              <a:rPr lang="en-US" dirty="0"/>
              <a:t>Duties/services</a:t>
            </a:r>
          </a:p>
          <a:p>
            <a:pPr lvl="1" eaLnBrk="1" hangingPunct="1">
              <a:defRPr/>
            </a:pPr>
            <a:r>
              <a:rPr lang="en-US" dirty="0"/>
              <a:t>Logical addressing</a:t>
            </a:r>
          </a:p>
          <a:p>
            <a:pPr lvl="1" eaLnBrk="1" hangingPunct="1">
              <a:defRPr/>
            </a:pPr>
            <a:r>
              <a:rPr lang="en-US" dirty="0"/>
              <a:t>Routing</a:t>
            </a:r>
          </a:p>
        </p:txBody>
      </p:sp>
      <p:sp>
        <p:nvSpPr>
          <p:cNvPr id="57348" name="Text Box 4"/>
          <p:cNvSpPr txBox="1">
            <a:spLocks noChangeArrowheads="1"/>
          </p:cNvSpPr>
          <p:nvPr/>
        </p:nvSpPr>
        <p:spPr bwMode="auto">
          <a:xfrm>
            <a:off x="2037521" y="1609517"/>
            <a:ext cx="7586870" cy="954107"/>
          </a:xfrm>
          <a:prstGeom prst="rect">
            <a:avLst/>
          </a:prstGeom>
          <a:solidFill>
            <a:srgbClr val="FFFF00"/>
          </a:solidFill>
          <a:ln w="9525">
            <a:noFill/>
            <a:miter lim="800000"/>
            <a:headEnd/>
            <a:tailEnd/>
          </a:ln>
          <a:effectLst>
            <a:glow rad="63500">
              <a:srgbClr val="FF0000">
                <a:alpha val="40000"/>
              </a:srgbClr>
            </a:glow>
          </a:effectLst>
        </p:spPr>
        <p:txBody>
          <a:bodyPr wrap="square">
            <a:spAutoFit/>
          </a:bodyPr>
          <a:lstStyle>
            <a:defPPr>
              <a:defRPr lang="en-US"/>
            </a:defPPr>
            <a:lvl1pPr algn="ctr">
              <a:defRPr sz="2800" b="1" i="1">
                <a:solidFill>
                  <a:srgbClr val="FF0000"/>
                </a:solidFill>
                <a:effectLst>
                  <a:outerShdw blurRad="38100" dist="38100" dir="2700000" algn="tl">
                    <a:srgbClr val="000000"/>
                  </a:outerShdw>
                </a:effectLst>
                <a:latin typeface="+mj-lt"/>
              </a:defRPr>
            </a:lvl1pPr>
          </a:lstStyle>
          <a:p>
            <a:r>
              <a:rPr lang="en-US" dirty="0"/>
              <a:t>Responsible for the delivery of packets</a:t>
            </a:r>
            <a:br>
              <a:rPr lang="en-US" dirty="0"/>
            </a:br>
            <a:r>
              <a:rPr lang="en-US" dirty="0"/>
              <a:t>from the original source to the destination</a:t>
            </a:r>
          </a:p>
        </p:txBody>
      </p:sp>
    </p:spTree>
    <p:extLst>
      <p:ext uri="{BB962C8B-B14F-4D97-AF65-F5344CB8AC3E}">
        <p14:creationId xmlns:p14="http://schemas.microsoft.com/office/powerpoint/2010/main" val="1299936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defRPr/>
            </a:pPr>
            <a:r>
              <a:rPr lang="en-US"/>
              <a:t>Network Layer</a:t>
            </a:r>
          </a:p>
        </p:txBody>
      </p:sp>
      <p:sp>
        <p:nvSpPr>
          <p:cNvPr id="58371" name="Rectangle 3"/>
          <p:cNvSpPr>
            <a:spLocks noChangeArrowheads="1"/>
          </p:cNvSpPr>
          <p:nvPr/>
        </p:nvSpPr>
        <p:spPr bwMode="auto">
          <a:xfrm>
            <a:off x="3124200" y="3335338"/>
            <a:ext cx="3048000" cy="10668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58372" name="Text Box 4"/>
          <p:cNvSpPr txBox="1">
            <a:spLocks noChangeArrowheads="1"/>
          </p:cNvSpPr>
          <p:nvPr/>
        </p:nvSpPr>
        <p:spPr bwMode="auto">
          <a:xfrm>
            <a:off x="1759011" y="3453240"/>
            <a:ext cx="1422184" cy="830997"/>
          </a:xfrm>
          <a:prstGeom prst="rect">
            <a:avLst/>
          </a:prstGeom>
          <a:noFill/>
          <a:ln w="9525">
            <a:noFill/>
            <a:miter lim="800000"/>
            <a:headEnd/>
            <a:tailEnd/>
          </a:ln>
        </p:spPr>
        <p:txBody>
          <a:bodyPr wrap="none">
            <a:spAutoFit/>
          </a:bodyPr>
          <a:lstStyle/>
          <a:p>
            <a:pPr algn="ctr"/>
            <a:r>
              <a:rPr lang="en-US" sz="2400" dirty="0"/>
              <a:t>Network</a:t>
            </a:r>
            <a:br>
              <a:rPr lang="en-US" sz="2400" dirty="0"/>
            </a:br>
            <a:r>
              <a:rPr lang="en-US" sz="2400" dirty="0"/>
              <a:t>Layer</a:t>
            </a:r>
          </a:p>
        </p:txBody>
      </p:sp>
      <p:sp>
        <p:nvSpPr>
          <p:cNvPr id="58373" name="Rectangle 5"/>
          <p:cNvSpPr>
            <a:spLocks noChangeArrowheads="1"/>
          </p:cNvSpPr>
          <p:nvPr/>
        </p:nvSpPr>
        <p:spPr bwMode="auto">
          <a:xfrm>
            <a:off x="3657600" y="2743200"/>
            <a:ext cx="1600200" cy="304800"/>
          </a:xfrm>
          <a:prstGeom prst="rect">
            <a:avLst/>
          </a:prstGeom>
          <a:solidFill>
            <a:srgbClr val="080808"/>
          </a:solidFill>
          <a:ln w="9525">
            <a:solidFill>
              <a:schemeClr val="tx1"/>
            </a:solidFill>
            <a:miter lim="800000"/>
            <a:headEnd/>
            <a:tailEnd/>
          </a:ln>
        </p:spPr>
        <p:txBody>
          <a:bodyPr wrap="none" anchor="ctr"/>
          <a:lstStyle/>
          <a:p>
            <a:pPr algn="ctr"/>
            <a:r>
              <a:rPr lang="en-US" b="1">
                <a:solidFill>
                  <a:srgbClr val="FFFF00"/>
                </a:solidFill>
              </a:rPr>
              <a:t>Data</a:t>
            </a:r>
          </a:p>
        </p:txBody>
      </p:sp>
      <p:sp>
        <p:nvSpPr>
          <p:cNvPr id="58374" name="AutoShape 6"/>
          <p:cNvSpPr>
            <a:spLocks noChangeArrowheads="1"/>
          </p:cNvSpPr>
          <p:nvPr/>
        </p:nvSpPr>
        <p:spPr bwMode="auto">
          <a:xfrm>
            <a:off x="4343400" y="2133600"/>
            <a:ext cx="381000" cy="533400"/>
          </a:xfrm>
          <a:prstGeom prst="downArrow">
            <a:avLst>
              <a:gd name="adj1" fmla="val 50000"/>
              <a:gd name="adj2" fmla="val 35000"/>
            </a:avLst>
          </a:prstGeom>
          <a:solidFill>
            <a:schemeClr val="folHlink"/>
          </a:solidFill>
          <a:ln w="9525">
            <a:solidFill>
              <a:schemeClr val="tx1"/>
            </a:solidFill>
            <a:miter lim="800000"/>
            <a:headEnd/>
            <a:tailEnd/>
          </a:ln>
        </p:spPr>
        <p:txBody>
          <a:bodyPr wrap="none" anchor="ctr"/>
          <a:lstStyle/>
          <a:p>
            <a:endParaRPr lang="en-US"/>
          </a:p>
        </p:txBody>
      </p:sp>
      <p:sp>
        <p:nvSpPr>
          <p:cNvPr id="58375" name="Text Box 7"/>
          <p:cNvSpPr txBox="1">
            <a:spLocks noChangeArrowheads="1"/>
          </p:cNvSpPr>
          <p:nvPr/>
        </p:nvSpPr>
        <p:spPr bwMode="auto">
          <a:xfrm>
            <a:off x="3479790" y="1657649"/>
            <a:ext cx="2300630" cy="461665"/>
          </a:xfrm>
          <a:prstGeom prst="rect">
            <a:avLst/>
          </a:prstGeom>
          <a:noFill/>
          <a:ln w="9525">
            <a:noFill/>
            <a:miter lim="800000"/>
            <a:headEnd/>
            <a:tailEnd/>
          </a:ln>
        </p:spPr>
        <p:txBody>
          <a:bodyPr wrap="none">
            <a:spAutoFit/>
          </a:bodyPr>
          <a:lstStyle/>
          <a:p>
            <a:r>
              <a:rPr lang="en-US" sz="2400" dirty="0"/>
              <a:t>from Transport</a:t>
            </a:r>
          </a:p>
        </p:txBody>
      </p:sp>
      <p:sp>
        <p:nvSpPr>
          <p:cNvPr id="58385" name="Text Box 17"/>
          <p:cNvSpPr txBox="1">
            <a:spLocks noChangeArrowheads="1"/>
          </p:cNvSpPr>
          <p:nvPr/>
        </p:nvSpPr>
        <p:spPr bwMode="auto">
          <a:xfrm>
            <a:off x="3929612" y="4876801"/>
            <a:ext cx="1959191" cy="461665"/>
          </a:xfrm>
          <a:prstGeom prst="rect">
            <a:avLst/>
          </a:prstGeom>
          <a:noFill/>
          <a:ln w="9525">
            <a:noFill/>
            <a:miter lim="800000"/>
            <a:headEnd/>
            <a:tailEnd/>
          </a:ln>
        </p:spPr>
        <p:txBody>
          <a:bodyPr wrap="none">
            <a:spAutoFit/>
          </a:bodyPr>
          <a:lstStyle/>
          <a:p>
            <a:r>
              <a:rPr lang="en-US" sz="2400"/>
              <a:t>to Data Link</a:t>
            </a:r>
          </a:p>
        </p:txBody>
      </p:sp>
      <p:sp>
        <p:nvSpPr>
          <p:cNvPr id="58392" name="Rectangle 24"/>
          <p:cNvSpPr>
            <a:spLocks noChangeArrowheads="1"/>
          </p:cNvSpPr>
          <p:nvPr/>
        </p:nvSpPr>
        <p:spPr bwMode="auto">
          <a:xfrm>
            <a:off x="6705600" y="3335338"/>
            <a:ext cx="3048000" cy="10668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58393" name="Rectangle 25"/>
          <p:cNvSpPr>
            <a:spLocks noChangeArrowheads="1"/>
          </p:cNvSpPr>
          <p:nvPr/>
        </p:nvSpPr>
        <p:spPr bwMode="auto">
          <a:xfrm>
            <a:off x="7239000" y="2743200"/>
            <a:ext cx="1600200" cy="304800"/>
          </a:xfrm>
          <a:prstGeom prst="rect">
            <a:avLst/>
          </a:prstGeom>
          <a:solidFill>
            <a:srgbClr val="080808"/>
          </a:solidFill>
          <a:ln w="9525">
            <a:solidFill>
              <a:schemeClr val="tx1"/>
            </a:solidFill>
            <a:miter lim="800000"/>
            <a:headEnd/>
            <a:tailEnd/>
          </a:ln>
        </p:spPr>
        <p:txBody>
          <a:bodyPr wrap="none" anchor="ctr"/>
          <a:lstStyle/>
          <a:p>
            <a:pPr algn="ctr"/>
            <a:r>
              <a:rPr lang="en-US" b="1">
                <a:solidFill>
                  <a:srgbClr val="FFFF00"/>
                </a:solidFill>
              </a:rPr>
              <a:t>Data</a:t>
            </a:r>
          </a:p>
        </p:txBody>
      </p:sp>
      <p:sp>
        <p:nvSpPr>
          <p:cNvPr id="58394" name="AutoShape 26"/>
          <p:cNvSpPr>
            <a:spLocks noChangeArrowheads="1"/>
          </p:cNvSpPr>
          <p:nvPr/>
        </p:nvSpPr>
        <p:spPr bwMode="auto">
          <a:xfrm flipV="1">
            <a:off x="7924800" y="2133600"/>
            <a:ext cx="381000" cy="533400"/>
          </a:xfrm>
          <a:prstGeom prst="downArrow">
            <a:avLst>
              <a:gd name="adj1" fmla="val 50000"/>
              <a:gd name="adj2" fmla="val 35000"/>
            </a:avLst>
          </a:prstGeom>
          <a:solidFill>
            <a:schemeClr val="folHlink"/>
          </a:solidFill>
          <a:ln w="9525">
            <a:solidFill>
              <a:schemeClr val="tx1"/>
            </a:solidFill>
            <a:miter lim="800000"/>
            <a:headEnd/>
            <a:tailEnd/>
          </a:ln>
        </p:spPr>
        <p:txBody>
          <a:bodyPr wrap="none" anchor="ctr"/>
          <a:lstStyle/>
          <a:p>
            <a:endParaRPr lang="en-US"/>
          </a:p>
        </p:txBody>
      </p:sp>
      <p:sp>
        <p:nvSpPr>
          <p:cNvPr id="58395" name="Text Box 27"/>
          <p:cNvSpPr txBox="1">
            <a:spLocks noChangeArrowheads="1"/>
          </p:cNvSpPr>
          <p:nvPr/>
        </p:nvSpPr>
        <p:spPr bwMode="auto">
          <a:xfrm>
            <a:off x="7256017" y="1655775"/>
            <a:ext cx="1927131" cy="461665"/>
          </a:xfrm>
          <a:prstGeom prst="rect">
            <a:avLst/>
          </a:prstGeom>
          <a:noFill/>
          <a:ln w="9525">
            <a:noFill/>
            <a:miter lim="800000"/>
            <a:headEnd/>
            <a:tailEnd/>
          </a:ln>
        </p:spPr>
        <p:txBody>
          <a:bodyPr wrap="none">
            <a:spAutoFit/>
          </a:bodyPr>
          <a:lstStyle/>
          <a:p>
            <a:r>
              <a:rPr lang="en-US" sz="2400" dirty="0"/>
              <a:t>to Transport</a:t>
            </a:r>
          </a:p>
        </p:txBody>
      </p:sp>
      <p:sp>
        <p:nvSpPr>
          <p:cNvPr id="58405" name="Text Box 37"/>
          <p:cNvSpPr txBox="1">
            <a:spLocks noChangeArrowheads="1"/>
          </p:cNvSpPr>
          <p:nvPr/>
        </p:nvSpPr>
        <p:spPr bwMode="auto">
          <a:xfrm>
            <a:off x="7263450" y="4876801"/>
            <a:ext cx="2332690" cy="461665"/>
          </a:xfrm>
          <a:prstGeom prst="rect">
            <a:avLst/>
          </a:prstGeom>
          <a:noFill/>
          <a:ln w="9525">
            <a:noFill/>
            <a:miter lim="800000"/>
            <a:headEnd/>
            <a:tailEnd/>
          </a:ln>
        </p:spPr>
        <p:txBody>
          <a:bodyPr wrap="none">
            <a:spAutoFit/>
          </a:bodyPr>
          <a:lstStyle/>
          <a:p>
            <a:r>
              <a:rPr lang="en-US" sz="2400" dirty="0"/>
              <a:t>from Data Link</a:t>
            </a:r>
          </a:p>
        </p:txBody>
      </p:sp>
      <p:sp>
        <p:nvSpPr>
          <p:cNvPr id="58415" name="Rectangle 47"/>
          <p:cNvSpPr>
            <a:spLocks noChangeArrowheads="1"/>
          </p:cNvSpPr>
          <p:nvPr/>
        </p:nvSpPr>
        <p:spPr bwMode="auto">
          <a:xfrm>
            <a:off x="3657600" y="3505200"/>
            <a:ext cx="1600200" cy="304800"/>
          </a:xfrm>
          <a:prstGeom prst="rect">
            <a:avLst/>
          </a:prstGeom>
          <a:solidFill>
            <a:srgbClr val="080808"/>
          </a:solidFill>
          <a:ln w="9525">
            <a:solidFill>
              <a:schemeClr val="bg1"/>
            </a:solidFill>
            <a:miter lim="800000"/>
            <a:headEnd/>
            <a:tailEnd/>
          </a:ln>
        </p:spPr>
        <p:txBody>
          <a:bodyPr wrap="none" anchor="ctr"/>
          <a:lstStyle/>
          <a:p>
            <a:pPr algn="ctr"/>
            <a:r>
              <a:rPr lang="en-US" b="1" dirty="0">
                <a:solidFill>
                  <a:srgbClr val="FFFF00"/>
                </a:solidFill>
              </a:rPr>
              <a:t>Data</a:t>
            </a:r>
          </a:p>
        </p:txBody>
      </p:sp>
      <p:sp>
        <p:nvSpPr>
          <p:cNvPr id="58416" name="Rectangle 48"/>
          <p:cNvSpPr>
            <a:spLocks noChangeArrowheads="1"/>
          </p:cNvSpPr>
          <p:nvPr/>
        </p:nvSpPr>
        <p:spPr bwMode="auto">
          <a:xfrm>
            <a:off x="5257800" y="3505200"/>
            <a:ext cx="609600" cy="304800"/>
          </a:xfrm>
          <a:prstGeom prst="rect">
            <a:avLst/>
          </a:prstGeom>
          <a:solidFill>
            <a:schemeClr val="tx1"/>
          </a:solidFill>
          <a:ln w="9525">
            <a:solidFill>
              <a:schemeClr val="bg1"/>
            </a:solidFill>
            <a:miter lim="800000"/>
            <a:headEnd/>
            <a:tailEnd/>
          </a:ln>
        </p:spPr>
        <p:txBody>
          <a:bodyPr wrap="none" anchor="ctr"/>
          <a:lstStyle/>
          <a:p>
            <a:pPr algn="ctr"/>
            <a:r>
              <a:rPr lang="en-US" b="1" dirty="0">
                <a:solidFill>
                  <a:schemeClr val="accent1">
                    <a:lumMod val="20000"/>
                    <a:lumOff val="80000"/>
                  </a:schemeClr>
                </a:solidFill>
              </a:rPr>
              <a:t>H3</a:t>
            </a:r>
          </a:p>
        </p:txBody>
      </p:sp>
      <p:sp>
        <p:nvSpPr>
          <p:cNvPr id="58417" name="AutoShape 49"/>
          <p:cNvSpPr>
            <a:spLocks noChangeArrowheads="1"/>
          </p:cNvSpPr>
          <p:nvPr/>
        </p:nvSpPr>
        <p:spPr bwMode="auto">
          <a:xfrm>
            <a:off x="4572000" y="4191000"/>
            <a:ext cx="381000" cy="609600"/>
          </a:xfrm>
          <a:prstGeom prst="downArrow">
            <a:avLst>
              <a:gd name="adj1" fmla="val 50000"/>
              <a:gd name="adj2" fmla="val 40000"/>
            </a:avLst>
          </a:prstGeom>
          <a:solidFill>
            <a:schemeClr val="folHlink"/>
          </a:solidFill>
          <a:ln w="9525">
            <a:solidFill>
              <a:schemeClr val="tx1"/>
            </a:solidFill>
            <a:miter lim="800000"/>
            <a:headEnd/>
            <a:tailEnd/>
          </a:ln>
        </p:spPr>
        <p:txBody>
          <a:bodyPr wrap="none" anchor="ctr"/>
          <a:lstStyle/>
          <a:p>
            <a:endParaRPr lang="en-US"/>
          </a:p>
        </p:txBody>
      </p:sp>
      <p:sp>
        <p:nvSpPr>
          <p:cNvPr id="58418" name="Rectangle 50"/>
          <p:cNvSpPr>
            <a:spLocks noChangeArrowheads="1"/>
          </p:cNvSpPr>
          <p:nvPr/>
        </p:nvSpPr>
        <p:spPr bwMode="auto">
          <a:xfrm>
            <a:off x="7239000" y="3505200"/>
            <a:ext cx="1600200" cy="304800"/>
          </a:xfrm>
          <a:prstGeom prst="rect">
            <a:avLst/>
          </a:prstGeom>
          <a:solidFill>
            <a:srgbClr val="080808"/>
          </a:solidFill>
          <a:ln w="9525">
            <a:solidFill>
              <a:schemeClr val="bg1"/>
            </a:solidFill>
            <a:miter lim="800000"/>
            <a:headEnd/>
            <a:tailEnd/>
          </a:ln>
        </p:spPr>
        <p:txBody>
          <a:bodyPr wrap="none" anchor="ctr"/>
          <a:lstStyle/>
          <a:p>
            <a:pPr algn="ctr"/>
            <a:r>
              <a:rPr lang="en-US" b="1">
                <a:solidFill>
                  <a:srgbClr val="FFFF00"/>
                </a:solidFill>
              </a:rPr>
              <a:t>Data</a:t>
            </a:r>
          </a:p>
        </p:txBody>
      </p:sp>
      <p:sp>
        <p:nvSpPr>
          <p:cNvPr id="58419" name="Rectangle 51"/>
          <p:cNvSpPr>
            <a:spLocks noChangeArrowheads="1"/>
          </p:cNvSpPr>
          <p:nvPr/>
        </p:nvSpPr>
        <p:spPr bwMode="auto">
          <a:xfrm>
            <a:off x="8839200" y="3505200"/>
            <a:ext cx="609600" cy="304800"/>
          </a:xfrm>
          <a:prstGeom prst="rect">
            <a:avLst/>
          </a:prstGeom>
          <a:solidFill>
            <a:schemeClr val="tx1"/>
          </a:solidFill>
          <a:ln w="9525">
            <a:solidFill>
              <a:schemeClr val="bg1"/>
            </a:solidFill>
            <a:miter lim="800000"/>
            <a:headEnd/>
            <a:tailEnd/>
          </a:ln>
        </p:spPr>
        <p:txBody>
          <a:bodyPr wrap="none" anchor="ctr"/>
          <a:lstStyle/>
          <a:p>
            <a:pPr algn="ctr"/>
            <a:r>
              <a:rPr lang="en-US" b="1">
                <a:solidFill>
                  <a:schemeClr val="accent1">
                    <a:lumMod val="20000"/>
                    <a:lumOff val="80000"/>
                  </a:schemeClr>
                </a:solidFill>
              </a:rPr>
              <a:t>H3</a:t>
            </a:r>
          </a:p>
        </p:txBody>
      </p:sp>
      <p:sp>
        <p:nvSpPr>
          <p:cNvPr id="58420" name="Line 52"/>
          <p:cNvSpPr>
            <a:spLocks noChangeShapeType="1"/>
          </p:cNvSpPr>
          <p:nvPr/>
        </p:nvSpPr>
        <p:spPr bwMode="auto">
          <a:xfrm>
            <a:off x="3657600" y="3048000"/>
            <a:ext cx="0" cy="457200"/>
          </a:xfrm>
          <a:prstGeom prst="line">
            <a:avLst/>
          </a:prstGeom>
          <a:noFill/>
          <a:ln w="9525">
            <a:solidFill>
              <a:schemeClr val="tx1"/>
            </a:solidFill>
            <a:prstDash val="dash"/>
            <a:round/>
            <a:headEnd/>
            <a:tailEnd/>
          </a:ln>
        </p:spPr>
        <p:txBody>
          <a:bodyPr/>
          <a:lstStyle/>
          <a:p>
            <a:endParaRPr lang="en-US"/>
          </a:p>
        </p:txBody>
      </p:sp>
      <p:sp>
        <p:nvSpPr>
          <p:cNvPr id="58421" name="Line 53"/>
          <p:cNvSpPr>
            <a:spLocks noChangeShapeType="1"/>
          </p:cNvSpPr>
          <p:nvPr/>
        </p:nvSpPr>
        <p:spPr bwMode="auto">
          <a:xfrm>
            <a:off x="5257800" y="3048000"/>
            <a:ext cx="0" cy="457200"/>
          </a:xfrm>
          <a:prstGeom prst="line">
            <a:avLst/>
          </a:prstGeom>
          <a:noFill/>
          <a:ln w="9525">
            <a:solidFill>
              <a:schemeClr val="tx1"/>
            </a:solidFill>
            <a:prstDash val="dash"/>
            <a:round/>
            <a:headEnd/>
            <a:tailEnd/>
          </a:ln>
        </p:spPr>
        <p:txBody>
          <a:bodyPr/>
          <a:lstStyle/>
          <a:p>
            <a:endParaRPr lang="en-US"/>
          </a:p>
        </p:txBody>
      </p:sp>
      <p:sp>
        <p:nvSpPr>
          <p:cNvPr id="58422" name="Line 54"/>
          <p:cNvSpPr>
            <a:spLocks noChangeShapeType="1"/>
          </p:cNvSpPr>
          <p:nvPr/>
        </p:nvSpPr>
        <p:spPr bwMode="auto">
          <a:xfrm>
            <a:off x="7239000" y="3048000"/>
            <a:ext cx="0" cy="457200"/>
          </a:xfrm>
          <a:prstGeom prst="line">
            <a:avLst/>
          </a:prstGeom>
          <a:noFill/>
          <a:ln w="9525">
            <a:solidFill>
              <a:schemeClr val="tx1"/>
            </a:solidFill>
            <a:prstDash val="dash"/>
            <a:round/>
            <a:headEnd/>
            <a:tailEnd/>
          </a:ln>
        </p:spPr>
        <p:txBody>
          <a:bodyPr/>
          <a:lstStyle/>
          <a:p>
            <a:endParaRPr lang="en-US"/>
          </a:p>
        </p:txBody>
      </p:sp>
      <p:sp>
        <p:nvSpPr>
          <p:cNvPr id="58423" name="Line 55"/>
          <p:cNvSpPr>
            <a:spLocks noChangeShapeType="1"/>
          </p:cNvSpPr>
          <p:nvPr/>
        </p:nvSpPr>
        <p:spPr bwMode="auto">
          <a:xfrm>
            <a:off x="8839200" y="3048000"/>
            <a:ext cx="0" cy="457200"/>
          </a:xfrm>
          <a:prstGeom prst="line">
            <a:avLst/>
          </a:prstGeom>
          <a:noFill/>
          <a:ln w="9525">
            <a:solidFill>
              <a:schemeClr val="tx1"/>
            </a:solidFill>
            <a:prstDash val="dash"/>
            <a:round/>
            <a:headEnd/>
            <a:tailEnd/>
          </a:ln>
        </p:spPr>
        <p:txBody>
          <a:bodyPr/>
          <a:lstStyle/>
          <a:p>
            <a:endParaRPr lang="en-US"/>
          </a:p>
        </p:txBody>
      </p:sp>
      <p:sp>
        <p:nvSpPr>
          <p:cNvPr id="58426" name="Text Box 58"/>
          <p:cNvSpPr txBox="1">
            <a:spLocks noChangeArrowheads="1"/>
          </p:cNvSpPr>
          <p:nvPr/>
        </p:nvSpPr>
        <p:spPr bwMode="auto">
          <a:xfrm>
            <a:off x="4191000" y="3810000"/>
            <a:ext cx="1162498" cy="369332"/>
          </a:xfrm>
          <a:prstGeom prst="rect">
            <a:avLst/>
          </a:prstGeom>
          <a:noFill/>
          <a:ln w="9525">
            <a:noFill/>
            <a:miter lim="800000"/>
            <a:headEnd/>
            <a:tailEnd/>
          </a:ln>
        </p:spPr>
        <p:txBody>
          <a:bodyPr wrap="none">
            <a:spAutoFit/>
          </a:bodyPr>
          <a:lstStyle/>
          <a:p>
            <a:r>
              <a:rPr lang="en-US" i="1"/>
              <a:t>(packet)</a:t>
            </a:r>
          </a:p>
        </p:txBody>
      </p:sp>
      <p:sp>
        <p:nvSpPr>
          <p:cNvPr id="58427" name="AutoShape 59"/>
          <p:cNvSpPr>
            <a:spLocks noChangeArrowheads="1"/>
          </p:cNvSpPr>
          <p:nvPr/>
        </p:nvSpPr>
        <p:spPr bwMode="auto">
          <a:xfrm flipV="1">
            <a:off x="8077200" y="4038600"/>
            <a:ext cx="381000" cy="762000"/>
          </a:xfrm>
          <a:prstGeom prst="downArrow">
            <a:avLst>
              <a:gd name="adj1" fmla="val 50000"/>
              <a:gd name="adj2" fmla="val 50000"/>
            </a:avLst>
          </a:prstGeom>
          <a:solidFill>
            <a:schemeClr val="folHlink"/>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71142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 calcmode="lin" valueType="num">
                                      <p:cBhvr additive="base">
                                        <p:cTn id="7" dur="500" fill="hold"/>
                                        <p:tgtEl>
                                          <p:spTgt spid="58371"/>
                                        </p:tgtEl>
                                        <p:attrNameLst>
                                          <p:attrName>ppt_x</p:attrName>
                                        </p:attrNameLst>
                                      </p:cBhvr>
                                      <p:tavLst>
                                        <p:tav tm="0">
                                          <p:val>
                                            <p:strVal val="0-#ppt_w/2"/>
                                          </p:val>
                                        </p:tav>
                                        <p:tav tm="100000">
                                          <p:val>
                                            <p:strVal val="#ppt_x"/>
                                          </p:val>
                                        </p:tav>
                                      </p:tavLst>
                                    </p:anim>
                                    <p:anim calcmode="lin" valueType="num">
                                      <p:cBhvr additive="base">
                                        <p:cTn id="8" dur="500" fill="hold"/>
                                        <p:tgtEl>
                                          <p:spTgt spid="583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8372"/>
                                        </p:tgtEl>
                                        <p:attrNameLst>
                                          <p:attrName>style.visibility</p:attrName>
                                        </p:attrNameLst>
                                      </p:cBhvr>
                                      <p:to>
                                        <p:strVal val="visible"/>
                                      </p:to>
                                    </p:set>
                                    <p:anim calcmode="lin" valueType="num">
                                      <p:cBhvr additive="base">
                                        <p:cTn id="12" dur="500" fill="hold"/>
                                        <p:tgtEl>
                                          <p:spTgt spid="58372"/>
                                        </p:tgtEl>
                                        <p:attrNameLst>
                                          <p:attrName>ppt_x</p:attrName>
                                        </p:attrNameLst>
                                      </p:cBhvr>
                                      <p:tavLst>
                                        <p:tav tm="0">
                                          <p:val>
                                            <p:strVal val="0-#ppt_w/2"/>
                                          </p:val>
                                        </p:tav>
                                        <p:tav tm="100000">
                                          <p:val>
                                            <p:strVal val="#ppt_x"/>
                                          </p:val>
                                        </p:tav>
                                      </p:tavLst>
                                    </p:anim>
                                    <p:anim calcmode="lin" valueType="num">
                                      <p:cBhvr additive="base">
                                        <p:cTn id="13" dur="500" fill="hold"/>
                                        <p:tgtEl>
                                          <p:spTgt spid="5837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8375"/>
                                        </p:tgtEl>
                                        <p:attrNameLst>
                                          <p:attrName>style.visibility</p:attrName>
                                        </p:attrNameLst>
                                      </p:cBhvr>
                                      <p:to>
                                        <p:strVal val="visible"/>
                                      </p:to>
                                    </p:set>
                                  </p:childTnLst>
                                </p:cTn>
                              </p:par>
                            </p:childTnLst>
                          </p:cTn>
                        </p:par>
                        <p:par>
                          <p:cTn id="18" fill="hold">
                            <p:stCondLst>
                              <p:cond delay="0"/>
                            </p:stCondLst>
                            <p:childTnLst>
                              <p:par>
                                <p:cTn id="19" presetID="22" presetClass="entr" presetSubtype="1" fill="hold" grpId="0" nodeType="afterEffect">
                                  <p:stCondLst>
                                    <p:cond delay="0"/>
                                  </p:stCondLst>
                                  <p:childTnLst>
                                    <p:set>
                                      <p:cBhvr>
                                        <p:cTn id="20" dur="1" fill="hold">
                                          <p:stCondLst>
                                            <p:cond delay="0"/>
                                          </p:stCondLst>
                                        </p:cTn>
                                        <p:tgtEl>
                                          <p:spTgt spid="58374"/>
                                        </p:tgtEl>
                                        <p:attrNameLst>
                                          <p:attrName>style.visibility</p:attrName>
                                        </p:attrNameLst>
                                      </p:cBhvr>
                                      <p:to>
                                        <p:strVal val="visible"/>
                                      </p:to>
                                    </p:set>
                                    <p:animEffect transition="in" filter="wipe(up)">
                                      <p:cBhvr>
                                        <p:cTn id="21" dur="500"/>
                                        <p:tgtEl>
                                          <p:spTgt spid="58374"/>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58373"/>
                                        </p:tgtEl>
                                        <p:attrNameLst>
                                          <p:attrName>style.visibility</p:attrName>
                                        </p:attrNameLst>
                                      </p:cBhvr>
                                      <p:to>
                                        <p:strVal val="visible"/>
                                      </p:to>
                                    </p:set>
                                    <p:animEffect transition="in" filter="wipe(up)">
                                      <p:cBhvr>
                                        <p:cTn id="25" dur="500"/>
                                        <p:tgtEl>
                                          <p:spTgt spid="5837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8420"/>
                                        </p:tgtEl>
                                        <p:attrNameLst>
                                          <p:attrName>style.visibility</p:attrName>
                                        </p:attrNameLst>
                                      </p:cBhvr>
                                      <p:to>
                                        <p:strVal val="visible"/>
                                      </p:to>
                                    </p:set>
                                    <p:animEffect transition="in" filter="wipe(up)">
                                      <p:cBhvr>
                                        <p:cTn id="30" dur="500"/>
                                        <p:tgtEl>
                                          <p:spTgt spid="5842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8421"/>
                                        </p:tgtEl>
                                        <p:attrNameLst>
                                          <p:attrName>style.visibility</p:attrName>
                                        </p:attrNameLst>
                                      </p:cBhvr>
                                      <p:to>
                                        <p:strVal val="visible"/>
                                      </p:to>
                                    </p:set>
                                    <p:animEffect transition="in" filter="wipe(up)">
                                      <p:cBhvr>
                                        <p:cTn id="33" dur="500"/>
                                        <p:tgtEl>
                                          <p:spTgt spid="58421"/>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58415"/>
                                        </p:tgtEl>
                                        <p:attrNameLst>
                                          <p:attrName>style.visibility</p:attrName>
                                        </p:attrNameLst>
                                      </p:cBhvr>
                                      <p:to>
                                        <p:strVal val="visible"/>
                                      </p:to>
                                    </p:set>
                                    <p:animEffect transition="in" filter="wipe(up)">
                                      <p:cBhvr>
                                        <p:cTn id="37" dur="500"/>
                                        <p:tgtEl>
                                          <p:spTgt spid="58415"/>
                                        </p:tgtEl>
                                      </p:cBhvr>
                                    </p:animEffect>
                                  </p:childTnLst>
                                </p:cTn>
                              </p:par>
                            </p:childTnLst>
                          </p:cTn>
                        </p:par>
                        <p:par>
                          <p:cTn id="38" fill="hold">
                            <p:stCondLst>
                              <p:cond delay="1000"/>
                            </p:stCondLst>
                            <p:childTnLst>
                              <p:par>
                                <p:cTn id="39" presetID="2" presetClass="entr" presetSubtype="2" fill="hold" grpId="0" nodeType="afterEffect">
                                  <p:stCondLst>
                                    <p:cond delay="0"/>
                                  </p:stCondLst>
                                  <p:childTnLst>
                                    <p:set>
                                      <p:cBhvr>
                                        <p:cTn id="40" dur="1" fill="hold">
                                          <p:stCondLst>
                                            <p:cond delay="0"/>
                                          </p:stCondLst>
                                        </p:cTn>
                                        <p:tgtEl>
                                          <p:spTgt spid="58416"/>
                                        </p:tgtEl>
                                        <p:attrNameLst>
                                          <p:attrName>style.visibility</p:attrName>
                                        </p:attrNameLst>
                                      </p:cBhvr>
                                      <p:to>
                                        <p:strVal val="visible"/>
                                      </p:to>
                                    </p:set>
                                    <p:anim calcmode="lin" valueType="num">
                                      <p:cBhvr additive="base">
                                        <p:cTn id="41" dur="500" fill="hold"/>
                                        <p:tgtEl>
                                          <p:spTgt spid="58416"/>
                                        </p:tgtEl>
                                        <p:attrNameLst>
                                          <p:attrName>ppt_x</p:attrName>
                                        </p:attrNameLst>
                                      </p:cBhvr>
                                      <p:tavLst>
                                        <p:tav tm="0">
                                          <p:val>
                                            <p:strVal val="1+#ppt_w/2"/>
                                          </p:val>
                                        </p:tav>
                                        <p:tav tm="100000">
                                          <p:val>
                                            <p:strVal val="#ppt_x"/>
                                          </p:val>
                                        </p:tav>
                                      </p:tavLst>
                                    </p:anim>
                                    <p:anim calcmode="lin" valueType="num">
                                      <p:cBhvr additive="base">
                                        <p:cTn id="42" dur="500" fill="hold"/>
                                        <p:tgtEl>
                                          <p:spTgt spid="5841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8426"/>
                                        </p:tgtEl>
                                        <p:attrNameLst>
                                          <p:attrName>style.visibility</p:attrName>
                                        </p:attrNameLst>
                                      </p:cBhvr>
                                      <p:to>
                                        <p:strVal val="visible"/>
                                      </p:to>
                                    </p:set>
                                    <p:animEffect transition="in" filter="dissolve">
                                      <p:cBhvr>
                                        <p:cTn id="47" dur="500"/>
                                        <p:tgtEl>
                                          <p:spTgt spid="584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8417"/>
                                        </p:tgtEl>
                                        <p:attrNameLst>
                                          <p:attrName>style.visibility</p:attrName>
                                        </p:attrNameLst>
                                      </p:cBhvr>
                                      <p:to>
                                        <p:strVal val="visible"/>
                                      </p:to>
                                    </p:set>
                                    <p:animEffect transition="in" filter="wipe(up)">
                                      <p:cBhvr>
                                        <p:cTn id="52" dur="500"/>
                                        <p:tgtEl>
                                          <p:spTgt spid="58417"/>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5838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58392"/>
                                        </p:tgtEl>
                                        <p:attrNameLst>
                                          <p:attrName>style.visibility</p:attrName>
                                        </p:attrNameLst>
                                      </p:cBhvr>
                                      <p:to>
                                        <p:strVal val="visible"/>
                                      </p:to>
                                    </p:set>
                                    <p:anim calcmode="lin" valueType="num">
                                      <p:cBhvr additive="base">
                                        <p:cTn id="60" dur="500" fill="hold"/>
                                        <p:tgtEl>
                                          <p:spTgt spid="58392"/>
                                        </p:tgtEl>
                                        <p:attrNameLst>
                                          <p:attrName>ppt_x</p:attrName>
                                        </p:attrNameLst>
                                      </p:cBhvr>
                                      <p:tavLst>
                                        <p:tav tm="0">
                                          <p:val>
                                            <p:strVal val="1+#ppt_w/2"/>
                                          </p:val>
                                        </p:tav>
                                        <p:tav tm="100000">
                                          <p:val>
                                            <p:strVal val="#ppt_x"/>
                                          </p:val>
                                        </p:tav>
                                      </p:tavLst>
                                    </p:anim>
                                    <p:anim calcmode="lin" valueType="num">
                                      <p:cBhvr additive="base">
                                        <p:cTn id="61" dur="500" fill="hold"/>
                                        <p:tgtEl>
                                          <p:spTgt spid="58392"/>
                                        </p:tgtEl>
                                        <p:attrNameLst>
                                          <p:attrName>ppt_y</p:attrName>
                                        </p:attrNameLst>
                                      </p:cBhvr>
                                      <p:tavLst>
                                        <p:tav tm="0">
                                          <p:val>
                                            <p:strVal val="#ppt_y"/>
                                          </p:val>
                                        </p:tav>
                                        <p:tav tm="100000">
                                          <p:val>
                                            <p:strVal val="#ppt_y"/>
                                          </p:val>
                                        </p:tav>
                                      </p:tavLst>
                                    </p:anim>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58405"/>
                                        </p:tgtEl>
                                        <p:attrNameLst>
                                          <p:attrName>style.visibility</p:attrName>
                                        </p:attrNameLst>
                                      </p:cBhvr>
                                      <p:to>
                                        <p:strVal val="visible"/>
                                      </p:to>
                                    </p:set>
                                  </p:childTnLst>
                                </p:cTn>
                              </p:par>
                            </p:childTnLst>
                          </p:cTn>
                        </p:par>
                        <p:par>
                          <p:cTn id="65" fill="hold">
                            <p:stCondLst>
                              <p:cond delay="500"/>
                            </p:stCondLst>
                            <p:childTnLst>
                              <p:par>
                                <p:cTn id="66" presetID="22" presetClass="entr" presetSubtype="4" fill="hold" grpId="0" nodeType="afterEffect">
                                  <p:stCondLst>
                                    <p:cond delay="0"/>
                                  </p:stCondLst>
                                  <p:childTnLst>
                                    <p:set>
                                      <p:cBhvr>
                                        <p:cTn id="67" dur="1" fill="hold">
                                          <p:stCondLst>
                                            <p:cond delay="0"/>
                                          </p:stCondLst>
                                        </p:cTn>
                                        <p:tgtEl>
                                          <p:spTgt spid="58427"/>
                                        </p:tgtEl>
                                        <p:attrNameLst>
                                          <p:attrName>style.visibility</p:attrName>
                                        </p:attrNameLst>
                                      </p:cBhvr>
                                      <p:to>
                                        <p:strVal val="visible"/>
                                      </p:to>
                                    </p:set>
                                    <p:animEffect transition="in" filter="wipe(down)">
                                      <p:cBhvr>
                                        <p:cTn id="68" dur="500"/>
                                        <p:tgtEl>
                                          <p:spTgt spid="58427"/>
                                        </p:tgtEl>
                                      </p:cBhvr>
                                    </p:animEffect>
                                  </p:childTnLst>
                                </p:cTn>
                              </p:par>
                            </p:childTnLst>
                          </p:cTn>
                        </p:par>
                        <p:par>
                          <p:cTn id="69" fill="hold">
                            <p:stCondLst>
                              <p:cond delay="1000"/>
                            </p:stCondLst>
                            <p:childTnLst>
                              <p:par>
                                <p:cTn id="70" presetID="2" presetClass="entr" presetSubtype="4" fill="hold" grpId="0" nodeType="afterEffect">
                                  <p:stCondLst>
                                    <p:cond delay="0"/>
                                  </p:stCondLst>
                                  <p:childTnLst>
                                    <p:set>
                                      <p:cBhvr>
                                        <p:cTn id="71" dur="1" fill="hold">
                                          <p:stCondLst>
                                            <p:cond delay="0"/>
                                          </p:stCondLst>
                                        </p:cTn>
                                        <p:tgtEl>
                                          <p:spTgt spid="58418"/>
                                        </p:tgtEl>
                                        <p:attrNameLst>
                                          <p:attrName>style.visibility</p:attrName>
                                        </p:attrNameLst>
                                      </p:cBhvr>
                                      <p:to>
                                        <p:strVal val="visible"/>
                                      </p:to>
                                    </p:set>
                                    <p:anim calcmode="lin" valueType="num">
                                      <p:cBhvr additive="base">
                                        <p:cTn id="72" dur="500" fill="hold"/>
                                        <p:tgtEl>
                                          <p:spTgt spid="58418"/>
                                        </p:tgtEl>
                                        <p:attrNameLst>
                                          <p:attrName>ppt_x</p:attrName>
                                        </p:attrNameLst>
                                      </p:cBhvr>
                                      <p:tavLst>
                                        <p:tav tm="0">
                                          <p:val>
                                            <p:strVal val="#ppt_x"/>
                                          </p:val>
                                        </p:tav>
                                        <p:tav tm="100000">
                                          <p:val>
                                            <p:strVal val="#ppt_x"/>
                                          </p:val>
                                        </p:tav>
                                      </p:tavLst>
                                    </p:anim>
                                    <p:anim calcmode="lin" valueType="num">
                                      <p:cBhvr additive="base">
                                        <p:cTn id="73" dur="500" fill="hold"/>
                                        <p:tgtEl>
                                          <p:spTgt spid="5841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8419"/>
                                        </p:tgtEl>
                                        <p:attrNameLst>
                                          <p:attrName>style.visibility</p:attrName>
                                        </p:attrNameLst>
                                      </p:cBhvr>
                                      <p:to>
                                        <p:strVal val="visible"/>
                                      </p:to>
                                    </p:set>
                                    <p:anim calcmode="lin" valueType="num">
                                      <p:cBhvr additive="base">
                                        <p:cTn id="76" dur="500" fill="hold"/>
                                        <p:tgtEl>
                                          <p:spTgt spid="58419"/>
                                        </p:tgtEl>
                                        <p:attrNameLst>
                                          <p:attrName>ppt_x</p:attrName>
                                        </p:attrNameLst>
                                      </p:cBhvr>
                                      <p:tavLst>
                                        <p:tav tm="0">
                                          <p:val>
                                            <p:strVal val="#ppt_x"/>
                                          </p:val>
                                        </p:tav>
                                        <p:tav tm="100000">
                                          <p:val>
                                            <p:strVal val="#ppt_x"/>
                                          </p:val>
                                        </p:tav>
                                      </p:tavLst>
                                    </p:anim>
                                    <p:anim calcmode="lin" valueType="num">
                                      <p:cBhvr additive="base">
                                        <p:cTn id="77" dur="500" fill="hold"/>
                                        <p:tgtEl>
                                          <p:spTgt spid="58419"/>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8422"/>
                                        </p:tgtEl>
                                        <p:attrNameLst>
                                          <p:attrName>style.visibility</p:attrName>
                                        </p:attrNameLst>
                                      </p:cBhvr>
                                      <p:to>
                                        <p:strVal val="visible"/>
                                      </p:to>
                                    </p:set>
                                    <p:animEffect transition="in" filter="wipe(down)">
                                      <p:cBhvr>
                                        <p:cTn id="82" dur="500"/>
                                        <p:tgtEl>
                                          <p:spTgt spid="58422"/>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58423"/>
                                        </p:tgtEl>
                                        <p:attrNameLst>
                                          <p:attrName>style.visibility</p:attrName>
                                        </p:attrNameLst>
                                      </p:cBhvr>
                                      <p:to>
                                        <p:strVal val="visible"/>
                                      </p:to>
                                    </p:set>
                                    <p:animEffect transition="in" filter="wipe(down)">
                                      <p:cBhvr>
                                        <p:cTn id="85" dur="500"/>
                                        <p:tgtEl>
                                          <p:spTgt spid="58423"/>
                                        </p:tgtEl>
                                      </p:cBhvr>
                                    </p:animEffect>
                                  </p:childTnLst>
                                </p:cTn>
                              </p:par>
                            </p:childTnLst>
                          </p:cTn>
                        </p:par>
                        <p:par>
                          <p:cTn id="86" fill="hold">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58393"/>
                                        </p:tgtEl>
                                        <p:attrNameLst>
                                          <p:attrName>style.visibility</p:attrName>
                                        </p:attrNameLst>
                                      </p:cBhvr>
                                      <p:to>
                                        <p:strVal val="visible"/>
                                      </p:to>
                                    </p:set>
                                    <p:animEffect transition="in" filter="wipe(down)">
                                      <p:cBhvr>
                                        <p:cTn id="89" dur="500"/>
                                        <p:tgtEl>
                                          <p:spTgt spid="58393"/>
                                        </p:tgtEl>
                                      </p:cBhvr>
                                    </p:animEffect>
                                  </p:childTnLst>
                                </p:cTn>
                              </p:par>
                            </p:childTnLst>
                          </p:cTn>
                        </p:par>
                        <p:par>
                          <p:cTn id="90" fill="hold">
                            <p:stCondLst>
                              <p:cond delay="1000"/>
                            </p:stCondLst>
                            <p:childTnLst>
                              <p:par>
                                <p:cTn id="91" presetID="22" presetClass="entr" presetSubtype="4" fill="hold" grpId="0" nodeType="afterEffect">
                                  <p:stCondLst>
                                    <p:cond delay="0"/>
                                  </p:stCondLst>
                                  <p:childTnLst>
                                    <p:set>
                                      <p:cBhvr>
                                        <p:cTn id="92" dur="1" fill="hold">
                                          <p:stCondLst>
                                            <p:cond delay="0"/>
                                          </p:stCondLst>
                                        </p:cTn>
                                        <p:tgtEl>
                                          <p:spTgt spid="58394"/>
                                        </p:tgtEl>
                                        <p:attrNameLst>
                                          <p:attrName>style.visibility</p:attrName>
                                        </p:attrNameLst>
                                      </p:cBhvr>
                                      <p:to>
                                        <p:strVal val="visible"/>
                                      </p:to>
                                    </p:set>
                                    <p:animEffect transition="in" filter="wipe(down)">
                                      <p:cBhvr>
                                        <p:cTn id="93" dur="500"/>
                                        <p:tgtEl>
                                          <p:spTgt spid="58394"/>
                                        </p:tgtEl>
                                      </p:cBhvr>
                                    </p:animEffect>
                                  </p:childTnLst>
                                </p:cTn>
                              </p:par>
                            </p:childTnLst>
                          </p:cTn>
                        </p:par>
                        <p:par>
                          <p:cTn id="94" fill="hold">
                            <p:stCondLst>
                              <p:cond delay="1500"/>
                            </p:stCondLst>
                            <p:childTnLst>
                              <p:par>
                                <p:cTn id="95" presetID="1" presetClass="entr" presetSubtype="0" fill="hold" grpId="0" nodeType="afterEffect">
                                  <p:stCondLst>
                                    <p:cond delay="0"/>
                                  </p:stCondLst>
                                  <p:childTnLst>
                                    <p:set>
                                      <p:cBhvr>
                                        <p:cTn id="96" dur="1" fill="hold">
                                          <p:stCondLst>
                                            <p:cond delay="0"/>
                                          </p:stCondLst>
                                        </p:cTn>
                                        <p:tgtEl>
                                          <p:spTgt spid="58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nimBg="1"/>
      <p:bldP spid="58372" grpId="0"/>
      <p:bldP spid="58373" grpId="0" animBg="1"/>
      <p:bldP spid="58374" grpId="0" animBg="1"/>
      <p:bldP spid="58375" grpId="0"/>
      <p:bldP spid="58385" grpId="0"/>
      <p:bldP spid="58392" grpId="0" animBg="1"/>
      <p:bldP spid="58393" grpId="0" animBg="1"/>
      <p:bldP spid="58394" grpId="0" animBg="1"/>
      <p:bldP spid="58395" grpId="0"/>
      <p:bldP spid="58405" grpId="0"/>
      <p:bldP spid="58415" grpId="0" animBg="1"/>
      <p:bldP spid="58416" grpId="0" animBg="1"/>
      <p:bldP spid="58417" grpId="0" animBg="1"/>
      <p:bldP spid="58418" grpId="0" animBg="1"/>
      <p:bldP spid="58419" grpId="0" animBg="1"/>
      <p:bldP spid="58420" grpId="0" animBg="1"/>
      <p:bldP spid="58421" grpId="0" animBg="1"/>
      <p:bldP spid="58422" grpId="0" animBg="1"/>
      <p:bldP spid="58423" grpId="0" animBg="1"/>
      <p:bldP spid="58426" grpId="0"/>
      <p:bldP spid="584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 Communication</a:t>
            </a:r>
            <a:endParaRPr lang="en-IN" dirty="0"/>
          </a:p>
        </p:txBody>
      </p:sp>
      <p:sp>
        <p:nvSpPr>
          <p:cNvPr id="3" name="Content Placeholder 2"/>
          <p:cNvSpPr>
            <a:spLocks noGrp="1"/>
          </p:cNvSpPr>
          <p:nvPr>
            <p:ph idx="1"/>
          </p:nvPr>
        </p:nvSpPr>
        <p:spPr>
          <a:xfrm>
            <a:off x="1130270" y="2002559"/>
            <a:ext cx="9603275" cy="3463785"/>
          </a:xfrm>
        </p:spPr>
        <p:txBody>
          <a:bodyPr>
            <a:normAutofit/>
          </a:bodyPr>
          <a:lstStyle/>
          <a:p>
            <a:pPr algn="just"/>
            <a:r>
              <a:rPr lang="en-US" dirty="0"/>
              <a:t>Communication : Sending or receiving message.</a:t>
            </a:r>
          </a:p>
          <a:p>
            <a:pPr algn="just"/>
            <a:r>
              <a:rPr lang="en-US" dirty="0"/>
              <a:t>Data : information.</a:t>
            </a:r>
          </a:p>
          <a:p>
            <a:pPr algn="just"/>
            <a:r>
              <a:rPr lang="en-US" dirty="0"/>
              <a:t>Sharing information :</a:t>
            </a:r>
            <a:r>
              <a:rPr lang="en-IN" dirty="0"/>
              <a:t> </a:t>
            </a:r>
          </a:p>
          <a:p>
            <a:pPr lvl="1" algn="just"/>
            <a:r>
              <a:rPr lang="en-US" dirty="0"/>
              <a:t>Local </a:t>
            </a:r>
            <a:r>
              <a:rPr lang="en-US" dirty="0">
                <a:sym typeface="Wingdings" panose="05000000000000000000" pitchFamily="2" charset="2"/>
              </a:rPr>
              <a:t> Face to Face</a:t>
            </a:r>
            <a:endParaRPr lang="en-US" dirty="0"/>
          </a:p>
          <a:p>
            <a:pPr lvl="1" algn="just"/>
            <a:r>
              <a:rPr lang="en-US" dirty="0"/>
              <a:t>Remote </a:t>
            </a:r>
            <a:r>
              <a:rPr lang="en-US" dirty="0">
                <a:sym typeface="Wingdings" panose="05000000000000000000" pitchFamily="2" charset="2"/>
              </a:rPr>
              <a:t> Over a distance</a:t>
            </a:r>
            <a:r>
              <a:rPr lang="en-US" dirty="0"/>
              <a:t> </a:t>
            </a:r>
          </a:p>
        </p:txBody>
      </p:sp>
    </p:spTree>
    <p:extLst>
      <p:ext uri="{BB962C8B-B14F-4D97-AF65-F5344CB8AC3E}">
        <p14:creationId xmlns:p14="http://schemas.microsoft.com/office/powerpoint/2010/main" val="38647182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03862" y="728024"/>
            <a:ext cx="9603275" cy="1049235"/>
          </a:xfrm>
        </p:spPr>
        <p:txBody>
          <a:bodyPr/>
          <a:lstStyle/>
          <a:p>
            <a:pPr eaLnBrk="1" hangingPunct="1">
              <a:defRPr/>
            </a:pPr>
            <a:r>
              <a:rPr lang="en-US" dirty="0"/>
              <a:t>Network Layer Operation</a:t>
            </a:r>
          </a:p>
        </p:txBody>
      </p:sp>
      <p:sp>
        <p:nvSpPr>
          <p:cNvPr id="84" name="Rectangle 3">
            <a:extLst>
              <a:ext uri="{FF2B5EF4-FFF2-40B4-BE49-F238E27FC236}">
                <a16:creationId xmlns:a16="http://schemas.microsoft.com/office/drawing/2014/main" id="{BC505D68-A6EC-4A3B-8D54-0F4A4B4850EF}"/>
              </a:ext>
            </a:extLst>
          </p:cNvPr>
          <p:cNvSpPr>
            <a:spLocks noChangeArrowheads="1"/>
          </p:cNvSpPr>
          <p:nvPr/>
        </p:nvSpPr>
        <p:spPr bwMode="auto">
          <a:xfrm>
            <a:off x="2349500" y="2389188"/>
            <a:ext cx="20574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85" name="Rectangle 4">
            <a:extLst>
              <a:ext uri="{FF2B5EF4-FFF2-40B4-BE49-F238E27FC236}">
                <a16:creationId xmlns:a16="http://schemas.microsoft.com/office/drawing/2014/main" id="{0016688D-11B7-4232-B57B-F2CB92586063}"/>
              </a:ext>
            </a:extLst>
          </p:cNvPr>
          <p:cNvSpPr>
            <a:spLocks noChangeArrowheads="1"/>
          </p:cNvSpPr>
          <p:nvPr/>
        </p:nvSpPr>
        <p:spPr bwMode="auto">
          <a:xfrm>
            <a:off x="2819400" y="3684588"/>
            <a:ext cx="59309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86" name="Rectangle 5">
            <a:extLst>
              <a:ext uri="{FF2B5EF4-FFF2-40B4-BE49-F238E27FC236}">
                <a16:creationId xmlns:a16="http://schemas.microsoft.com/office/drawing/2014/main" id="{5E6187E0-E530-419F-8D4A-854306C7478A}"/>
              </a:ext>
            </a:extLst>
          </p:cNvPr>
          <p:cNvSpPr>
            <a:spLocks noChangeArrowheads="1"/>
          </p:cNvSpPr>
          <p:nvPr/>
        </p:nvSpPr>
        <p:spPr bwMode="auto">
          <a:xfrm>
            <a:off x="7607300" y="5208588"/>
            <a:ext cx="20574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87" name="Rectangle 6">
            <a:extLst>
              <a:ext uri="{FF2B5EF4-FFF2-40B4-BE49-F238E27FC236}">
                <a16:creationId xmlns:a16="http://schemas.microsoft.com/office/drawing/2014/main" id="{84778881-3FF9-4FD5-BB31-57BECE503BDA}"/>
              </a:ext>
            </a:extLst>
          </p:cNvPr>
          <p:cNvSpPr>
            <a:spLocks noChangeArrowheads="1"/>
          </p:cNvSpPr>
          <p:nvPr/>
        </p:nvSpPr>
        <p:spPr bwMode="auto">
          <a:xfrm>
            <a:off x="2578100" y="2160588"/>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88" name="Rectangle 7">
            <a:extLst>
              <a:ext uri="{FF2B5EF4-FFF2-40B4-BE49-F238E27FC236}">
                <a16:creationId xmlns:a16="http://schemas.microsoft.com/office/drawing/2014/main" id="{CF1F9B2A-3412-488C-82CC-B76B6AB854D8}"/>
              </a:ext>
            </a:extLst>
          </p:cNvPr>
          <p:cNvSpPr>
            <a:spLocks noChangeArrowheads="1"/>
          </p:cNvSpPr>
          <p:nvPr/>
        </p:nvSpPr>
        <p:spPr bwMode="auto">
          <a:xfrm>
            <a:off x="2578100" y="2389188"/>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89" name="Rectangle 8">
            <a:extLst>
              <a:ext uri="{FF2B5EF4-FFF2-40B4-BE49-F238E27FC236}">
                <a16:creationId xmlns:a16="http://schemas.microsoft.com/office/drawing/2014/main" id="{0B3598AE-E3C3-46FC-BCDA-36C4A8473057}"/>
              </a:ext>
            </a:extLst>
          </p:cNvPr>
          <p:cNvSpPr>
            <a:spLocks noChangeArrowheads="1"/>
          </p:cNvSpPr>
          <p:nvPr/>
        </p:nvSpPr>
        <p:spPr bwMode="auto">
          <a:xfrm>
            <a:off x="4102100" y="2160588"/>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90" name="Rectangle 9">
            <a:extLst>
              <a:ext uri="{FF2B5EF4-FFF2-40B4-BE49-F238E27FC236}">
                <a16:creationId xmlns:a16="http://schemas.microsoft.com/office/drawing/2014/main" id="{5E63F46E-CF16-4CF0-AF92-12E9F0AD61CA}"/>
              </a:ext>
            </a:extLst>
          </p:cNvPr>
          <p:cNvSpPr>
            <a:spLocks noChangeArrowheads="1"/>
          </p:cNvSpPr>
          <p:nvPr/>
        </p:nvSpPr>
        <p:spPr bwMode="auto">
          <a:xfrm>
            <a:off x="4102100" y="2389188"/>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91" name="Rectangle 10">
            <a:extLst>
              <a:ext uri="{FF2B5EF4-FFF2-40B4-BE49-F238E27FC236}">
                <a16:creationId xmlns:a16="http://schemas.microsoft.com/office/drawing/2014/main" id="{492FE02D-02C3-4136-B551-93E38A7F2D04}"/>
              </a:ext>
            </a:extLst>
          </p:cNvPr>
          <p:cNvSpPr>
            <a:spLocks noChangeArrowheads="1"/>
          </p:cNvSpPr>
          <p:nvPr/>
        </p:nvSpPr>
        <p:spPr bwMode="auto">
          <a:xfrm>
            <a:off x="8521700" y="5208588"/>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92" name="Rectangle 11">
            <a:extLst>
              <a:ext uri="{FF2B5EF4-FFF2-40B4-BE49-F238E27FC236}">
                <a16:creationId xmlns:a16="http://schemas.microsoft.com/office/drawing/2014/main" id="{F43DCD2A-1F48-4EF2-9F80-FDD0F324A235}"/>
              </a:ext>
            </a:extLst>
          </p:cNvPr>
          <p:cNvSpPr>
            <a:spLocks noChangeArrowheads="1"/>
          </p:cNvSpPr>
          <p:nvPr/>
        </p:nvSpPr>
        <p:spPr bwMode="auto">
          <a:xfrm>
            <a:off x="8521700" y="5208588"/>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93" name="Rectangle 12">
            <a:extLst>
              <a:ext uri="{FF2B5EF4-FFF2-40B4-BE49-F238E27FC236}">
                <a16:creationId xmlns:a16="http://schemas.microsoft.com/office/drawing/2014/main" id="{04F43CE2-13CC-429E-9F99-84C9B8AA95A3}"/>
              </a:ext>
            </a:extLst>
          </p:cNvPr>
          <p:cNvSpPr>
            <a:spLocks noChangeArrowheads="1"/>
          </p:cNvSpPr>
          <p:nvPr/>
        </p:nvSpPr>
        <p:spPr bwMode="auto">
          <a:xfrm>
            <a:off x="9283700" y="4979988"/>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94" name="Rectangle 13">
            <a:extLst>
              <a:ext uri="{FF2B5EF4-FFF2-40B4-BE49-F238E27FC236}">
                <a16:creationId xmlns:a16="http://schemas.microsoft.com/office/drawing/2014/main" id="{AA313708-6E6D-4F7A-BD6B-E4B8EAA01C61}"/>
              </a:ext>
            </a:extLst>
          </p:cNvPr>
          <p:cNvSpPr>
            <a:spLocks noChangeArrowheads="1"/>
          </p:cNvSpPr>
          <p:nvPr/>
        </p:nvSpPr>
        <p:spPr bwMode="auto">
          <a:xfrm>
            <a:off x="9283700" y="5208588"/>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95" name="computr1">
            <a:extLst>
              <a:ext uri="{FF2B5EF4-FFF2-40B4-BE49-F238E27FC236}">
                <a16:creationId xmlns:a16="http://schemas.microsoft.com/office/drawing/2014/main" id="{19F5B846-4358-4A03-AFC6-192CB910FF61}"/>
              </a:ext>
            </a:extLst>
          </p:cNvPr>
          <p:cNvSpPr>
            <a:spLocks noEditPoints="1" noChangeArrowheads="1"/>
          </p:cNvSpPr>
          <p:nvPr/>
        </p:nvSpPr>
        <p:spPr bwMode="auto">
          <a:xfrm>
            <a:off x="2349500" y="1703389"/>
            <a:ext cx="533400" cy="484187"/>
          </a:xfrm>
          <a:custGeom>
            <a:avLst/>
            <a:gdLst>
              <a:gd name="T0" fmla="*/ 482406 w 21600"/>
              <a:gd name="T1" fmla="*/ 0 h 21600"/>
              <a:gd name="T2" fmla="*/ 266700 w 21600"/>
              <a:gd name="T3" fmla="*/ 0 h 21600"/>
              <a:gd name="T4" fmla="*/ 50994 w 21600"/>
              <a:gd name="T5" fmla="*/ 0 h 21600"/>
              <a:gd name="T6" fmla="*/ 0 w 21600"/>
              <a:gd name="T7" fmla="*/ 344938 h 21600"/>
              <a:gd name="T8" fmla="*/ 0 w 21600"/>
              <a:gd name="T9" fmla="*/ 484187 h 21600"/>
              <a:gd name="T10" fmla="*/ 266700 w 21600"/>
              <a:gd name="T11" fmla="*/ 484187 h 21600"/>
              <a:gd name="T12" fmla="*/ 533400 w 21600"/>
              <a:gd name="T13" fmla="*/ 484187 h 21600"/>
              <a:gd name="T14" fmla="*/ 533400 w 21600"/>
              <a:gd name="T15" fmla="*/ 344938 h 21600"/>
              <a:gd name="T16" fmla="*/ 482406 w 21600"/>
              <a:gd name="T17" fmla="*/ 303805 h 21600"/>
              <a:gd name="T18" fmla="*/ 50994 w 21600"/>
              <a:gd name="T19" fmla="*/ 303805 h 21600"/>
              <a:gd name="T20" fmla="*/ 50994 w 21600"/>
              <a:gd name="T21" fmla="*/ 151891 h 21600"/>
              <a:gd name="T22" fmla="*/ 482406 w 21600"/>
              <a:gd name="T23" fmla="*/ 151891 h 21600"/>
              <a:gd name="T24" fmla="*/ 0 w 21600"/>
              <a:gd name="T25" fmla="*/ 414563 h 21600"/>
              <a:gd name="T26" fmla="*/ 533400 w 21600"/>
              <a:gd name="T27" fmla="*/ 414563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00"/>
              </a:gs>
              <a:gs pos="100000">
                <a:srgbClr val="767600"/>
              </a:gs>
            </a:gsLst>
            <a:lin ang="2700000" scaled="1"/>
          </a:gradFill>
          <a:ln w="9525">
            <a:solidFill>
              <a:srgbClr val="000000"/>
            </a:solidFill>
            <a:miter lim="800000"/>
            <a:headEnd/>
            <a:tailEnd/>
          </a:ln>
        </p:spPr>
        <p:txBody>
          <a:bodyPr/>
          <a:lstStyle/>
          <a:p>
            <a:endParaRPr lang="en-US"/>
          </a:p>
        </p:txBody>
      </p:sp>
      <p:sp>
        <p:nvSpPr>
          <p:cNvPr id="96" name="computr1">
            <a:extLst>
              <a:ext uri="{FF2B5EF4-FFF2-40B4-BE49-F238E27FC236}">
                <a16:creationId xmlns:a16="http://schemas.microsoft.com/office/drawing/2014/main" id="{19BEC2F3-29A5-48FF-8B0C-FBE761B7A3C9}"/>
              </a:ext>
            </a:extLst>
          </p:cNvPr>
          <p:cNvSpPr>
            <a:spLocks noEditPoints="1" noChangeArrowheads="1"/>
          </p:cNvSpPr>
          <p:nvPr/>
        </p:nvSpPr>
        <p:spPr bwMode="auto">
          <a:xfrm>
            <a:off x="3873500" y="1703389"/>
            <a:ext cx="533400" cy="484187"/>
          </a:xfrm>
          <a:custGeom>
            <a:avLst/>
            <a:gdLst>
              <a:gd name="T0" fmla="*/ 482406 w 21600"/>
              <a:gd name="T1" fmla="*/ 0 h 21600"/>
              <a:gd name="T2" fmla="*/ 266700 w 21600"/>
              <a:gd name="T3" fmla="*/ 0 h 21600"/>
              <a:gd name="T4" fmla="*/ 50994 w 21600"/>
              <a:gd name="T5" fmla="*/ 0 h 21600"/>
              <a:gd name="T6" fmla="*/ 0 w 21600"/>
              <a:gd name="T7" fmla="*/ 344938 h 21600"/>
              <a:gd name="T8" fmla="*/ 0 w 21600"/>
              <a:gd name="T9" fmla="*/ 484187 h 21600"/>
              <a:gd name="T10" fmla="*/ 266700 w 21600"/>
              <a:gd name="T11" fmla="*/ 484187 h 21600"/>
              <a:gd name="T12" fmla="*/ 533400 w 21600"/>
              <a:gd name="T13" fmla="*/ 484187 h 21600"/>
              <a:gd name="T14" fmla="*/ 533400 w 21600"/>
              <a:gd name="T15" fmla="*/ 344938 h 21600"/>
              <a:gd name="T16" fmla="*/ 482406 w 21600"/>
              <a:gd name="T17" fmla="*/ 303805 h 21600"/>
              <a:gd name="T18" fmla="*/ 50994 w 21600"/>
              <a:gd name="T19" fmla="*/ 303805 h 21600"/>
              <a:gd name="T20" fmla="*/ 50994 w 21600"/>
              <a:gd name="T21" fmla="*/ 151891 h 21600"/>
              <a:gd name="T22" fmla="*/ 482406 w 21600"/>
              <a:gd name="T23" fmla="*/ 151891 h 21600"/>
              <a:gd name="T24" fmla="*/ 0 w 21600"/>
              <a:gd name="T25" fmla="*/ 414563 h 21600"/>
              <a:gd name="T26" fmla="*/ 533400 w 21600"/>
              <a:gd name="T27" fmla="*/ 414563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97" name="computr1">
            <a:extLst>
              <a:ext uri="{FF2B5EF4-FFF2-40B4-BE49-F238E27FC236}">
                <a16:creationId xmlns:a16="http://schemas.microsoft.com/office/drawing/2014/main" id="{88271C1A-963C-4F2E-816C-5DB20EBFA1A4}"/>
              </a:ext>
            </a:extLst>
          </p:cNvPr>
          <p:cNvSpPr>
            <a:spLocks noEditPoints="1" noChangeArrowheads="1"/>
          </p:cNvSpPr>
          <p:nvPr/>
        </p:nvSpPr>
        <p:spPr bwMode="auto">
          <a:xfrm>
            <a:off x="8293100" y="5513389"/>
            <a:ext cx="533400" cy="484187"/>
          </a:xfrm>
          <a:custGeom>
            <a:avLst/>
            <a:gdLst>
              <a:gd name="T0" fmla="*/ 482406 w 21600"/>
              <a:gd name="T1" fmla="*/ 0 h 21600"/>
              <a:gd name="T2" fmla="*/ 266700 w 21600"/>
              <a:gd name="T3" fmla="*/ 0 h 21600"/>
              <a:gd name="T4" fmla="*/ 50994 w 21600"/>
              <a:gd name="T5" fmla="*/ 0 h 21600"/>
              <a:gd name="T6" fmla="*/ 0 w 21600"/>
              <a:gd name="T7" fmla="*/ 344938 h 21600"/>
              <a:gd name="T8" fmla="*/ 0 w 21600"/>
              <a:gd name="T9" fmla="*/ 484187 h 21600"/>
              <a:gd name="T10" fmla="*/ 266700 w 21600"/>
              <a:gd name="T11" fmla="*/ 484187 h 21600"/>
              <a:gd name="T12" fmla="*/ 533400 w 21600"/>
              <a:gd name="T13" fmla="*/ 484187 h 21600"/>
              <a:gd name="T14" fmla="*/ 533400 w 21600"/>
              <a:gd name="T15" fmla="*/ 344938 h 21600"/>
              <a:gd name="T16" fmla="*/ 482406 w 21600"/>
              <a:gd name="T17" fmla="*/ 303805 h 21600"/>
              <a:gd name="T18" fmla="*/ 50994 w 21600"/>
              <a:gd name="T19" fmla="*/ 303805 h 21600"/>
              <a:gd name="T20" fmla="*/ 50994 w 21600"/>
              <a:gd name="T21" fmla="*/ 151891 h 21600"/>
              <a:gd name="T22" fmla="*/ 482406 w 21600"/>
              <a:gd name="T23" fmla="*/ 151891 h 21600"/>
              <a:gd name="T24" fmla="*/ 0 w 21600"/>
              <a:gd name="T25" fmla="*/ 414563 h 21600"/>
              <a:gd name="T26" fmla="*/ 533400 w 21600"/>
              <a:gd name="T27" fmla="*/ 414563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66FF33"/>
              </a:gs>
              <a:gs pos="100000">
                <a:srgbClr val="2F7618"/>
              </a:gs>
            </a:gsLst>
            <a:lin ang="2700000" scaled="1"/>
          </a:gradFill>
          <a:ln w="9525">
            <a:solidFill>
              <a:srgbClr val="000000"/>
            </a:solidFill>
            <a:miter lim="800000"/>
            <a:headEnd/>
            <a:tailEnd/>
          </a:ln>
        </p:spPr>
        <p:txBody>
          <a:bodyPr/>
          <a:lstStyle/>
          <a:p>
            <a:endParaRPr lang="en-US"/>
          </a:p>
        </p:txBody>
      </p:sp>
      <p:sp>
        <p:nvSpPr>
          <p:cNvPr id="98" name="computr1">
            <a:extLst>
              <a:ext uri="{FF2B5EF4-FFF2-40B4-BE49-F238E27FC236}">
                <a16:creationId xmlns:a16="http://schemas.microsoft.com/office/drawing/2014/main" id="{0C8C4D79-C58A-4E11-9F0C-0F918CC8717D}"/>
              </a:ext>
            </a:extLst>
          </p:cNvPr>
          <p:cNvSpPr>
            <a:spLocks noEditPoints="1" noChangeArrowheads="1"/>
          </p:cNvSpPr>
          <p:nvPr/>
        </p:nvSpPr>
        <p:spPr bwMode="auto">
          <a:xfrm>
            <a:off x="9055100" y="4522789"/>
            <a:ext cx="533400" cy="484187"/>
          </a:xfrm>
          <a:custGeom>
            <a:avLst/>
            <a:gdLst>
              <a:gd name="T0" fmla="*/ 482406 w 21600"/>
              <a:gd name="T1" fmla="*/ 0 h 21600"/>
              <a:gd name="T2" fmla="*/ 266700 w 21600"/>
              <a:gd name="T3" fmla="*/ 0 h 21600"/>
              <a:gd name="T4" fmla="*/ 50994 w 21600"/>
              <a:gd name="T5" fmla="*/ 0 h 21600"/>
              <a:gd name="T6" fmla="*/ 0 w 21600"/>
              <a:gd name="T7" fmla="*/ 344938 h 21600"/>
              <a:gd name="T8" fmla="*/ 0 w 21600"/>
              <a:gd name="T9" fmla="*/ 484187 h 21600"/>
              <a:gd name="T10" fmla="*/ 266700 w 21600"/>
              <a:gd name="T11" fmla="*/ 484187 h 21600"/>
              <a:gd name="T12" fmla="*/ 533400 w 21600"/>
              <a:gd name="T13" fmla="*/ 484187 h 21600"/>
              <a:gd name="T14" fmla="*/ 533400 w 21600"/>
              <a:gd name="T15" fmla="*/ 344938 h 21600"/>
              <a:gd name="T16" fmla="*/ 482406 w 21600"/>
              <a:gd name="T17" fmla="*/ 303805 h 21600"/>
              <a:gd name="T18" fmla="*/ 50994 w 21600"/>
              <a:gd name="T19" fmla="*/ 303805 h 21600"/>
              <a:gd name="T20" fmla="*/ 50994 w 21600"/>
              <a:gd name="T21" fmla="*/ 151891 h 21600"/>
              <a:gd name="T22" fmla="*/ 482406 w 21600"/>
              <a:gd name="T23" fmla="*/ 151891 h 21600"/>
              <a:gd name="T24" fmla="*/ 0 w 21600"/>
              <a:gd name="T25" fmla="*/ 414563 h 21600"/>
              <a:gd name="T26" fmla="*/ 533400 w 21600"/>
              <a:gd name="T27" fmla="*/ 414563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99" name="Rectangle 18">
            <a:extLst>
              <a:ext uri="{FF2B5EF4-FFF2-40B4-BE49-F238E27FC236}">
                <a16:creationId xmlns:a16="http://schemas.microsoft.com/office/drawing/2014/main" id="{1CE86AA8-7C75-45FA-A85A-FB96467837B7}"/>
              </a:ext>
            </a:extLst>
          </p:cNvPr>
          <p:cNvSpPr>
            <a:spLocks noChangeArrowheads="1"/>
          </p:cNvSpPr>
          <p:nvPr/>
        </p:nvSpPr>
        <p:spPr bwMode="auto">
          <a:xfrm>
            <a:off x="4254500" y="3684588"/>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100" name="Rectangle 19">
            <a:extLst>
              <a:ext uri="{FF2B5EF4-FFF2-40B4-BE49-F238E27FC236}">
                <a16:creationId xmlns:a16="http://schemas.microsoft.com/office/drawing/2014/main" id="{6AD82312-5CA2-4F14-AF38-1D38FE9FD5E2}"/>
              </a:ext>
            </a:extLst>
          </p:cNvPr>
          <p:cNvSpPr>
            <a:spLocks noChangeArrowheads="1"/>
          </p:cNvSpPr>
          <p:nvPr/>
        </p:nvSpPr>
        <p:spPr bwMode="auto">
          <a:xfrm>
            <a:off x="4254500" y="3684588"/>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101" name="computr1">
            <a:extLst>
              <a:ext uri="{FF2B5EF4-FFF2-40B4-BE49-F238E27FC236}">
                <a16:creationId xmlns:a16="http://schemas.microsoft.com/office/drawing/2014/main" id="{C605C0D3-426B-46D0-9228-3F0D8DE1FA12}"/>
              </a:ext>
            </a:extLst>
          </p:cNvPr>
          <p:cNvSpPr>
            <a:spLocks noEditPoints="1" noChangeArrowheads="1"/>
          </p:cNvSpPr>
          <p:nvPr/>
        </p:nvSpPr>
        <p:spPr bwMode="auto">
          <a:xfrm>
            <a:off x="4025900" y="3989389"/>
            <a:ext cx="533400" cy="484187"/>
          </a:xfrm>
          <a:custGeom>
            <a:avLst/>
            <a:gdLst>
              <a:gd name="T0" fmla="*/ 482406 w 21600"/>
              <a:gd name="T1" fmla="*/ 0 h 21600"/>
              <a:gd name="T2" fmla="*/ 266700 w 21600"/>
              <a:gd name="T3" fmla="*/ 0 h 21600"/>
              <a:gd name="T4" fmla="*/ 50994 w 21600"/>
              <a:gd name="T5" fmla="*/ 0 h 21600"/>
              <a:gd name="T6" fmla="*/ 0 w 21600"/>
              <a:gd name="T7" fmla="*/ 344938 h 21600"/>
              <a:gd name="T8" fmla="*/ 0 w 21600"/>
              <a:gd name="T9" fmla="*/ 484187 h 21600"/>
              <a:gd name="T10" fmla="*/ 266700 w 21600"/>
              <a:gd name="T11" fmla="*/ 484187 h 21600"/>
              <a:gd name="T12" fmla="*/ 533400 w 21600"/>
              <a:gd name="T13" fmla="*/ 484187 h 21600"/>
              <a:gd name="T14" fmla="*/ 533400 w 21600"/>
              <a:gd name="T15" fmla="*/ 344938 h 21600"/>
              <a:gd name="T16" fmla="*/ 482406 w 21600"/>
              <a:gd name="T17" fmla="*/ 303805 h 21600"/>
              <a:gd name="T18" fmla="*/ 50994 w 21600"/>
              <a:gd name="T19" fmla="*/ 303805 h 21600"/>
              <a:gd name="T20" fmla="*/ 50994 w 21600"/>
              <a:gd name="T21" fmla="*/ 151891 h 21600"/>
              <a:gd name="T22" fmla="*/ 482406 w 21600"/>
              <a:gd name="T23" fmla="*/ 151891 h 21600"/>
              <a:gd name="T24" fmla="*/ 0 w 21600"/>
              <a:gd name="T25" fmla="*/ 414563 h 21600"/>
              <a:gd name="T26" fmla="*/ 533400 w 21600"/>
              <a:gd name="T27" fmla="*/ 414563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102" name="Rectangle 21">
            <a:extLst>
              <a:ext uri="{FF2B5EF4-FFF2-40B4-BE49-F238E27FC236}">
                <a16:creationId xmlns:a16="http://schemas.microsoft.com/office/drawing/2014/main" id="{86029EE2-CEAF-4B6A-AC4F-80E1825DF36E}"/>
              </a:ext>
            </a:extLst>
          </p:cNvPr>
          <p:cNvSpPr>
            <a:spLocks noChangeArrowheads="1"/>
          </p:cNvSpPr>
          <p:nvPr/>
        </p:nvSpPr>
        <p:spPr bwMode="auto">
          <a:xfrm>
            <a:off x="5168900" y="3455988"/>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103" name="Rectangle 22">
            <a:extLst>
              <a:ext uri="{FF2B5EF4-FFF2-40B4-BE49-F238E27FC236}">
                <a16:creationId xmlns:a16="http://schemas.microsoft.com/office/drawing/2014/main" id="{0ABF1990-93E8-4EE6-949B-D44698B74164}"/>
              </a:ext>
            </a:extLst>
          </p:cNvPr>
          <p:cNvSpPr>
            <a:spLocks noChangeArrowheads="1"/>
          </p:cNvSpPr>
          <p:nvPr/>
        </p:nvSpPr>
        <p:spPr bwMode="auto">
          <a:xfrm>
            <a:off x="5168900" y="3684588"/>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104" name="computr1">
            <a:extLst>
              <a:ext uri="{FF2B5EF4-FFF2-40B4-BE49-F238E27FC236}">
                <a16:creationId xmlns:a16="http://schemas.microsoft.com/office/drawing/2014/main" id="{5BE78BAA-6106-4020-A106-0B6C58EFD70A}"/>
              </a:ext>
            </a:extLst>
          </p:cNvPr>
          <p:cNvSpPr>
            <a:spLocks noEditPoints="1" noChangeArrowheads="1"/>
          </p:cNvSpPr>
          <p:nvPr/>
        </p:nvSpPr>
        <p:spPr bwMode="auto">
          <a:xfrm>
            <a:off x="4940300" y="2998789"/>
            <a:ext cx="533400" cy="484187"/>
          </a:xfrm>
          <a:custGeom>
            <a:avLst/>
            <a:gdLst>
              <a:gd name="T0" fmla="*/ 482406 w 21600"/>
              <a:gd name="T1" fmla="*/ 0 h 21600"/>
              <a:gd name="T2" fmla="*/ 266700 w 21600"/>
              <a:gd name="T3" fmla="*/ 0 h 21600"/>
              <a:gd name="T4" fmla="*/ 50994 w 21600"/>
              <a:gd name="T5" fmla="*/ 0 h 21600"/>
              <a:gd name="T6" fmla="*/ 0 w 21600"/>
              <a:gd name="T7" fmla="*/ 344938 h 21600"/>
              <a:gd name="T8" fmla="*/ 0 w 21600"/>
              <a:gd name="T9" fmla="*/ 484187 h 21600"/>
              <a:gd name="T10" fmla="*/ 266700 w 21600"/>
              <a:gd name="T11" fmla="*/ 484187 h 21600"/>
              <a:gd name="T12" fmla="*/ 533400 w 21600"/>
              <a:gd name="T13" fmla="*/ 484187 h 21600"/>
              <a:gd name="T14" fmla="*/ 533400 w 21600"/>
              <a:gd name="T15" fmla="*/ 344938 h 21600"/>
              <a:gd name="T16" fmla="*/ 482406 w 21600"/>
              <a:gd name="T17" fmla="*/ 303805 h 21600"/>
              <a:gd name="T18" fmla="*/ 50994 w 21600"/>
              <a:gd name="T19" fmla="*/ 303805 h 21600"/>
              <a:gd name="T20" fmla="*/ 50994 w 21600"/>
              <a:gd name="T21" fmla="*/ 151891 h 21600"/>
              <a:gd name="T22" fmla="*/ 482406 w 21600"/>
              <a:gd name="T23" fmla="*/ 151891 h 21600"/>
              <a:gd name="T24" fmla="*/ 0 w 21600"/>
              <a:gd name="T25" fmla="*/ 414563 h 21600"/>
              <a:gd name="T26" fmla="*/ 533400 w 21600"/>
              <a:gd name="T27" fmla="*/ 414563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105" name="Rectangle 24">
            <a:extLst>
              <a:ext uri="{FF2B5EF4-FFF2-40B4-BE49-F238E27FC236}">
                <a16:creationId xmlns:a16="http://schemas.microsoft.com/office/drawing/2014/main" id="{A7B27F43-BEB1-4A7F-B8FA-EA55F6AFC866}"/>
              </a:ext>
            </a:extLst>
          </p:cNvPr>
          <p:cNvSpPr>
            <a:spLocks noChangeArrowheads="1"/>
          </p:cNvSpPr>
          <p:nvPr/>
        </p:nvSpPr>
        <p:spPr bwMode="auto">
          <a:xfrm>
            <a:off x="6311900" y="3684588"/>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106" name="Rectangle 25">
            <a:extLst>
              <a:ext uri="{FF2B5EF4-FFF2-40B4-BE49-F238E27FC236}">
                <a16:creationId xmlns:a16="http://schemas.microsoft.com/office/drawing/2014/main" id="{320D31D4-0E28-4738-8008-0958F33617B6}"/>
              </a:ext>
            </a:extLst>
          </p:cNvPr>
          <p:cNvSpPr>
            <a:spLocks noChangeArrowheads="1"/>
          </p:cNvSpPr>
          <p:nvPr/>
        </p:nvSpPr>
        <p:spPr bwMode="auto">
          <a:xfrm>
            <a:off x="6311900" y="3684588"/>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107" name="computr1">
            <a:extLst>
              <a:ext uri="{FF2B5EF4-FFF2-40B4-BE49-F238E27FC236}">
                <a16:creationId xmlns:a16="http://schemas.microsoft.com/office/drawing/2014/main" id="{04AD21C2-7FF8-4E35-94E3-E31996D0A48B}"/>
              </a:ext>
            </a:extLst>
          </p:cNvPr>
          <p:cNvSpPr>
            <a:spLocks noEditPoints="1" noChangeArrowheads="1"/>
          </p:cNvSpPr>
          <p:nvPr/>
        </p:nvSpPr>
        <p:spPr bwMode="auto">
          <a:xfrm>
            <a:off x="6083300" y="3989389"/>
            <a:ext cx="533400" cy="484187"/>
          </a:xfrm>
          <a:custGeom>
            <a:avLst/>
            <a:gdLst>
              <a:gd name="T0" fmla="*/ 482406 w 21600"/>
              <a:gd name="T1" fmla="*/ 0 h 21600"/>
              <a:gd name="T2" fmla="*/ 266700 w 21600"/>
              <a:gd name="T3" fmla="*/ 0 h 21600"/>
              <a:gd name="T4" fmla="*/ 50994 w 21600"/>
              <a:gd name="T5" fmla="*/ 0 h 21600"/>
              <a:gd name="T6" fmla="*/ 0 w 21600"/>
              <a:gd name="T7" fmla="*/ 344938 h 21600"/>
              <a:gd name="T8" fmla="*/ 0 w 21600"/>
              <a:gd name="T9" fmla="*/ 484187 h 21600"/>
              <a:gd name="T10" fmla="*/ 266700 w 21600"/>
              <a:gd name="T11" fmla="*/ 484187 h 21600"/>
              <a:gd name="T12" fmla="*/ 533400 w 21600"/>
              <a:gd name="T13" fmla="*/ 484187 h 21600"/>
              <a:gd name="T14" fmla="*/ 533400 w 21600"/>
              <a:gd name="T15" fmla="*/ 344938 h 21600"/>
              <a:gd name="T16" fmla="*/ 482406 w 21600"/>
              <a:gd name="T17" fmla="*/ 303805 h 21600"/>
              <a:gd name="T18" fmla="*/ 50994 w 21600"/>
              <a:gd name="T19" fmla="*/ 303805 h 21600"/>
              <a:gd name="T20" fmla="*/ 50994 w 21600"/>
              <a:gd name="T21" fmla="*/ 151891 h 21600"/>
              <a:gd name="T22" fmla="*/ 482406 w 21600"/>
              <a:gd name="T23" fmla="*/ 151891 h 21600"/>
              <a:gd name="T24" fmla="*/ 0 w 21600"/>
              <a:gd name="T25" fmla="*/ 414563 h 21600"/>
              <a:gd name="T26" fmla="*/ 533400 w 21600"/>
              <a:gd name="T27" fmla="*/ 414563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108" name="Text Box 27">
            <a:extLst>
              <a:ext uri="{FF2B5EF4-FFF2-40B4-BE49-F238E27FC236}">
                <a16:creationId xmlns:a16="http://schemas.microsoft.com/office/drawing/2014/main" id="{E3762C89-6C6D-418F-B0D8-CD492351B67F}"/>
              </a:ext>
            </a:extLst>
          </p:cNvPr>
          <p:cNvSpPr txBox="1">
            <a:spLocks noChangeArrowheads="1"/>
          </p:cNvSpPr>
          <p:nvPr/>
        </p:nvSpPr>
        <p:spPr bwMode="auto">
          <a:xfrm>
            <a:off x="4572000" y="2008188"/>
            <a:ext cx="1348446" cy="369332"/>
          </a:xfrm>
          <a:prstGeom prst="rect">
            <a:avLst/>
          </a:prstGeom>
          <a:noFill/>
          <a:ln w="9525">
            <a:noFill/>
            <a:miter lim="800000"/>
            <a:headEnd/>
            <a:tailEnd/>
          </a:ln>
        </p:spPr>
        <p:txBody>
          <a:bodyPr wrap="none">
            <a:spAutoFit/>
          </a:bodyPr>
          <a:lstStyle/>
          <a:p>
            <a:pPr algn="l" eaLnBrk="1" hangingPunct="1">
              <a:lnSpc>
                <a:spcPct val="100000"/>
              </a:lnSpc>
            </a:pPr>
            <a:r>
              <a:rPr lang="en-US">
                <a:solidFill>
                  <a:schemeClr val="accent2"/>
                </a:solidFill>
                <a:cs typeface="Arial" charset="0"/>
              </a:rPr>
              <a:t>Network </a:t>
            </a:r>
            <a:r>
              <a:rPr lang="en-US" i="1">
                <a:solidFill>
                  <a:schemeClr val="accent2"/>
                </a:solidFill>
                <a:cs typeface="Arial" charset="0"/>
              </a:rPr>
              <a:t>A</a:t>
            </a:r>
          </a:p>
        </p:txBody>
      </p:sp>
      <p:sp>
        <p:nvSpPr>
          <p:cNvPr id="109" name="Text Box 28">
            <a:extLst>
              <a:ext uri="{FF2B5EF4-FFF2-40B4-BE49-F238E27FC236}">
                <a16:creationId xmlns:a16="http://schemas.microsoft.com/office/drawing/2014/main" id="{0DBC6251-5633-48E8-9358-CBB171F8B212}"/>
              </a:ext>
            </a:extLst>
          </p:cNvPr>
          <p:cNvSpPr txBox="1">
            <a:spLocks noChangeArrowheads="1"/>
          </p:cNvSpPr>
          <p:nvPr/>
        </p:nvSpPr>
        <p:spPr bwMode="auto">
          <a:xfrm>
            <a:off x="8001000" y="3227388"/>
            <a:ext cx="1309974" cy="369332"/>
          </a:xfrm>
          <a:prstGeom prst="rect">
            <a:avLst/>
          </a:prstGeom>
          <a:noFill/>
          <a:ln w="9525">
            <a:noFill/>
            <a:miter lim="800000"/>
            <a:headEnd/>
            <a:tailEnd/>
          </a:ln>
        </p:spPr>
        <p:txBody>
          <a:bodyPr wrap="none">
            <a:spAutoFit/>
          </a:bodyPr>
          <a:lstStyle/>
          <a:p>
            <a:pPr algn="l" eaLnBrk="1" hangingPunct="1">
              <a:lnSpc>
                <a:spcPct val="100000"/>
              </a:lnSpc>
            </a:pPr>
            <a:r>
              <a:rPr lang="en-US">
                <a:solidFill>
                  <a:schemeClr val="accent2"/>
                </a:solidFill>
                <a:cs typeface="Arial" charset="0"/>
              </a:rPr>
              <a:t>Network </a:t>
            </a:r>
            <a:r>
              <a:rPr lang="en-US" i="1">
                <a:solidFill>
                  <a:schemeClr val="accent2"/>
                </a:solidFill>
                <a:cs typeface="Arial" charset="0"/>
              </a:rPr>
              <a:t>B</a:t>
            </a:r>
          </a:p>
        </p:txBody>
      </p:sp>
      <p:sp>
        <p:nvSpPr>
          <p:cNvPr id="110" name="Text Box 29">
            <a:extLst>
              <a:ext uri="{FF2B5EF4-FFF2-40B4-BE49-F238E27FC236}">
                <a16:creationId xmlns:a16="http://schemas.microsoft.com/office/drawing/2014/main" id="{7FFA0078-F7E4-423D-9725-9FB110195B2B}"/>
              </a:ext>
            </a:extLst>
          </p:cNvPr>
          <p:cNvSpPr txBox="1">
            <a:spLocks noChangeArrowheads="1"/>
          </p:cNvSpPr>
          <p:nvPr/>
        </p:nvSpPr>
        <p:spPr bwMode="auto">
          <a:xfrm>
            <a:off x="8991600" y="5284788"/>
            <a:ext cx="1364476" cy="369332"/>
          </a:xfrm>
          <a:prstGeom prst="rect">
            <a:avLst/>
          </a:prstGeom>
          <a:noFill/>
          <a:ln w="9525">
            <a:noFill/>
            <a:miter lim="800000"/>
            <a:headEnd/>
            <a:tailEnd/>
          </a:ln>
        </p:spPr>
        <p:txBody>
          <a:bodyPr wrap="none">
            <a:spAutoFit/>
          </a:bodyPr>
          <a:lstStyle/>
          <a:p>
            <a:pPr algn="l" eaLnBrk="1" hangingPunct="1">
              <a:lnSpc>
                <a:spcPct val="100000"/>
              </a:lnSpc>
            </a:pPr>
            <a:r>
              <a:rPr lang="en-US">
                <a:solidFill>
                  <a:schemeClr val="accent2"/>
                </a:solidFill>
                <a:cs typeface="Arial" charset="0"/>
              </a:rPr>
              <a:t>Network </a:t>
            </a:r>
            <a:r>
              <a:rPr lang="en-US" i="1">
                <a:solidFill>
                  <a:schemeClr val="accent2"/>
                </a:solidFill>
                <a:cs typeface="Arial" charset="0"/>
              </a:rPr>
              <a:t>C</a:t>
            </a:r>
          </a:p>
        </p:txBody>
      </p:sp>
      <p:sp>
        <p:nvSpPr>
          <p:cNvPr id="111" name="Text Box 30">
            <a:extLst>
              <a:ext uri="{FF2B5EF4-FFF2-40B4-BE49-F238E27FC236}">
                <a16:creationId xmlns:a16="http://schemas.microsoft.com/office/drawing/2014/main" id="{B9EFF08B-0680-44C9-9A7C-01485D57B51B}"/>
              </a:ext>
            </a:extLst>
          </p:cNvPr>
          <p:cNvSpPr txBox="1">
            <a:spLocks noChangeArrowheads="1"/>
          </p:cNvSpPr>
          <p:nvPr/>
        </p:nvSpPr>
        <p:spPr bwMode="auto">
          <a:xfrm>
            <a:off x="1905001" y="1717675"/>
            <a:ext cx="550151" cy="369332"/>
          </a:xfrm>
          <a:prstGeom prst="rect">
            <a:avLst/>
          </a:prstGeom>
          <a:noFill/>
          <a:ln w="9525">
            <a:noFill/>
            <a:miter lim="800000"/>
            <a:headEnd/>
            <a:tailEnd/>
          </a:ln>
        </p:spPr>
        <p:txBody>
          <a:bodyPr wrap="none">
            <a:spAutoFit/>
          </a:bodyPr>
          <a:lstStyle/>
          <a:p>
            <a:pPr algn="l" eaLnBrk="1" hangingPunct="1">
              <a:lnSpc>
                <a:spcPct val="100000"/>
              </a:lnSpc>
            </a:pPr>
            <a:r>
              <a:rPr lang="en-US" b="1" i="1" dirty="0">
                <a:cs typeface="Arial" charset="0"/>
              </a:rPr>
              <a:t>A.1</a:t>
            </a:r>
          </a:p>
        </p:txBody>
      </p:sp>
      <p:sp>
        <p:nvSpPr>
          <p:cNvPr id="112" name="Text Box 31">
            <a:extLst>
              <a:ext uri="{FF2B5EF4-FFF2-40B4-BE49-F238E27FC236}">
                <a16:creationId xmlns:a16="http://schemas.microsoft.com/office/drawing/2014/main" id="{B7F1B866-D82B-4580-984F-FD23E33A7C91}"/>
              </a:ext>
            </a:extLst>
          </p:cNvPr>
          <p:cNvSpPr txBox="1">
            <a:spLocks noChangeArrowheads="1"/>
          </p:cNvSpPr>
          <p:nvPr/>
        </p:nvSpPr>
        <p:spPr bwMode="auto">
          <a:xfrm>
            <a:off x="3429000" y="1717675"/>
            <a:ext cx="548548" cy="369332"/>
          </a:xfrm>
          <a:prstGeom prst="rect">
            <a:avLst/>
          </a:prstGeom>
          <a:noFill/>
          <a:ln w="9525">
            <a:noFill/>
            <a:miter lim="800000"/>
            <a:headEnd/>
            <a:tailEnd/>
          </a:ln>
        </p:spPr>
        <p:txBody>
          <a:bodyPr wrap="none">
            <a:spAutoFit/>
          </a:bodyPr>
          <a:lstStyle/>
          <a:p>
            <a:pPr algn="l" eaLnBrk="1" hangingPunct="1">
              <a:lnSpc>
                <a:spcPct val="100000"/>
              </a:lnSpc>
            </a:pPr>
            <a:r>
              <a:rPr lang="en-US" i="1">
                <a:cs typeface="Arial" charset="0"/>
              </a:rPr>
              <a:t>A.2</a:t>
            </a:r>
          </a:p>
        </p:txBody>
      </p:sp>
      <p:sp>
        <p:nvSpPr>
          <p:cNvPr id="113" name="Text Box 32">
            <a:extLst>
              <a:ext uri="{FF2B5EF4-FFF2-40B4-BE49-F238E27FC236}">
                <a16:creationId xmlns:a16="http://schemas.microsoft.com/office/drawing/2014/main" id="{B7E0CE45-95BA-4A22-909E-3FC401A7B3EA}"/>
              </a:ext>
            </a:extLst>
          </p:cNvPr>
          <p:cNvSpPr txBox="1">
            <a:spLocks noChangeArrowheads="1"/>
          </p:cNvSpPr>
          <p:nvPr/>
        </p:nvSpPr>
        <p:spPr bwMode="auto">
          <a:xfrm>
            <a:off x="3614853" y="3989388"/>
            <a:ext cx="510076" cy="369332"/>
          </a:xfrm>
          <a:prstGeom prst="rect">
            <a:avLst/>
          </a:prstGeom>
          <a:noFill/>
          <a:ln w="9525">
            <a:noFill/>
            <a:miter lim="800000"/>
            <a:headEnd/>
            <a:tailEnd/>
          </a:ln>
        </p:spPr>
        <p:txBody>
          <a:bodyPr wrap="none">
            <a:spAutoFit/>
          </a:bodyPr>
          <a:lstStyle/>
          <a:p>
            <a:pPr algn="l" eaLnBrk="1" hangingPunct="1">
              <a:lnSpc>
                <a:spcPct val="100000"/>
              </a:lnSpc>
            </a:pPr>
            <a:r>
              <a:rPr lang="en-US" i="1" dirty="0">
                <a:cs typeface="Arial" charset="0"/>
              </a:rPr>
              <a:t>B.6</a:t>
            </a:r>
          </a:p>
        </p:txBody>
      </p:sp>
      <p:sp>
        <p:nvSpPr>
          <p:cNvPr id="114" name="Text Box 33">
            <a:extLst>
              <a:ext uri="{FF2B5EF4-FFF2-40B4-BE49-F238E27FC236}">
                <a16:creationId xmlns:a16="http://schemas.microsoft.com/office/drawing/2014/main" id="{C8C8EECF-AACA-4A16-8215-9C51321FCFD9}"/>
              </a:ext>
            </a:extLst>
          </p:cNvPr>
          <p:cNvSpPr txBox="1">
            <a:spLocks noChangeArrowheads="1"/>
          </p:cNvSpPr>
          <p:nvPr/>
        </p:nvSpPr>
        <p:spPr bwMode="auto">
          <a:xfrm>
            <a:off x="5410200" y="2998788"/>
            <a:ext cx="510076" cy="369332"/>
          </a:xfrm>
          <a:prstGeom prst="rect">
            <a:avLst/>
          </a:prstGeom>
          <a:noFill/>
          <a:ln w="9525">
            <a:noFill/>
            <a:miter lim="800000"/>
            <a:headEnd/>
            <a:tailEnd/>
          </a:ln>
        </p:spPr>
        <p:txBody>
          <a:bodyPr wrap="none">
            <a:spAutoFit/>
          </a:bodyPr>
          <a:lstStyle/>
          <a:p>
            <a:pPr algn="l" eaLnBrk="1" hangingPunct="1">
              <a:lnSpc>
                <a:spcPct val="100000"/>
              </a:lnSpc>
            </a:pPr>
            <a:r>
              <a:rPr lang="en-US" i="1">
                <a:cs typeface="Arial" charset="0"/>
              </a:rPr>
              <a:t>B.1</a:t>
            </a:r>
          </a:p>
        </p:txBody>
      </p:sp>
      <p:sp>
        <p:nvSpPr>
          <p:cNvPr id="115" name="Text Box 34">
            <a:extLst>
              <a:ext uri="{FF2B5EF4-FFF2-40B4-BE49-F238E27FC236}">
                <a16:creationId xmlns:a16="http://schemas.microsoft.com/office/drawing/2014/main" id="{45F87586-573B-44FF-A538-6AEA34D74E1D}"/>
              </a:ext>
            </a:extLst>
          </p:cNvPr>
          <p:cNvSpPr txBox="1">
            <a:spLocks noChangeArrowheads="1"/>
          </p:cNvSpPr>
          <p:nvPr/>
        </p:nvSpPr>
        <p:spPr bwMode="auto">
          <a:xfrm>
            <a:off x="5715000" y="3989388"/>
            <a:ext cx="510076" cy="369332"/>
          </a:xfrm>
          <a:prstGeom prst="rect">
            <a:avLst/>
          </a:prstGeom>
          <a:noFill/>
          <a:ln w="9525">
            <a:noFill/>
            <a:miter lim="800000"/>
            <a:headEnd/>
            <a:tailEnd/>
          </a:ln>
        </p:spPr>
        <p:txBody>
          <a:bodyPr wrap="none">
            <a:spAutoFit/>
          </a:bodyPr>
          <a:lstStyle/>
          <a:p>
            <a:pPr algn="l" eaLnBrk="1" hangingPunct="1">
              <a:lnSpc>
                <a:spcPct val="100000"/>
              </a:lnSpc>
            </a:pPr>
            <a:r>
              <a:rPr lang="en-US" i="1">
                <a:cs typeface="Arial" charset="0"/>
              </a:rPr>
              <a:t>B.3</a:t>
            </a:r>
          </a:p>
        </p:txBody>
      </p:sp>
      <p:sp>
        <p:nvSpPr>
          <p:cNvPr id="116" name="Text Box 35">
            <a:extLst>
              <a:ext uri="{FF2B5EF4-FFF2-40B4-BE49-F238E27FC236}">
                <a16:creationId xmlns:a16="http://schemas.microsoft.com/office/drawing/2014/main" id="{BFE481A6-FF98-4448-9073-0ABDC81A79CE}"/>
              </a:ext>
            </a:extLst>
          </p:cNvPr>
          <p:cNvSpPr txBox="1">
            <a:spLocks noChangeArrowheads="1"/>
          </p:cNvSpPr>
          <p:nvPr/>
        </p:nvSpPr>
        <p:spPr bwMode="auto">
          <a:xfrm>
            <a:off x="7848600" y="5513388"/>
            <a:ext cx="558166" cy="369332"/>
          </a:xfrm>
          <a:prstGeom prst="rect">
            <a:avLst/>
          </a:prstGeom>
          <a:noFill/>
          <a:ln w="9525">
            <a:noFill/>
            <a:miter lim="800000"/>
            <a:headEnd/>
            <a:tailEnd/>
          </a:ln>
        </p:spPr>
        <p:txBody>
          <a:bodyPr wrap="none">
            <a:spAutoFit/>
          </a:bodyPr>
          <a:lstStyle/>
          <a:p>
            <a:pPr algn="l" eaLnBrk="1" hangingPunct="1">
              <a:lnSpc>
                <a:spcPct val="100000"/>
              </a:lnSpc>
            </a:pPr>
            <a:r>
              <a:rPr lang="en-US" b="1" i="1">
                <a:cs typeface="Arial" charset="0"/>
              </a:rPr>
              <a:t>C.7</a:t>
            </a:r>
          </a:p>
        </p:txBody>
      </p:sp>
      <p:sp>
        <p:nvSpPr>
          <p:cNvPr id="117" name="Text Box 36">
            <a:extLst>
              <a:ext uri="{FF2B5EF4-FFF2-40B4-BE49-F238E27FC236}">
                <a16:creationId xmlns:a16="http://schemas.microsoft.com/office/drawing/2014/main" id="{5AE27A3E-71B9-411E-B240-47BF90D38072}"/>
              </a:ext>
            </a:extLst>
          </p:cNvPr>
          <p:cNvSpPr txBox="1">
            <a:spLocks noChangeArrowheads="1"/>
          </p:cNvSpPr>
          <p:nvPr/>
        </p:nvSpPr>
        <p:spPr bwMode="auto">
          <a:xfrm>
            <a:off x="9525000" y="4522788"/>
            <a:ext cx="564578" cy="369332"/>
          </a:xfrm>
          <a:prstGeom prst="rect">
            <a:avLst/>
          </a:prstGeom>
          <a:noFill/>
          <a:ln w="9525">
            <a:noFill/>
            <a:miter lim="800000"/>
            <a:headEnd/>
            <a:tailEnd/>
          </a:ln>
        </p:spPr>
        <p:txBody>
          <a:bodyPr wrap="none">
            <a:spAutoFit/>
          </a:bodyPr>
          <a:lstStyle/>
          <a:p>
            <a:pPr algn="l" eaLnBrk="1" hangingPunct="1">
              <a:lnSpc>
                <a:spcPct val="100000"/>
              </a:lnSpc>
            </a:pPr>
            <a:r>
              <a:rPr lang="en-US" i="1">
                <a:cs typeface="Arial" charset="0"/>
              </a:rPr>
              <a:t>C.2</a:t>
            </a:r>
          </a:p>
        </p:txBody>
      </p:sp>
      <p:sp>
        <p:nvSpPr>
          <p:cNvPr id="118" name="Rectangle 37">
            <a:extLst>
              <a:ext uri="{FF2B5EF4-FFF2-40B4-BE49-F238E27FC236}">
                <a16:creationId xmlns:a16="http://schemas.microsoft.com/office/drawing/2014/main" id="{6177053C-E8AC-469F-8DB9-892603D0FE06}"/>
              </a:ext>
            </a:extLst>
          </p:cNvPr>
          <p:cNvSpPr>
            <a:spLocks noChangeArrowheads="1"/>
          </p:cNvSpPr>
          <p:nvPr/>
        </p:nvSpPr>
        <p:spPr bwMode="auto">
          <a:xfrm>
            <a:off x="3079750" y="5741988"/>
            <a:ext cx="20574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119" name="Rectangle 38">
            <a:extLst>
              <a:ext uri="{FF2B5EF4-FFF2-40B4-BE49-F238E27FC236}">
                <a16:creationId xmlns:a16="http://schemas.microsoft.com/office/drawing/2014/main" id="{26F97145-4402-4C60-BB2A-56091A517700}"/>
              </a:ext>
            </a:extLst>
          </p:cNvPr>
          <p:cNvSpPr>
            <a:spLocks noChangeArrowheads="1"/>
          </p:cNvSpPr>
          <p:nvPr/>
        </p:nvSpPr>
        <p:spPr bwMode="auto">
          <a:xfrm>
            <a:off x="3994150" y="5741988"/>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120" name="Rectangle 39">
            <a:extLst>
              <a:ext uri="{FF2B5EF4-FFF2-40B4-BE49-F238E27FC236}">
                <a16:creationId xmlns:a16="http://schemas.microsoft.com/office/drawing/2014/main" id="{726DFE45-FB92-492E-B0F4-3FA75DF40299}"/>
              </a:ext>
            </a:extLst>
          </p:cNvPr>
          <p:cNvSpPr>
            <a:spLocks noChangeArrowheads="1"/>
          </p:cNvSpPr>
          <p:nvPr/>
        </p:nvSpPr>
        <p:spPr bwMode="auto">
          <a:xfrm>
            <a:off x="3994150" y="5741988"/>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121" name="Rectangle 40">
            <a:extLst>
              <a:ext uri="{FF2B5EF4-FFF2-40B4-BE49-F238E27FC236}">
                <a16:creationId xmlns:a16="http://schemas.microsoft.com/office/drawing/2014/main" id="{92957359-5E5E-4DDF-84A4-9B2B0183129F}"/>
              </a:ext>
            </a:extLst>
          </p:cNvPr>
          <p:cNvSpPr>
            <a:spLocks noChangeArrowheads="1"/>
          </p:cNvSpPr>
          <p:nvPr/>
        </p:nvSpPr>
        <p:spPr bwMode="auto">
          <a:xfrm>
            <a:off x="4756150" y="5513388"/>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122" name="Rectangle 41">
            <a:extLst>
              <a:ext uri="{FF2B5EF4-FFF2-40B4-BE49-F238E27FC236}">
                <a16:creationId xmlns:a16="http://schemas.microsoft.com/office/drawing/2014/main" id="{A15C809C-281A-4265-8321-FDBAF2C60A72}"/>
              </a:ext>
            </a:extLst>
          </p:cNvPr>
          <p:cNvSpPr>
            <a:spLocks noChangeArrowheads="1"/>
          </p:cNvSpPr>
          <p:nvPr/>
        </p:nvSpPr>
        <p:spPr bwMode="auto">
          <a:xfrm>
            <a:off x="4756150" y="5741988"/>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123" name="computr1">
            <a:extLst>
              <a:ext uri="{FF2B5EF4-FFF2-40B4-BE49-F238E27FC236}">
                <a16:creationId xmlns:a16="http://schemas.microsoft.com/office/drawing/2014/main" id="{7186A13A-6D37-4758-8A13-1FAA3A27833D}"/>
              </a:ext>
            </a:extLst>
          </p:cNvPr>
          <p:cNvSpPr>
            <a:spLocks noEditPoints="1" noChangeArrowheads="1"/>
          </p:cNvSpPr>
          <p:nvPr/>
        </p:nvSpPr>
        <p:spPr bwMode="auto">
          <a:xfrm>
            <a:off x="3765550" y="6046789"/>
            <a:ext cx="533400" cy="484187"/>
          </a:xfrm>
          <a:custGeom>
            <a:avLst/>
            <a:gdLst>
              <a:gd name="T0" fmla="*/ 482406 w 21600"/>
              <a:gd name="T1" fmla="*/ 0 h 21600"/>
              <a:gd name="T2" fmla="*/ 266700 w 21600"/>
              <a:gd name="T3" fmla="*/ 0 h 21600"/>
              <a:gd name="T4" fmla="*/ 50994 w 21600"/>
              <a:gd name="T5" fmla="*/ 0 h 21600"/>
              <a:gd name="T6" fmla="*/ 0 w 21600"/>
              <a:gd name="T7" fmla="*/ 344938 h 21600"/>
              <a:gd name="T8" fmla="*/ 0 w 21600"/>
              <a:gd name="T9" fmla="*/ 484187 h 21600"/>
              <a:gd name="T10" fmla="*/ 266700 w 21600"/>
              <a:gd name="T11" fmla="*/ 484187 h 21600"/>
              <a:gd name="T12" fmla="*/ 533400 w 21600"/>
              <a:gd name="T13" fmla="*/ 484187 h 21600"/>
              <a:gd name="T14" fmla="*/ 533400 w 21600"/>
              <a:gd name="T15" fmla="*/ 344938 h 21600"/>
              <a:gd name="T16" fmla="*/ 482406 w 21600"/>
              <a:gd name="T17" fmla="*/ 303805 h 21600"/>
              <a:gd name="T18" fmla="*/ 50994 w 21600"/>
              <a:gd name="T19" fmla="*/ 303805 h 21600"/>
              <a:gd name="T20" fmla="*/ 50994 w 21600"/>
              <a:gd name="T21" fmla="*/ 151891 h 21600"/>
              <a:gd name="T22" fmla="*/ 482406 w 21600"/>
              <a:gd name="T23" fmla="*/ 151891 h 21600"/>
              <a:gd name="T24" fmla="*/ 0 w 21600"/>
              <a:gd name="T25" fmla="*/ 414563 h 21600"/>
              <a:gd name="T26" fmla="*/ 533400 w 21600"/>
              <a:gd name="T27" fmla="*/ 414563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124" name="computr1">
            <a:extLst>
              <a:ext uri="{FF2B5EF4-FFF2-40B4-BE49-F238E27FC236}">
                <a16:creationId xmlns:a16="http://schemas.microsoft.com/office/drawing/2014/main" id="{2A07D171-90EA-4BE3-8B01-58AEF76B1BBA}"/>
              </a:ext>
            </a:extLst>
          </p:cNvPr>
          <p:cNvSpPr>
            <a:spLocks noEditPoints="1" noChangeArrowheads="1"/>
          </p:cNvSpPr>
          <p:nvPr/>
        </p:nvSpPr>
        <p:spPr bwMode="auto">
          <a:xfrm>
            <a:off x="4527550" y="5056189"/>
            <a:ext cx="533400" cy="484187"/>
          </a:xfrm>
          <a:custGeom>
            <a:avLst/>
            <a:gdLst>
              <a:gd name="T0" fmla="*/ 482406 w 21600"/>
              <a:gd name="T1" fmla="*/ 0 h 21600"/>
              <a:gd name="T2" fmla="*/ 266700 w 21600"/>
              <a:gd name="T3" fmla="*/ 0 h 21600"/>
              <a:gd name="T4" fmla="*/ 50994 w 21600"/>
              <a:gd name="T5" fmla="*/ 0 h 21600"/>
              <a:gd name="T6" fmla="*/ 0 w 21600"/>
              <a:gd name="T7" fmla="*/ 344938 h 21600"/>
              <a:gd name="T8" fmla="*/ 0 w 21600"/>
              <a:gd name="T9" fmla="*/ 484187 h 21600"/>
              <a:gd name="T10" fmla="*/ 266700 w 21600"/>
              <a:gd name="T11" fmla="*/ 484187 h 21600"/>
              <a:gd name="T12" fmla="*/ 533400 w 21600"/>
              <a:gd name="T13" fmla="*/ 484187 h 21600"/>
              <a:gd name="T14" fmla="*/ 533400 w 21600"/>
              <a:gd name="T15" fmla="*/ 344938 h 21600"/>
              <a:gd name="T16" fmla="*/ 482406 w 21600"/>
              <a:gd name="T17" fmla="*/ 303805 h 21600"/>
              <a:gd name="T18" fmla="*/ 50994 w 21600"/>
              <a:gd name="T19" fmla="*/ 303805 h 21600"/>
              <a:gd name="T20" fmla="*/ 50994 w 21600"/>
              <a:gd name="T21" fmla="*/ 151891 h 21600"/>
              <a:gd name="T22" fmla="*/ 482406 w 21600"/>
              <a:gd name="T23" fmla="*/ 151891 h 21600"/>
              <a:gd name="T24" fmla="*/ 0 w 21600"/>
              <a:gd name="T25" fmla="*/ 414563 h 21600"/>
              <a:gd name="T26" fmla="*/ 533400 w 21600"/>
              <a:gd name="T27" fmla="*/ 414563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125" name="Text Box 44">
            <a:extLst>
              <a:ext uri="{FF2B5EF4-FFF2-40B4-BE49-F238E27FC236}">
                <a16:creationId xmlns:a16="http://schemas.microsoft.com/office/drawing/2014/main" id="{57276C8D-1F37-4C94-A2BB-C9E2D34B7DC2}"/>
              </a:ext>
            </a:extLst>
          </p:cNvPr>
          <p:cNvSpPr txBox="1">
            <a:spLocks noChangeArrowheads="1"/>
          </p:cNvSpPr>
          <p:nvPr/>
        </p:nvSpPr>
        <p:spPr bwMode="auto">
          <a:xfrm>
            <a:off x="4464050" y="5818188"/>
            <a:ext cx="1348446" cy="369332"/>
          </a:xfrm>
          <a:prstGeom prst="rect">
            <a:avLst/>
          </a:prstGeom>
          <a:noFill/>
          <a:ln w="9525">
            <a:noFill/>
            <a:miter lim="800000"/>
            <a:headEnd/>
            <a:tailEnd/>
          </a:ln>
        </p:spPr>
        <p:txBody>
          <a:bodyPr wrap="none">
            <a:spAutoFit/>
          </a:bodyPr>
          <a:lstStyle/>
          <a:p>
            <a:pPr algn="l" eaLnBrk="1" hangingPunct="1">
              <a:lnSpc>
                <a:spcPct val="100000"/>
              </a:lnSpc>
            </a:pPr>
            <a:r>
              <a:rPr lang="en-US">
                <a:solidFill>
                  <a:schemeClr val="accent2"/>
                </a:solidFill>
                <a:cs typeface="Arial" charset="0"/>
              </a:rPr>
              <a:t>Network </a:t>
            </a:r>
            <a:r>
              <a:rPr lang="en-US" i="1">
                <a:solidFill>
                  <a:schemeClr val="accent2"/>
                </a:solidFill>
                <a:cs typeface="Arial" charset="0"/>
              </a:rPr>
              <a:t>D</a:t>
            </a:r>
          </a:p>
        </p:txBody>
      </p:sp>
      <p:sp>
        <p:nvSpPr>
          <p:cNvPr id="126" name="Text Box 45">
            <a:extLst>
              <a:ext uri="{FF2B5EF4-FFF2-40B4-BE49-F238E27FC236}">
                <a16:creationId xmlns:a16="http://schemas.microsoft.com/office/drawing/2014/main" id="{1D064AF9-E0D0-4ADC-BE24-C63434140ECF}"/>
              </a:ext>
            </a:extLst>
          </p:cNvPr>
          <p:cNvSpPr txBox="1">
            <a:spLocks noChangeArrowheads="1"/>
          </p:cNvSpPr>
          <p:nvPr/>
        </p:nvSpPr>
        <p:spPr bwMode="auto">
          <a:xfrm>
            <a:off x="3276600" y="6046788"/>
            <a:ext cx="548548" cy="369332"/>
          </a:xfrm>
          <a:prstGeom prst="rect">
            <a:avLst/>
          </a:prstGeom>
          <a:noFill/>
          <a:ln w="9525">
            <a:noFill/>
            <a:miter lim="800000"/>
            <a:headEnd/>
            <a:tailEnd/>
          </a:ln>
        </p:spPr>
        <p:txBody>
          <a:bodyPr wrap="none">
            <a:spAutoFit/>
          </a:bodyPr>
          <a:lstStyle/>
          <a:p>
            <a:pPr algn="l" eaLnBrk="1" hangingPunct="1">
              <a:lnSpc>
                <a:spcPct val="100000"/>
              </a:lnSpc>
            </a:pPr>
            <a:r>
              <a:rPr lang="en-US" i="1">
                <a:cs typeface="Arial" charset="0"/>
              </a:rPr>
              <a:t>D.8</a:t>
            </a:r>
          </a:p>
        </p:txBody>
      </p:sp>
      <p:sp>
        <p:nvSpPr>
          <p:cNvPr id="127" name="Text Box 46">
            <a:extLst>
              <a:ext uri="{FF2B5EF4-FFF2-40B4-BE49-F238E27FC236}">
                <a16:creationId xmlns:a16="http://schemas.microsoft.com/office/drawing/2014/main" id="{C0E6AB22-2ED8-4F71-B372-A1FA85EC491C}"/>
              </a:ext>
            </a:extLst>
          </p:cNvPr>
          <p:cNvSpPr txBox="1">
            <a:spLocks noChangeArrowheads="1"/>
          </p:cNvSpPr>
          <p:nvPr/>
        </p:nvSpPr>
        <p:spPr bwMode="auto">
          <a:xfrm>
            <a:off x="4997450" y="5056188"/>
            <a:ext cx="548548" cy="369332"/>
          </a:xfrm>
          <a:prstGeom prst="rect">
            <a:avLst/>
          </a:prstGeom>
          <a:noFill/>
          <a:ln w="9525">
            <a:noFill/>
            <a:miter lim="800000"/>
            <a:headEnd/>
            <a:tailEnd/>
          </a:ln>
        </p:spPr>
        <p:txBody>
          <a:bodyPr wrap="none">
            <a:spAutoFit/>
          </a:bodyPr>
          <a:lstStyle/>
          <a:p>
            <a:pPr algn="l" eaLnBrk="1" hangingPunct="1">
              <a:lnSpc>
                <a:spcPct val="100000"/>
              </a:lnSpc>
            </a:pPr>
            <a:r>
              <a:rPr lang="en-US" i="1">
                <a:cs typeface="Arial" charset="0"/>
              </a:rPr>
              <a:t>D.3</a:t>
            </a:r>
          </a:p>
        </p:txBody>
      </p:sp>
      <p:grpSp>
        <p:nvGrpSpPr>
          <p:cNvPr id="2" name="Group 47">
            <a:extLst>
              <a:ext uri="{FF2B5EF4-FFF2-40B4-BE49-F238E27FC236}">
                <a16:creationId xmlns:a16="http://schemas.microsoft.com/office/drawing/2014/main" id="{1CE05467-08A8-4497-9A5E-B532ED66265D}"/>
              </a:ext>
            </a:extLst>
          </p:cNvPr>
          <p:cNvGrpSpPr>
            <a:grpSpLocks/>
          </p:cNvGrpSpPr>
          <p:nvPr/>
        </p:nvGrpSpPr>
        <p:grpSpPr bwMode="auto">
          <a:xfrm>
            <a:off x="7315201" y="3684588"/>
            <a:ext cx="942975" cy="1600200"/>
            <a:chOff x="3648" y="2160"/>
            <a:chExt cx="594" cy="1008"/>
          </a:xfrm>
        </p:grpSpPr>
        <p:sp>
          <p:nvSpPr>
            <p:cNvPr id="129" name="Rectangle 48">
              <a:extLst>
                <a:ext uri="{FF2B5EF4-FFF2-40B4-BE49-F238E27FC236}">
                  <a16:creationId xmlns:a16="http://schemas.microsoft.com/office/drawing/2014/main" id="{C927C377-3BDA-4665-8A43-BD4D035D1B55}"/>
                </a:ext>
              </a:extLst>
            </p:cNvPr>
            <p:cNvSpPr>
              <a:spLocks noChangeArrowheads="1"/>
            </p:cNvSpPr>
            <p:nvPr/>
          </p:nvSpPr>
          <p:spPr bwMode="auto">
            <a:xfrm>
              <a:off x="3928" y="2160"/>
              <a:ext cx="48" cy="100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130" name="Rectangle 49">
              <a:extLst>
                <a:ext uri="{FF2B5EF4-FFF2-40B4-BE49-F238E27FC236}">
                  <a16:creationId xmlns:a16="http://schemas.microsoft.com/office/drawing/2014/main" id="{3610D0B7-AD91-463A-B03B-3CF4A76DB25A}"/>
                </a:ext>
              </a:extLst>
            </p:cNvPr>
            <p:cNvSpPr>
              <a:spLocks noChangeArrowheads="1"/>
            </p:cNvSpPr>
            <p:nvPr/>
          </p:nvSpPr>
          <p:spPr bwMode="auto">
            <a:xfrm>
              <a:off x="3928" y="3120"/>
              <a:ext cx="48" cy="48"/>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131" name="Rectangle 50">
              <a:extLst>
                <a:ext uri="{FF2B5EF4-FFF2-40B4-BE49-F238E27FC236}">
                  <a16:creationId xmlns:a16="http://schemas.microsoft.com/office/drawing/2014/main" id="{3CF2BCAA-6106-4CA1-A320-06767FBF9656}"/>
                </a:ext>
              </a:extLst>
            </p:cNvPr>
            <p:cNvSpPr>
              <a:spLocks noChangeArrowheads="1"/>
            </p:cNvSpPr>
            <p:nvPr/>
          </p:nvSpPr>
          <p:spPr bwMode="auto">
            <a:xfrm>
              <a:off x="3928" y="2160"/>
              <a:ext cx="48" cy="48"/>
            </a:xfrm>
            <a:prstGeom prst="rect">
              <a:avLst/>
            </a:prstGeom>
            <a:solidFill>
              <a:schemeClr val="hlink"/>
            </a:solidFill>
            <a:ln w="9525">
              <a:solidFill>
                <a:srgbClr val="080808"/>
              </a:solidFill>
              <a:miter lim="800000"/>
              <a:headEnd/>
              <a:tailEnd/>
            </a:ln>
          </p:spPr>
          <p:txBody>
            <a:bodyPr wrap="none" anchor="ctr"/>
            <a:lstStyle/>
            <a:p>
              <a:endParaRPr lang="en-US"/>
            </a:p>
          </p:txBody>
        </p:sp>
        <p:pic>
          <p:nvPicPr>
            <p:cNvPr id="132" name="Picture 51">
              <a:extLst>
                <a:ext uri="{FF2B5EF4-FFF2-40B4-BE49-F238E27FC236}">
                  <a16:creationId xmlns:a16="http://schemas.microsoft.com/office/drawing/2014/main" id="{011BAF30-0554-4FA5-8964-0985F1F4E1AC}"/>
                </a:ext>
              </a:extLst>
            </p:cNvPr>
            <p:cNvPicPr>
              <a:picLocks noChangeAspect="1" noChangeArrowheads="1"/>
            </p:cNvPicPr>
            <p:nvPr/>
          </p:nvPicPr>
          <p:blipFill>
            <a:blip r:embed="rId2" cstate="print">
              <a:clrChange>
                <a:clrFrom>
                  <a:srgbClr val="FFFF00"/>
                </a:clrFrom>
                <a:clrTo>
                  <a:srgbClr val="FFFF00">
                    <a:alpha val="0"/>
                  </a:srgbClr>
                </a:clrTo>
              </a:clrChange>
            </a:blip>
            <a:srcRect/>
            <a:stretch>
              <a:fillRect/>
            </a:stretch>
          </p:blipFill>
          <p:spPr bwMode="auto">
            <a:xfrm>
              <a:off x="3648" y="2592"/>
              <a:ext cx="594" cy="258"/>
            </a:xfrm>
            <a:prstGeom prst="rect">
              <a:avLst/>
            </a:prstGeom>
            <a:noFill/>
            <a:ln w="9525">
              <a:noFill/>
              <a:miter lim="800000"/>
              <a:headEnd/>
              <a:tailEnd/>
            </a:ln>
          </p:spPr>
        </p:pic>
      </p:grpSp>
      <p:grpSp>
        <p:nvGrpSpPr>
          <p:cNvPr id="3" name="Group 52">
            <a:extLst>
              <a:ext uri="{FF2B5EF4-FFF2-40B4-BE49-F238E27FC236}">
                <a16:creationId xmlns:a16="http://schemas.microsoft.com/office/drawing/2014/main" id="{66EAFFCD-C244-454A-BDFB-4AC0C944533A}"/>
              </a:ext>
            </a:extLst>
          </p:cNvPr>
          <p:cNvGrpSpPr>
            <a:grpSpLocks/>
          </p:cNvGrpSpPr>
          <p:nvPr/>
        </p:nvGrpSpPr>
        <p:grpSpPr bwMode="auto">
          <a:xfrm>
            <a:off x="3276601" y="2389188"/>
            <a:ext cx="942975" cy="1371600"/>
            <a:chOff x="1104" y="1344"/>
            <a:chExt cx="594" cy="864"/>
          </a:xfrm>
        </p:grpSpPr>
        <p:sp>
          <p:nvSpPr>
            <p:cNvPr id="134" name="Rectangle 53">
              <a:extLst>
                <a:ext uri="{FF2B5EF4-FFF2-40B4-BE49-F238E27FC236}">
                  <a16:creationId xmlns:a16="http://schemas.microsoft.com/office/drawing/2014/main" id="{7AF5152F-139E-445D-B035-C6587B69604B}"/>
                </a:ext>
              </a:extLst>
            </p:cNvPr>
            <p:cNvSpPr>
              <a:spLocks noChangeArrowheads="1"/>
            </p:cNvSpPr>
            <p:nvPr/>
          </p:nvSpPr>
          <p:spPr bwMode="auto">
            <a:xfrm>
              <a:off x="1384" y="1344"/>
              <a:ext cx="48" cy="864"/>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135" name="Rectangle 54">
              <a:extLst>
                <a:ext uri="{FF2B5EF4-FFF2-40B4-BE49-F238E27FC236}">
                  <a16:creationId xmlns:a16="http://schemas.microsoft.com/office/drawing/2014/main" id="{BA5BD9B3-4112-4260-98DC-F72315CF471B}"/>
                </a:ext>
              </a:extLst>
            </p:cNvPr>
            <p:cNvSpPr>
              <a:spLocks noChangeArrowheads="1"/>
            </p:cNvSpPr>
            <p:nvPr/>
          </p:nvSpPr>
          <p:spPr bwMode="auto">
            <a:xfrm>
              <a:off x="1384" y="2160"/>
              <a:ext cx="48" cy="48"/>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136" name="Rectangle 55">
              <a:extLst>
                <a:ext uri="{FF2B5EF4-FFF2-40B4-BE49-F238E27FC236}">
                  <a16:creationId xmlns:a16="http://schemas.microsoft.com/office/drawing/2014/main" id="{70A67DDC-9473-4A6D-A1EB-81558322DAE9}"/>
                </a:ext>
              </a:extLst>
            </p:cNvPr>
            <p:cNvSpPr>
              <a:spLocks noChangeArrowheads="1"/>
            </p:cNvSpPr>
            <p:nvPr/>
          </p:nvSpPr>
          <p:spPr bwMode="auto">
            <a:xfrm>
              <a:off x="1384" y="1344"/>
              <a:ext cx="48" cy="48"/>
            </a:xfrm>
            <a:prstGeom prst="rect">
              <a:avLst/>
            </a:prstGeom>
            <a:solidFill>
              <a:schemeClr val="hlink"/>
            </a:solidFill>
            <a:ln w="9525">
              <a:solidFill>
                <a:srgbClr val="080808"/>
              </a:solidFill>
              <a:miter lim="800000"/>
              <a:headEnd/>
              <a:tailEnd/>
            </a:ln>
          </p:spPr>
          <p:txBody>
            <a:bodyPr wrap="none" anchor="ctr"/>
            <a:lstStyle/>
            <a:p>
              <a:endParaRPr lang="en-US"/>
            </a:p>
          </p:txBody>
        </p:sp>
        <p:pic>
          <p:nvPicPr>
            <p:cNvPr id="137" name="Picture 56">
              <a:extLst>
                <a:ext uri="{FF2B5EF4-FFF2-40B4-BE49-F238E27FC236}">
                  <a16:creationId xmlns:a16="http://schemas.microsoft.com/office/drawing/2014/main" id="{83D445EA-ED97-4D83-99EF-37D1659062BD}"/>
                </a:ext>
              </a:extLst>
            </p:cNvPr>
            <p:cNvPicPr>
              <a:picLocks noChangeAspect="1" noChangeArrowheads="1"/>
            </p:cNvPicPr>
            <p:nvPr/>
          </p:nvPicPr>
          <p:blipFill>
            <a:blip r:embed="rId2" cstate="print">
              <a:clrChange>
                <a:clrFrom>
                  <a:srgbClr val="FFFF00"/>
                </a:clrFrom>
                <a:clrTo>
                  <a:srgbClr val="FFFF00">
                    <a:alpha val="0"/>
                  </a:srgbClr>
                </a:clrTo>
              </a:clrChange>
            </a:blip>
            <a:srcRect/>
            <a:stretch>
              <a:fillRect/>
            </a:stretch>
          </p:blipFill>
          <p:spPr bwMode="auto">
            <a:xfrm>
              <a:off x="1104" y="1584"/>
              <a:ext cx="594" cy="258"/>
            </a:xfrm>
            <a:prstGeom prst="rect">
              <a:avLst/>
            </a:prstGeom>
            <a:noFill/>
            <a:ln w="9525">
              <a:noFill/>
              <a:miter lim="800000"/>
              <a:headEnd/>
              <a:tailEnd/>
            </a:ln>
          </p:spPr>
        </p:pic>
      </p:grpSp>
      <p:grpSp>
        <p:nvGrpSpPr>
          <p:cNvPr id="4" name="Group 57">
            <a:extLst>
              <a:ext uri="{FF2B5EF4-FFF2-40B4-BE49-F238E27FC236}">
                <a16:creationId xmlns:a16="http://schemas.microsoft.com/office/drawing/2014/main" id="{8255412D-9DA5-4709-B8F4-C9F33FCCBF12}"/>
              </a:ext>
            </a:extLst>
          </p:cNvPr>
          <p:cNvGrpSpPr>
            <a:grpSpLocks/>
          </p:cNvGrpSpPr>
          <p:nvPr/>
        </p:nvGrpSpPr>
        <p:grpSpPr bwMode="auto">
          <a:xfrm>
            <a:off x="2667001" y="3684588"/>
            <a:ext cx="942975" cy="2133600"/>
            <a:chOff x="720" y="2160"/>
            <a:chExt cx="594" cy="1344"/>
          </a:xfrm>
        </p:grpSpPr>
        <p:sp>
          <p:nvSpPr>
            <p:cNvPr id="139" name="Rectangle 58">
              <a:extLst>
                <a:ext uri="{FF2B5EF4-FFF2-40B4-BE49-F238E27FC236}">
                  <a16:creationId xmlns:a16="http://schemas.microsoft.com/office/drawing/2014/main" id="{C0F30208-FFD6-4555-A46B-37F276992861}"/>
                </a:ext>
              </a:extLst>
            </p:cNvPr>
            <p:cNvSpPr>
              <a:spLocks noChangeArrowheads="1"/>
            </p:cNvSpPr>
            <p:nvPr/>
          </p:nvSpPr>
          <p:spPr bwMode="auto">
            <a:xfrm>
              <a:off x="1028" y="2160"/>
              <a:ext cx="48" cy="1344"/>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140" name="Rectangle 59">
              <a:extLst>
                <a:ext uri="{FF2B5EF4-FFF2-40B4-BE49-F238E27FC236}">
                  <a16:creationId xmlns:a16="http://schemas.microsoft.com/office/drawing/2014/main" id="{93635278-82A1-42C1-ADBE-3767C9A6FF52}"/>
                </a:ext>
              </a:extLst>
            </p:cNvPr>
            <p:cNvSpPr>
              <a:spLocks noChangeArrowheads="1"/>
            </p:cNvSpPr>
            <p:nvPr/>
          </p:nvSpPr>
          <p:spPr bwMode="auto">
            <a:xfrm>
              <a:off x="1028" y="2160"/>
              <a:ext cx="48" cy="48"/>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141" name="Rectangle 60">
              <a:extLst>
                <a:ext uri="{FF2B5EF4-FFF2-40B4-BE49-F238E27FC236}">
                  <a16:creationId xmlns:a16="http://schemas.microsoft.com/office/drawing/2014/main" id="{AD31B2F7-5A4F-4118-BCC5-C0021033AF9F}"/>
                </a:ext>
              </a:extLst>
            </p:cNvPr>
            <p:cNvSpPr>
              <a:spLocks noChangeArrowheads="1"/>
            </p:cNvSpPr>
            <p:nvPr/>
          </p:nvSpPr>
          <p:spPr bwMode="auto">
            <a:xfrm>
              <a:off x="1026" y="3456"/>
              <a:ext cx="48" cy="48"/>
            </a:xfrm>
            <a:prstGeom prst="rect">
              <a:avLst/>
            </a:prstGeom>
            <a:solidFill>
              <a:schemeClr val="hlink"/>
            </a:solidFill>
            <a:ln w="9525">
              <a:solidFill>
                <a:srgbClr val="080808"/>
              </a:solidFill>
              <a:miter lim="800000"/>
              <a:headEnd/>
              <a:tailEnd/>
            </a:ln>
          </p:spPr>
          <p:txBody>
            <a:bodyPr wrap="none" anchor="ctr"/>
            <a:lstStyle/>
            <a:p>
              <a:endParaRPr lang="en-US"/>
            </a:p>
          </p:txBody>
        </p:sp>
        <p:pic>
          <p:nvPicPr>
            <p:cNvPr id="142" name="Picture 61">
              <a:extLst>
                <a:ext uri="{FF2B5EF4-FFF2-40B4-BE49-F238E27FC236}">
                  <a16:creationId xmlns:a16="http://schemas.microsoft.com/office/drawing/2014/main" id="{E1B4EDF0-5A8E-4B65-90B4-317B7FF73283}"/>
                </a:ext>
              </a:extLst>
            </p:cNvPr>
            <p:cNvPicPr>
              <a:picLocks noChangeAspect="1" noChangeArrowheads="1"/>
            </p:cNvPicPr>
            <p:nvPr/>
          </p:nvPicPr>
          <p:blipFill>
            <a:blip r:embed="rId2" cstate="print">
              <a:clrChange>
                <a:clrFrom>
                  <a:srgbClr val="FFFF00"/>
                </a:clrFrom>
                <a:clrTo>
                  <a:srgbClr val="FFFF00">
                    <a:alpha val="0"/>
                  </a:srgbClr>
                </a:clrTo>
              </a:clrChange>
            </a:blip>
            <a:srcRect/>
            <a:stretch>
              <a:fillRect/>
            </a:stretch>
          </p:blipFill>
          <p:spPr bwMode="auto">
            <a:xfrm>
              <a:off x="720" y="2688"/>
              <a:ext cx="594" cy="258"/>
            </a:xfrm>
            <a:prstGeom prst="rect">
              <a:avLst/>
            </a:prstGeom>
            <a:noFill/>
            <a:ln w="9525">
              <a:noFill/>
              <a:miter lim="800000"/>
              <a:headEnd/>
              <a:tailEnd/>
            </a:ln>
          </p:spPr>
        </p:pic>
      </p:grpSp>
      <p:sp>
        <p:nvSpPr>
          <p:cNvPr id="143" name="Text Box 62">
            <a:extLst>
              <a:ext uri="{FF2B5EF4-FFF2-40B4-BE49-F238E27FC236}">
                <a16:creationId xmlns:a16="http://schemas.microsoft.com/office/drawing/2014/main" id="{6CD0E6A0-D05F-45D0-ABAF-9E4787340428}"/>
              </a:ext>
            </a:extLst>
          </p:cNvPr>
          <p:cNvSpPr txBox="1">
            <a:spLocks noChangeArrowheads="1"/>
          </p:cNvSpPr>
          <p:nvPr/>
        </p:nvSpPr>
        <p:spPr bwMode="auto">
          <a:xfrm>
            <a:off x="3200401" y="4891088"/>
            <a:ext cx="914033" cy="369332"/>
          </a:xfrm>
          <a:prstGeom prst="rect">
            <a:avLst/>
          </a:prstGeom>
          <a:noFill/>
          <a:ln w="9525">
            <a:noFill/>
            <a:miter lim="800000"/>
            <a:headEnd/>
            <a:tailEnd/>
          </a:ln>
        </p:spPr>
        <p:txBody>
          <a:bodyPr wrap="none">
            <a:spAutoFit/>
          </a:bodyPr>
          <a:lstStyle/>
          <a:p>
            <a:pPr algn="l" eaLnBrk="1" hangingPunct="1">
              <a:lnSpc>
                <a:spcPct val="100000"/>
              </a:lnSpc>
            </a:pPr>
            <a:r>
              <a:rPr lang="en-US" dirty="0">
                <a:solidFill>
                  <a:srgbClr val="C00000"/>
                </a:solidFill>
                <a:cs typeface="Arial" charset="0"/>
              </a:rPr>
              <a:t>Router</a:t>
            </a:r>
          </a:p>
        </p:txBody>
      </p:sp>
      <p:sp>
        <p:nvSpPr>
          <p:cNvPr id="144" name="Rectangle 63">
            <a:extLst>
              <a:ext uri="{FF2B5EF4-FFF2-40B4-BE49-F238E27FC236}">
                <a16:creationId xmlns:a16="http://schemas.microsoft.com/office/drawing/2014/main" id="{DD0C6B3B-1279-49A5-9C01-FD03A40DAA48}"/>
              </a:ext>
            </a:extLst>
          </p:cNvPr>
          <p:cNvSpPr>
            <a:spLocks noChangeArrowheads="1"/>
          </p:cNvSpPr>
          <p:nvPr/>
        </p:nvSpPr>
        <p:spPr bwMode="auto">
          <a:xfrm>
            <a:off x="2057400" y="1398588"/>
            <a:ext cx="685800" cy="228600"/>
          </a:xfrm>
          <a:prstGeom prst="rect">
            <a:avLst/>
          </a:prstGeom>
          <a:solidFill>
            <a:schemeClr val="accent1"/>
          </a:solidFill>
          <a:ln w="9525">
            <a:solidFill>
              <a:schemeClr val="tx1"/>
            </a:solidFill>
            <a:miter lim="800000"/>
            <a:headEnd/>
            <a:tailEnd/>
          </a:ln>
        </p:spPr>
        <p:txBody>
          <a:bodyPr wrap="none" anchor="ctr"/>
          <a:lstStyle/>
          <a:p>
            <a:pPr algn="ctr" eaLnBrk="1" hangingPunct="1">
              <a:lnSpc>
                <a:spcPct val="100000"/>
              </a:lnSpc>
            </a:pPr>
            <a:r>
              <a:rPr lang="en-US" sz="1600" b="1" dirty="0">
                <a:cs typeface="Arial" charset="0"/>
              </a:rPr>
              <a:t>Data</a:t>
            </a:r>
          </a:p>
        </p:txBody>
      </p:sp>
      <p:sp>
        <p:nvSpPr>
          <p:cNvPr id="145" name="Rectangle 64">
            <a:extLst>
              <a:ext uri="{FF2B5EF4-FFF2-40B4-BE49-F238E27FC236}">
                <a16:creationId xmlns:a16="http://schemas.microsoft.com/office/drawing/2014/main" id="{FED4EDFC-72B3-484B-8345-2F33D206B842}"/>
              </a:ext>
            </a:extLst>
          </p:cNvPr>
          <p:cNvSpPr>
            <a:spLocks noChangeArrowheads="1"/>
          </p:cNvSpPr>
          <p:nvPr/>
        </p:nvSpPr>
        <p:spPr bwMode="auto">
          <a:xfrm>
            <a:off x="2743200" y="1398588"/>
            <a:ext cx="304800" cy="228600"/>
          </a:xfrm>
          <a:prstGeom prst="rect">
            <a:avLst/>
          </a:prstGeom>
          <a:solidFill>
            <a:schemeClr val="hlink"/>
          </a:solidFill>
          <a:ln w="9525">
            <a:solidFill>
              <a:schemeClr val="tx1"/>
            </a:solidFill>
            <a:miter lim="800000"/>
            <a:headEnd/>
            <a:tailEnd/>
          </a:ln>
        </p:spPr>
        <p:txBody>
          <a:bodyPr wrap="none" anchor="ctr"/>
          <a:lstStyle/>
          <a:p>
            <a:pPr algn="ctr" eaLnBrk="1" hangingPunct="1">
              <a:lnSpc>
                <a:spcPct val="100000"/>
              </a:lnSpc>
            </a:pPr>
            <a:r>
              <a:rPr lang="en-US" sz="1600" b="1" dirty="0">
                <a:solidFill>
                  <a:srgbClr val="080808"/>
                </a:solidFill>
                <a:cs typeface="Arial" charset="0"/>
              </a:rPr>
              <a:t>A1</a:t>
            </a:r>
          </a:p>
        </p:txBody>
      </p:sp>
      <p:sp>
        <p:nvSpPr>
          <p:cNvPr id="146" name="Rectangle 65">
            <a:extLst>
              <a:ext uri="{FF2B5EF4-FFF2-40B4-BE49-F238E27FC236}">
                <a16:creationId xmlns:a16="http://schemas.microsoft.com/office/drawing/2014/main" id="{A249D946-5188-4C08-9ED6-B9D6A5E0B921}"/>
              </a:ext>
            </a:extLst>
          </p:cNvPr>
          <p:cNvSpPr>
            <a:spLocks noChangeArrowheads="1"/>
          </p:cNvSpPr>
          <p:nvPr/>
        </p:nvSpPr>
        <p:spPr bwMode="auto">
          <a:xfrm>
            <a:off x="3048000" y="1398588"/>
            <a:ext cx="304800" cy="228600"/>
          </a:xfrm>
          <a:prstGeom prst="rect">
            <a:avLst/>
          </a:prstGeom>
          <a:solidFill>
            <a:schemeClr val="hlink"/>
          </a:solidFill>
          <a:ln w="9525">
            <a:solidFill>
              <a:schemeClr val="tx1"/>
            </a:solidFill>
            <a:miter lim="800000"/>
            <a:headEnd/>
            <a:tailEnd/>
          </a:ln>
        </p:spPr>
        <p:txBody>
          <a:bodyPr wrap="none" anchor="ctr"/>
          <a:lstStyle/>
          <a:p>
            <a:pPr algn="ctr" eaLnBrk="1" hangingPunct="1">
              <a:lnSpc>
                <a:spcPct val="100000"/>
              </a:lnSpc>
            </a:pPr>
            <a:r>
              <a:rPr lang="en-US" sz="1600" b="1">
                <a:solidFill>
                  <a:srgbClr val="080808"/>
                </a:solidFill>
                <a:cs typeface="Arial" charset="0"/>
              </a:rPr>
              <a:t>C7</a:t>
            </a:r>
          </a:p>
        </p:txBody>
      </p:sp>
      <p:sp>
        <p:nvSpPr>
          <p:cNvPr id="147" name="Line 66">
            <a:extLst>
              <a:ext uri="{FF2B5EF4-FFF2-40B4-BE49-F238E27FC236}">
                <a16:creationId xmlns:a16="http://schemas.microsoft.com/office/drawing/2014/main" id="{6E0AF58D-DD0B-4345-B93E-9B56FCB62643}"/>
              </a:ext>
            </a:extLst>
          </p:cNvPr>
          <p:cNvSpPr>
            <a:spLocks noChangeShapeType="1"/>
          </p:cNvSpPr>
          <p:nvPr/>
        </p:nvSpPr>
        <p:spPr bwMode="auto">
          <a:xfrm>
            <a:off x="2971800" y="1703388"/>
            <a:ext cx="0" cy="609600"/>
          </a:xfrm>
          <a:prstGeom prst="line">
            <a:avLst/>
          </a:prstGeom>
          <a:noFill/>
          <a:ln w="57150">
            <a:solidFill>
              <a:srgbClr val="FF0000"/>
            </a:solidFill>
            <a:round/>
            <a:headEnd/>
            <a:tailEnd/>
          </a:ln>
        </p:spPr>
        <p:txBody>
          <a:bodyPr/>
          <a:lstStyle/>
          <a:p>
            <a:endParaRPr lang="en-US"/>
          </a:p>
        </p:txBody>
      </p:sp>
      <p:sp>
        <p:nvSpPr>
          <p:cNvPr id="148" name="Line 67">
            <a:extLst>
              <a:ext uri="{FF2B5EF4-FFF2-40B4-BE49-F238E27FC236}">
                <a16:creationId xmlns:a16="http://schemas.microsoft.com/office/drawing/2014/main" id="{9CAE80F0-2741-4B1C-AD41-7C0BE6CD02C5}"/>
              </a:ext>
            </a:extLst>
          </p:cNvPr>
          <p:cNvSpPr>
            <a:spLocks noChangeShapeType="1"/>
          </p:cNvSpPr>
          <p:nvPr/>
        </p:nvSpPr>
        <p:spPr bwMode="auto">
          <a:xfrm>
            <a:off x="2971800" y="2312988"/>
            <a:ext cx="914400" cy="0"/>
          </a:xfrm>
          <a:prstGeom prst="line">
            <a:avLst/>
          </a:prstGeom>
          <a:noFill/>
          <a:ln w="57150">
            <a:solidFill>
              <a:srgbClr val="FF0000"/>
            </a:solidFill>
            <a:round/>
            <a:headEnd/>
            <a:tailEnd/>
          </a:ln>
        </p:spPr>
        <p:txBody>
          <a:bodyPr/>
          <a:lstStyle/>
          <a:p>
            <a:endParaRPr lang="en-US"/>
          </a:p>
        </p:txBody>
      </p:sp>
      <p:sp>
        <p:nvSpPr>
          <p:cNvPr id="149" name="Line 68">
            <a:extLst>
              <a:ext uri="{FF2B5EF4-FFF2-40B4-BE49-F238E27FC236}">
                <a16:creationId xmlns:a16="http://schemas.microsoft.com/office/drawing/2014/main" id="{B8D5447C-729B-4E52-9799-768A58DCA12F}"/>
              </a:ext>
            </a:extLst>
          </p:cNvPr>
          <p:cNvSpPr>
            <a:spLocks noChangeShapeType="1"/>
          </p:cNvSpPr>
          <p:nvPr/>
        </p:nvSpPr>
        <p:spPr bwMode="auto">
          <a:xfrm>
            <a:off x="3886200" y="2312988"/>
            <a:ext cx="0" cy="533400"/>
          </a:xfrm>
          <a:prstGeom prst="line">
            <a:avLst/>
          </a:prstGeom>
          <a:noFill/>
          <a:ln w="57150">
            <a:solidFill>
              <a:srgbClr val="FF0000"/>
            </a:solidFill>
            <a:round/>
            <a:headEnd/>
            <a:tailEnd type="triangle" w="med" len="med"/>
          </a:ln>
        </p:spPr>
        <p:txBody>
          <a:bodyPr/>
          <a:lstStyle/>
          <a:p>
            <a:endParaRPr lang="en-US"/>
          </a:p>
        </p:txBody>
      </p:sp>
      <p:sp>
        <p:nvSpPr>
          <p:cNvPr id="150" name="Line 69">
            <a:extLst>
              <a:ext uri="{FF2B5EF4-FFF2-40B4-BE49-F238E27FC236}">
                <a16:creationId xmlns:a16="http://schemas.microsoft.com/office/drawing/2014/main" id="{C703FA33-7171-4F6F-8054-784339C52E92}"/>
              </a:ext>
            </a:extLst>
          </p:cNvPr>
          <p:cNvSpPr>
            <a:spLocks noChangeShapeType="1"/>
          </p:cNvSpPr>
          <p:nvPr/>
        </p:nvSpPr>
        <p:spPr bwMode="auto">
          <a:xfrm>
            <a:off x="3886200" y="3608388"/>
            <a:ext cx="4038600" cy="0"/>
          </a:xfrm>
          <a:prstGeom prst="line">
            <a:avLst/>
          </a:prstGeom>
          <a:noFill/>
          <a:ln w="57150">
            <a:solidFill>
              <a:srgbClr val="FF0000"/>
            </a:solidFill>
            <a:round/>
            <a:headEnd/>
            <a:tailEnd/>
          </a:ln>
        </p:spPr>
        <p:txBody>
          <a:bodyPr/>
          <a:lstStyle/>
          <a:p>
            <a:endParaRPr lang="en-US"/>
          </a:p>
        </p:txBody>
      </p:sp>
      <p:sp>
        <p:nvSpPr>
          <p:cNvPr id="151" name="Line 70">
            <a:extLst>
              <a:ext uri="{FF2B5EF4-FFF2-40B4-BE49-F238E27FC236}">
                <a16:creationId xmlns:a16="http://schemas.microsoft.com/office/drawing/2014/main" id="{5EC76D9A-A8D9-463B-B353-C181784E988E}"/>
              </a:ext>
            </a:extLst>
          </p:cNvPr>
          <p:cNvSpPr>
            <a:spLocks noChangeShapeType="1"/>
          </p:cNvSpPr>
          <p:nvPr/>
        </p:nvSpPr>
        <p:spPr bwMode="auto">
          <a:xfrm>
            <a:off x="7924800" y="3608388"/>
            <a:ext cx="0" cy="838200"/>
          </a:xfrm>
          <a:prstGeom prst="line">
            <a:avLst/>
          </a:prstGeom>
          <a:noFill/>
          <a:ln w="57150">
            <a:solidFill>
              <a:srgbClr val="FF0000"/>
            </a:solidFill>
            <a:round/>
            <a:headEnd/>
            <a:tailEnd type="triangle" w="med" len="med"/>
          </a:ln>
        </p:spPr>
        <p:txBody>
          <a:bodyPr/>
          <a:lstStyle/>
          <a:p>
            <a:endParaRPr lang="en-US"/>
          </a:p>
        </p:txBody>
      </p:sp>
      <p:sp>
        <p:nvSpPr>
          <p:cNvPr id="152" name="Line 71">
            <a:extLst>
              <a:ext uri="{FF2B5EF4-FFF2-40B4-BE49-F238E27FC236}">
                <a16:creationId xmlns:a16="http://schemas.microsoft.com/office/drawing/2014/main" id="{7836E092-FB3E-4363-B755-89B891EEA324}"/>
              </a:ext>
            </a:extLst>
          </p:cNvPr>
          <p:cNvSpPr>
            <a:spLocks noChangeShapeType="1"/>
          </p:cNvSpPr>
          <p:nvPr/>
        </p:nvSpPr>
        <p:spPr bwMode="auto">
          <a:xfrm>
            <a:off x="7924800" y="5056188"/>
            <a:ext cx="762000" cy="0"/>
          </a:xfrm>
          <a:prstGeom prst="line">
            <a:avLst/>
          </a:prstGeom>
          <a:noFill/>
          <a:ln w="57150">
            <a:solidFill>
              <a:srgbClr val="FF0000"/>
            </a:solidFill>
            <a:round/>
            <a:headEnd/>
            <a:tailEnd/>
          </a:ln>
        </p:spPr>
        <p:txBody>
          <a:bodyPr/>
          <a:lstStyle/>
          <a:p>
            <a:endParaRPr lang="en-US"/>
          </a:p>
        </p:txBody>
      </p:sp>
      <p:sp>
        <p:nvSpPr>
          <p:cNvPr id="153" name="Line 72">
            <a:extLst>
              <a:ext uri="{FF2B5EF4-FFF2-40B4-BE49-F238E27FC236}">
                <a16:creationId xmlns:a16="http://schemas.microsoft.com/office/drawing/2014/main" id="{554F4815-6BC4-4669-AEAC-701170CB6745}"/>
              </a:ext>
            </a:extLst>
          </p:cNvPr>
          <p:cNvSpPr>
            <a:spLocks noChangeShapeType="1"/>
          </p:cNvSpPr>
          <p:nvPr/>
        </p:nvSpPr>
        <p:spPr bwMode="auto">
          <a:xfrm>
            <a:off x="8686800" y="5056188"/>
            <a:ext cx="0" cy="457200"/>
          </a:xfrm>
          <a:prstGeom prst="line">
            <a:avLst/>
          </a:prstGeom>
          <a:noFill/>
          <a:ln w="57150">
            <a:solidFill>
              <a:srgbClr val="FF0000"/>
            </a:solidFill>
            <a:round/>
            <a:headEnd/>
            <a:tailEnd type="triangle" w="med" len="med"/>
          </a:ln>
        </p:spPr>
        <p:txBody>
          <a:bodyPr/>
          <a:lstStyle/>
          <a:p>
            <a:endParaRPr lang="en-US"/>
          </a:p>
        </p:txBody>
      </p:sp>
      <p:sp>
        <p:nvSpPr>
          <p:cNvPr id="154" name="Text Box 73">
            <a:extLst>
              <a:ext uri="{FF2B5EF4-FFF2-40B4-BE49-F238E27FC236}">
                <a16:creationId xmlns:a16="http://schemas.microsoft.com/office/drawing/2014/main" id="{51D0EC26-FF98-43C1-89CF-625514936128}"/>
              </a:ext>
            </a:extLst>
          </p:cNvPr>
          <p:cNvSpPr txBox="1">
            <a:spLocks noChangeArrowheads="1"/>
          </p:cNvSpPr>
          <p:nvPr/>
        </p:nvSpPr>
        <p:spPr bwMode="auto">
          <a:xfrm>
            <a:off x="5905500" y="1360071"/>
            <a:ext cx="4536688" cy="707886"/>
          </a:xfrm>
          <a:prstGeom prst="rect">
            <a:avLst/>
          </a:prstGeom>
          <a:solidFill>
            <a:schemeClr val="bg1"/>
          </a:solidFill>
          <a:ln w="9525">
            <a:solidFill>
              <a:schemeClr val="accent2"/>
            </a:solidFill>
            <a:miter lim="800000"/>
            <a:headEnd/>
            <a:tailEnd/>
          </a:ln>
          <a:effectLst/>
          <a:scene3d>
            <a:camera prst="orthographicFront"/>
            <a:lightRig rig="threePt" dir="t"/>
          </a:scene3d>
          <a:sp3d>
            <a:bevelT/>
          </a:sp3d>
        </p:spPr>
        <p:txBody>
          <a:bodyPr wrap="square">
            <a:spAutoFit/>
          </a:bodyPr>
          <a:lstStyle/>
          <a:p>
            <a:pPr algn="ctr" eaLnBrk="1" hangingPunct="1">
              <a:lnSpc>
                <a:spcPct val="100000"/>
              </a:lnSpc>
              <a:defRPr/>
            </a:pPr>
            <a:r>
              <a:rPr lang="en-US" sz="2000" b="1" i="1" dirty="0">
                <a:solidFill>
                  <a:srgbClr val="7030A0"/>
                </a:solidFill>
                <a:cs typeface="Arial" charset="0"/>
              </a:rPr>
              <a:t>A.1, A.2, B.1, B.3,</a:t>
            </a:r>
            <a:r>
              <a:rPr lang="en-US" sz="2000" b="1" dirty="0">
                <a:solidFill>
                  <a:srgbClr val="7030A0"/>
                </a:solidFill>
                <a:cs typeface="Arial" charset="0"/>
              </a:rPr>
              <a:t> ... are </a:t>
            </a:r>
            <a:r>
              <a:rPr lang="en-US" sz="2000" b="1" u="sng" dirty="0">
                <a:solidFill>
                  <a:srgbClr val="7030A0"/>
                </a:solidFill>
                <a:cs typeface="Arial" charset="0"/>
              </a:rPr>
              <a:t>logical</a:t>
            </a:r>
            <a:r>
              <a:rPr lang="en-US" sz="2000" b="1" dirty="0">
                <a:solidFill>
                  <a:srgbClr val="7030A0"/>
                </a:solidFill>
                <a:cs typeface="Arial" charset="0"/>
              </a:rPr>
              <a:t> addresses</a:t>
            </a:r>
          </a:p>
        </p:txBody>
      </p:sp>
      <p:sp>
        <p:nvSpPr>
          <p:cNvPr id="155" name="Oval 74">
            <a:extLst>
              <a:ext uri="{FF2B5EF4-FFF2-40B4-BE49-F238E27FC236}">
                <a16:creationId xmlns:a16="http://schemas.microsoft.com/office/drawing/2014/main" id="{21A97E18-A85B-4272-A429-7DE994A64A5E}"/>
              </a:ext>
            </a:extLst>
          </p:cNvPr>
          <p:cNvSpPr>
            <a:spLocks noChangeArrowheads="1"/>
          </p:cNvSpPr>
          <p:nvPr/>
        </p:nvSpPr>
        <p:spPr bwMode="auto">
          <a:xfrm>
            <a:off x="1905000" y="2312988"/>
            <a:ext cx="2819400" cy="228600"/>
          </a:xfrm>
          <a:prstGeom prst="ellipse">
            <a:avLst/>
          </a:prstGeom>
          <a:noFill/>
          <a:ln w="9525">
            <a:solidFill>
              <a:schemeClr val="bg1">
                <a:lumMod val="50000"/>
              </a:schemeClr>
            </a:solidFill>
            <a:prstDash val="dash"/>
            <a:round/>
            <a:headEnd/>
            <a:tailEnd/>
          </a:ln>
        </p:spPr>
        <p:txBody>
          <a:bodyPr wrap="none" anchor="ctr"/>
          <a:lstStyle/>
          <a:p>
            <a:endParaRPr lang="en-US"/>
          </a:p>
        </p:txBody>
      </p:sp>
      <p:sp>
        <p:nvSpPr>
          <p:cNvPr id="156" name="Oval 75">
            <a:extLst>
              <a:ext uri="{FF2B5EF4-FFF2-40B4-BE49-F238E27FC236}">
                <a16:creationId xmlns:a16="http://schemas.microsoft.com/office/drawing/2014/main" id="{993D31F5-CE4D-4C9D-AEEB-6006063F54C3}"/>
              </a:ext>
            </a:extLst>
          </p:cNvPr>
          <p:cNvSpPr>
            <a:spLocks noChangeArrowheads="1"/>
          </p:cNvSpPr>
          <p:nvPr/>
        </p:nvSpPr>
        <p:spPr bwMode="auto">
          <a:xfrm>
            <a:off x="7162800" y="5132388"/>
            <a:ext cx="2819400" cy="228600"/>
          </a:xfrm>
          <a:prstGeom prst="ellipse">
            <a:avLst/>
          </a:prstGeom>
          <a:noFill/>
          <a:ln w="9525">
            <a:solidFill>
              <a:schemeClr val="bg1">
                <a:lumMod val="50000"/>
              </a:schemeClr>
            </a:solidFill>
            <a:prstDash val="dash"/>
            <a:round/>
            <a:headEnd/>
            <a:tailEnd/>
          </a:ln>
        </p:spPr>
        <p:txBody>
          <a:bodyPr wrap="none" anchor="ctr"/>
          <a:lstStyle/>
          <a:p>
            <a:endParaRPr lang="en-US"/>
          </a:p>
        </p:txBody>
      </p:sp>
      <p:sp>
        <p:nvSpPr>
          <p:cNvPr id="157" name="Oval 76">
            <a:extLst>
              <a:ext uri="{FF2B5EF4-FFF2-40B4-BE49-F238E27FC236}">
                <a16:creationId xmlns:a16="http://schemas.microsoft.com/office/drawing/2014/main" id="{DD54E113-6104-4C11-9EF3-E1CC7C0821E5}"/>
              </a:ext>
            </a:extLst>
          </p:cNvPr>
          <p:cNvSpPr>
            <a:spLocks noChangeArrowheads="1"/>
          </p:cNvSpPr>
          <p:nvPr/>
        </p:nvSpPr>
        <p:spPr bwMode="auto">
          <a:xfrm>
            <a:off x="2514600" y="3455988"/>
            <a:ext cx="7086600" cy="533400"/>
          </a:xfrm>
          <a:prstGeom prst="ellipse">
            <a:avLst/>
          </a:prstGeom>
          <a:noFill/>
          <a:ln w="9525">
            <a:solidFill>
              <a:schemeClr val="bg1">
                <a:lumMod val="50000"/>
              </a:schemeClr>
            </a:solidFill>
            <a:prstDash val="dash"/>
            <a:round/>
            <a:headEnd/>
            <a:tailEnd/>
          </a:ln>
        </p:spPr>
        <p:txBody>
          <a:bodyPr wrap="none" anchor="ctr"/>
          <a:lstStyle/>
          <a:p>
            <a:endParaRPr lang="en-US"/>
          </a:p>
        </p:txBody>
      </p:sp>
      <p:sp>
        <p:nvSpPr>
          <p:cNvPr id="158" name="Oval 77">
            <a:extLst>
              <a:ext uri="{FF2B5EF4-FFF2-40B4-BE49-F238E27FC236}">
                <a16:creationId xmlns:a16="http://schemas.microsoft.com/office/drawing/2014/main" id="{6EAFAE79-C911-4B4F-842D-FF56D35E6F60}"/>
              </a:ext>
            </a:extLst>
          </p:cNvPr>
          <p:cNvSpPr>
            <a:spLocks noChangeArrowheads="1"/>
          </p:cNvSpPr>
          <p:nvPr/>
        </p:nvSpPr>
        <p:spPr bwMode="auto">
          <a:xfrm>
            <a:off x="2635250" y="5665788"/>
            <a:ext cx="2819400" cy="228600"/>
          </a:xfrm>
          <a:prstGeom prst="ellipse">
            <a:avLst/>
          </a:prstGeom>
          <a:noFill/>
          <a:ln w="9525">
            <a:solidFill>
              <a:schemeClr val="bg1">
                <a:lumMod val="50000"/>
              </a:schemeClr>
            </a:solidFill>
            <a:prstDash val="dash"/>
            <a:round/>
            <a:headEnd/>
            <a:tailEnd/>
          </a:ln>
        </p:spPr>
        <p:txBody>
          <a:bodyPr wrap="none" anchor="ctr"/>
          <a:lstStyle/>
          <a:p>
            <a:endParaRPr lang="en-US"/>
          </a:p>
        </p:txBody>
      </p:sp>
      <p:sp>
        <p:nvSpPr>
          <p:cNvPr id="159" name="Line 78">
            <a:extLst>
              <a:ext uri="{FF2B5EF4-FFF2-40B4-BE49-F238E27FC236}">
                <a16:creationId xmlns:a16="http://schemas.microsoft.com/office/drawing/2014/main" id="{7F00A8B4-2ADD-474C-A7CA-268336FE2ABF}"/>
              </a:ext>
            </a:extLst>
          </p:cNvPr>
          <p:cNvSpPr>
            <a:spLocks noChangeShapeType="1"/>
          </p:cNvSpPr>
          <p:nvPr/>
        </p:nvSpPr>
        <p:spPr bwMode="auto">
          <a:xfrm>
            <a:off x="3886200" y="3074988"/>
            <a:ext cx="0" cy="533400"/>
          </a:xfrm>
          <a:prstGeom prst="line">
            <a:avLst/>
          </a:prstGeom>
          <a:noFill/>
          <a:ln w="57150">
            <a:solidFill>
              <a:srgbClr val="FF0000"/>
            </a:solidFill>
            <a:round/>
            <a:headEnd/>
            <a:tailEnd/>
          </a:ln>
        </p:spPr>
        <p:txBody>
          <a:bodyPr/>
          <a:lstStyle/>
          <a:p>
            <a:endParaRPr lang="en-US"/>
          </a:p>
        </p:txBody>
      </p:sp>
      <p:sp>
        <p:nvSpPr>
          <p:cNvPr id="160" name="Line 79">
            <a:extLst>
              <a:ext uri="{FF2B5EF4-FFF2-40B4-BE49-F238E27FC236}">
                <a16:creationId xmlns:a16="http://schemas.microsoft.com/office/drawing/2014/main" id="{14FA7999-9130-4B12-90FF-1F5F572D1297}"/>
              </a:ext>
            </a:extLst>
          </p:cNvPr>
          <p:cNvSpPr>
            <a:spLocks noChangeShapeType="1"/>
          </p:cNvSpPr>
          <p:nvPr/>
        </p:nvSpPr>
        <p:spPr bwMode="auto">
          <a:xfrm>
            <a:off x="7924800" y="4675188"/>
            <a:ext cx="0" cy="381000"/>
          </a:xfrm>
          <a:prstGeom prst="line">
            <a:avLst/>
          </a:prstGeom>
          <a:noFill/>
          <a:ln w="57150">
            <a:solidFill>
              <a:srgbClr val="FF0000"/>
            </a:solidFill>
            <a:round/>
            <a:headEnd/>
            <a:tailEnd/>
          </a:ln>
        </p:spPr>
        <p:txBody>
          <a:bodyPr/>
          <a:lstStyle/>
          <a:p>
            <a:endParaRPr lang="en-US"/>
          </a:p>
        </p:txBody>
      </p:sp>
      <p:sp>
        <p:nvSpPr>
          <p:cNvPr id="161" name="Text Box 80">
            <a:extLst>
              <a:ext uri="{FF2B5EF4-FFF2-40B4-BE49-F238E27FC236}">
                <a16:creationId xmlns:a16="http://schemas.microsoft.com/office/drawing/2014/main" id="{E7D9FCCB-C4BD-4186-A275-0CF83FD0730C}"/>
              </a:ext>
            </a:extLst>
          </p:cNvPr>
          <p:cNvSpPr txBox="1">
            <a:spLocks noChangeArrowheads="1"/>
          </p:cNvSpPr>
          <p:nvPr/>
        </p:nvSpPr>
        <p:spPr bwMode="auto">
          <a:xfrm>
            <a:off x="2895600" y="2770188"/>
            <a:ext cx="452368" cy="369332"/>
          </a:xfrm>
          <a:prstGeom prst="rect">
            <a:avLst/>
          </a:prstGeom>
          <a:noFill/>
          <a:ln w="9525">
            <a:noFill/>
            <a:miter lim="800000"/>
            <a:headEnd/>
            <a:tailEnd/>
          </a:ln>
        </p:spPr>
        <p:txBody>
          <a:bodyPr wrap="none">
            <a:spAutoFit/>
          </a:bodyPr>
          <a:lstStyle/>
          <a:p>
            <a:pPr algn="l" eaLnBrk="1" hangingPunct="1">
              <a:lnSpc>
                <a:spcPct val="100000"/>
              </a:lnSpc>
            </a:pPr>
            <a:r>
              <a:rPr lang="en-US">
                <a:cs typeface="Arial" charset="0"/>
              </a:rPr>
              <a:t>R1</a:t>
            </a:r>
          </a:p>
        </p:txBody>
      </p:sp>
      <p:sp>
        <p:nvSpPr>
          <p:cNvPr id="162" name="Text Box 81">
            <a:extLst>
              <a:ext uri="{FF2B5EF4-FFF2-40B4-BE49-F238E27FC236}">
                <a16:creationId xmlns:a16="http://schemas.microsoft.com/office/drawing/2014/main" id="{F8BF231F-46B3-4819-A61A-0032A80797EE}"/>
              </a:ext>
            </a:extLst>
          </p:cNvPr>
          <p:cNvSpPr txBox="1">
            <a:spLocks noChangeArrowheads="1"/>
          </p:cNvSpPr>
          <p:nvPr/>
        </p:nvSpPr>
        <p:spPr bwMode="auto">
          <a:xfrm>
            <a:off x="6934200" y="4370388"/>
            <a:ext cx="452368" cy="369332"/>
          </a:xfrm>
          <a:prstGeom prst="rect">
            <a:avLst/>
          </a:prstGeom>
          <a:noFill/>
          <a:ln w="9525">
            <a:noFill/>
            <a:miter lim="800000"/>
            <a:headEnd/>
            <a:tailEnd/>
          </a:ln>
        </p:spPr>
        <p:txBody>
          <a:bodyPr wrap="none">
            <a:spAutoFit/>
          </a:bodyPr>
          <a:lstStyle/>
          <a:p>
            <a:pPr algn="l" eaLnBrk="1" hangingPunct="1">
              <a:lnSpc>
                <a:spcPct val="100000"/>
              </a:lnSpc>
            </a:pPr>
            <a:r>
              <a:rPr lang="en-US">
                <a:cs typeface="Arial" charset="0"/>
              </a:rPr>
              <a:t>R3</a:t>
            </a:r>
          </a:p>
        </p:txBody>
      </p:sp>
      <p:sp>
        <p:nvSpPr>
          <p:cNvPr id="163" name="Text Box 82">
            <a:extLst>
              <a:ext uri="{FF2B5EF4-FFF2-40B4-BE49-F238E27FC236}">
                <a16:creationId xmlns:a16="http://schemas.microsoft.com/office/drawing/2014/main" id="{0C6B5127-00BF-4591-A1AB-4FA93B8A973B}"/>
              </a:ext>
            </a:extLst>
          </p:cNvPr>
          <p:cNvSpPr txBox="1">
            <a:spLocks noChangeArrowheads="1"/>
          </p:cNvSpPr>
          <p:nvPr/>
        </p:nvSpPr>
        <p:spPr bwMode="auto">
          <a:xfrm>
            <a:off x="2286000" y="4522788"/>
            <a:ext cx="452368" cy="369332"/>
          </a:xfrm>
          <a:prstGeom prst="rect">
            <a:avLst/>
          </a:prstGeom>
          <a:noFill/>
          <a:ln w="9525">
            <a:noFill/>
            <a:miter lim="800000"/>
            <a:headEnd/>
            <a:tailEnd/>
          </a:ln>
        </p:spPr>
        <p:txBody>
          <a:bodyPr wrap="none">
            <a:spAutoFit/>
          </a:bodyPr>
          <a:lstStyle/>
          <a:p>
            <a:pPr algn="l" eaLnBrk="1" hangingPunct="1">
              <a:lnSpc>
                <a:spcPct val="100000"/>
              </a:lnSpc>
            </a:pPr>
            <a:r>
              <a:rPr lang="en-US">
                <a:cs typeface="Arial" charset="0"/>
              </a:rPr>
              <a:t>R2</a:t>
            </a:r>
          </a:p>
        </p:txBody>
      </p:sp>
      <p:grpSp>
        <p:nvGrpSpPr>
          <p:cNvPr id="5" name="Group 89">
            <a:extLst>
              <a:ext uri="{FF2B5EF4-FFF2-40B4-BE49-F238E27FC236}">
                <a16:creationId xmlns:a16="http://schemas.microsoft.com/office/drawing/2014/main" id="{39AB98BB-67DD-40DB-A754-DAD0DACF13F7}"/>
              </a:ext>
            </a:extLst>
          </p:cNvPr>
          <p:cNvGrpSpPr>
            <a:grpSpLocks/>
          </p:cNvGrpSpPr>
          <p:nvPr/>
        </p:nvGrpSpPr>
        <p:grpSpPr bwMode="auto">
          <a:xfrm>
            <a:off x="2667001" y="2460625"/>
            <a:ext cx="5170489" cy="2795588"/>
            <a:chOff x="787" y="1550"/>
            <a:chExt cx="3257" cy="1761"/>
          </a:xfrm>
        </p:grpSpPr>
        <p:sp>
          <p:nvSpPr>
            <p:cNvPr id="165" name="Text Box 83">
              <a:extLst>
                <a:ext uri="{FF2B5EF4-FFF2-40B4-BE49-F238E27FC236}">
                  <a16:creationId xmlns:a16="http://schemas.microsoft.com/office/drawing/2014/main" id="{0B9C6CD0-B1B8-428A-B28B-C40AD47AE659}"/>
                </a:ext>
              </a:extLst>
            </p:cNvPr>
            <p:cNvSpPr txBox="1">
              <a:spLocks noChangeArrowheads="1"/>
            </p:cNvSpPr>
            <p:nvPr/>
          </p:nvSpPr>
          <p:spPr bwMode="auto">
            <a:xfrm>
              <a:off x="1154" y="1550"/>
              <a:ext cx="346" cy="233"/>
            </a:xfrm>
            <a:prstGeom prst="rect">
              <a:avLst/>
            </a:prstGeom>
            <a:noFill/>
            <a:ln w="9525">
              <a:noFill/>
              <a:miter lim="800000"/>
              <a:headEnd/>
              <a:tailEnd/>
            </a:ln>
          </p:spPr>
          <p:txBody>
            <a:bodyPr wrap="none">
              <a:spAutoFit/>
            </a:bodyPr>
            <a:lstStyle/>
            <a:p>
              <a:pPr algn="l" eaLnBrk="1" hangingPunct="1">
                <a:lnSpc>
                  <a:spcPct val="100000"/>
                </a:lnSpc>
              </a:pPr>
              <a:r>
                <a:rPr lang="en-US" i="1" dirty="0">
                  <a:cs typeface="Arial" charset="0"/>
                </a:rPr>
                <a:t>A.5</a:t>
              </a:r>
            </a:p>
          </p:txBody>
        </p:sp>
        <p:sp>
          <p:nvSpPr>
            <p:cNvPr id="166" name="Text Box 84">
              <a:extLst>
                <a:ext uri="{FF2B5EF4-FFF2-40B4-BE49-F238E27FC236}">
                  <a16:creationId xmlns:a16="http://schemas.microsoft.com/office/drawing/2014/main" id="{6096DE27-9863-4AEF-843F-354FD0294C2F}"/>
                </a:ext>
              </a:extLst>
            </p:cNvPr>
            <p:cNvSpPr txBox="1">
              <a:spLocks noChangeArrowheads="1"/>
            </p:cNvSpPr>
            <p:nvPr/>
          </p:nvSpPr>
          <p:spPr bwMode="auto">
            <a:xfrm>
              <a:off x="1147" y="1961"/>
              <a:ext cx="321" cy="233"/>
            </a:xfrm>
            <a:prstGeom prst="rect">
              <a:avLst/>
            </a:prstGeom>
            <a:noFill/>
            <a:ln w="9525">
              <a:noFill/>
              <a:miter lim="800000"/>
              <a:headEnd/>
              <a:tailEnd/>
            </a:ln>
          </p:spPr>
          <p:txBody>
            <a:bodyPr wrap="none">
              <a:spAutoFit/>
            </a:bodyPr>
            <a:lstStyle/>
            <a:p>
              <a:pPr algn="l" eaLnBrk="1" hangingPunct="1">
                <a:lnSpc>
                  <a:spcPct val="100000"/>
                </a:lnSpc>
              </a:pPr>
              <a:r>
                <a:rPr lang="en-US" i="1">
                  <a:cs typeface="Arial" charset="0"/>
                </a:rPr>
                <a:t>B.7</a:t>
              </a:r>
            </a:p>
          </p:txBody>
        </p:sp>
        <p:sp>
          <p:nvSpPr>
            <p:cNvPr id="167" name="Text Box 85">
              <a:extLst>
                <a:ext uri="{FF2B5EF4-FFF2-40B4-BE49-F238E27FC236}">
                  <a16:creationId xmlns:a16="http://schemas.microsoft.com/office/drawing/2014/main" id="{1F0D8E73-95FD-4BE0-AF08-F332E2E979BF}"/>
                </a:ext>
              </a:extLst>
            </p:cNvPr>
            <p:cNvSpPr txBox="1">
              <a:spLocks noChangeArrowheads="1"/>
            </p:cNvSpPr>
            <p:nvPr/>
          </p:nvSpPr>
          <p:spPr bwMode="auto">
            <a:xfrm>
              <a:off x="794" y="2658"/>
              <a:ext cx="321" cy="233"/>
            </a:xfrm>
            <a:prstGeom prst="rect">
              <a:avLst/>
            </a:prstGeom>
            <a:noFill/>
            <a:ln w="9525">
              <a:noFill/>
              <a:miter lim="800000"/>
              <a:headEnd/>
              <a:tailEnd/>
            </a:ln>
          </p:spPr>
          <p:txBody>
            <a:bodyPr wrap="none">
              <a:spAutoFit/>
            </a:bodyPr>
            <a:lstStyle/>
            <a:p>
              <a:pPr algn="l" eaLnBrk="1" hangingPunct="1">
                <a:lnSpc>
                  <a:spcPct val="100000"/>
                </a:lnSpc>
              </a:pPr>
              <a:r>
                <a:rPr lang="en-US" i="1" dirty="0">
                  <a:cs typeface="Arial" charset="0"/>
                </a:rPr>
                <a:t>B.2</a:t>
              </a:r>
            </a:p>
          </p:txBody>
        </p:sp>
        <p:sp>
          <p:nvSpPr>
            <p:cNvPr id="168" name="Text Box 86">
              <a:extLst>
                <a:ext uri="{FF2B5EF4-FFF2-40B4-BE49-F238E27FC236}">
                  <a16:creationId xmlns:a16="http://schemas.microsoft.com/office/drawing/2014/main" id="{59319B78-F676-49C4-B5BF-C1A83664211D}"/>
                </a:ext>
              </a:extLst>
            </p:cNvPr>
            <p:cNvSpPr txBox="1">
              <a:spLocks noChangeArrowheads="1"/>
            </p:cNvSpPr>
            <p:nvPr/>
          </p:nvSpPr>
          <p:spPr bwMode="auto">
            <a:xfrm>
              <a:off x="787" y="3078"/>
              <a:ext cx="346" cy="233"/>
            </a:xfrm>
            <a:prstGeom prst="rect">
              <a:avLst/>
            </a:prstGeom>
            <a:noFill/>
            <a:ln w="9525">
              <a:noFill/>
              <a:miter lim="800000"/>
              <a:headEnd/>
              <a:tailEnd/>
            </a:ln>
          </p:spPr>
          <p:txBody>
            <a:bodyPr wrap="none">
              <a:spAutoFit/>
            </a:bodyPr>
            <a:lstStyle/>
            <a:p>
              <a:pPr algn="l" eaLnBrk="1" hangingPunct="1">
                <a:lnSpc>
                  <a:spcPct val="100000"/>
                </a:lnSpc>
              </a:pPr>
              <a:r>
                <a:rPr lang="en-US" i="1" dirty="0">
                  <a:cs typeface="Arial" charset="0"/>
                </a:rPr>
                <a:t>D.1</a:t>
              </a:r>
            </a:p>
          </p:txBody>
        </p:sp>
        <p:sp>
          <p:nvSpPr>
            <p:cNvPr id="169" name="Text Box 87">
              <a:extLst>
                <a:ext uri="{FF2B5EF4-FFF2-40B4-BE49-F238E27FC236}">
                  <a16:creationId xmlns:a16="http://schemas.microsoft.com/office/drawing/2014/main" id="{2533EC04-1CAE-4490-9320-4940B179721A}"/>
                </a:ext>
              </a:extLst>
            </p:cNvPr>
            <p:cNvSpPr txBox="1">
              <a:spLocks noChangeArrowheads="1"/>
            </p:cNvSpPr>
            <p:nvPr/>
          </p:nvSpPr>
          <p:spPr bwMode="auto">
            <a:xfrm>
              <a:off x="3688" y="2564"/>
              <a:ext cx="321" cy="233"/>
            </a:xfrm>
            <a:prstGeom prst="rect">
              <a:avLst/>
            </a:prstGeom>
            <a:noFill/>
            <a:ln w="9525">
              <a:noFill/>
              <a:miter lim="800000"/>
              <a:headEnd/>
              <a:tailEnd/>
            </a:ln>
          </p:spPr>
          <p:txBody>
            <a:bodyPr wrap="none">
              <a:spAutoFit/>
            </a:bodyPr>
            <a:lstStyle/>
            <a:p>
              <a:pPr algn="l" eaLnBrk="1" hangingPunct="1">
                <a:lnSpc>
                  <a:spcPct val="100000"/>
                </a:lnSpc>
              </a:pPr>
              <a:r>
                <a:rPr lang="en-US" i="1">
                  <a:cs typeface="Arial" charset="0"/>
                </a:rPr>
                <a:t>B.9</a:t>
              </a:r>
            </a:p>
          </p:txBody>
        </p:sp>
        <p:sp>
          <p:nvSpPr>
            <p:cNvPr id="170" name="Text Box 88">
              <a:extLst>
                <a:ext uri="{FF2B5EF4-FFF2-40B4-BE49-F238E27FC236}">
                  <a16:creationId xmlns:a16="http://schemas.microsoft.com/office/drawing/2014/main" id="{109CD04A-EC5C-4EAB-BF99-F26F5EF1912F}"/>
                </a:ext>
              </a:extLst>
            </p:cNvPr>
            <p:cNvSpPr txBox="1">
              <a:spLocks noChangeArrowheads="1"/>
            </p:cNvSpPr>
            <p:nvPr/>
          </p:nvSpPr>
          <p:spPr bwMode="auto">
            <a:xfrm>
              <a:off x="3688" y="2963"/>
              <a:ext cx="356" cy="233"/>
            </a:xfrm>
            <a:prstGeom prst="rect">
              <a:avLst/>
            </a:prstGeom>
            <a:noFill/>
            <a:ln w="9525">
              <a:noFill/>
              <a:miter lim="800000"/>
              <a:headEnd/>
              <a:tailEnd/>
            </a:ln>
          </p:spPr>
          <p:txBody>
            <a:bodyPr wrap="none">
              <a:spAutoFit/>
            </a:bodyPr>
            <a:lstStyle/>
            <a:p>
              <a:pPr algn="l" eaLnBrk="1" hangingPunct="1">
                <a:lnSpc>
                  <a:spcPct val="100000"/>
                </a:lnSpc>
              </a:pPr>
              <a:r>
                <a:rPr lang="en-US" i="1">
                  <a:cs typeface="Arial" charset="0"/>
                </a:rPr>
                <a:t>C.3</a:t>
              </a:r>
            </a:p>
          </p:txBody>
        </p:sp>
      </p:grpSp>
      <p:grpSp>
        <p:nvGrpSpPr>
          <p:cNvPr id="6" name="Group 1">
            <a:extLst>
              <a:ext uri="{FF2B5EF4-FFF2-40B4-BE49-F238E27FC236}">
                <a16:creationId xmlns:a16="http://schemas.microsoft.com/office/drawing/2014/main" id="{4BBE3568-7CC3-49CC-911B-B0A8611708DA}"/>
              </a:ext>
            </a:extLst>
          </p:cNvPr>
          <p:cNvGrpSpPr/>
          <p:nvPr/>
        </p:nvGrpSpPr>
        <p:grpSpPr>
          <a:xfrm>
            <a:off x="4248150" y="2708276"/>
            <a:ext cx="1295400" cy="228600"/>
            <a:chOff x="-1066800" y="3479801"/>
            <a:chExt cx="1295400" cy="228600"/>
          </a:xfrm>
        </p:grpSpPr>
        <p:sp>
          <p:nvSpPr>
            <p:cNvPr id="171" name="Rectangle 63">
              <a:extLst>
                <a:ext uri="{FF2B5EF4-FFF2-40B4-BE49-F238E27FC236}">
                  <a16:creationId xmlns:a16="http://schemas.microsoft.com/office/drawing/2014/main" id="{4C372568-B52F-4A72-8F6A-D80B88F54676}"/>
                </a:ext>
              </a:extLst>
            </p:cNvPr>
            <p:cNvSpPr>
              <a:spLocks noChangeArrowheads="1"/>
            </p:cNvSpPr>
            <p:nvPr/>
          </p:nvSpPr>
          <p:spPr bwMode="auto">
            <a:xfrm>
              <a:off x="-1066800" y="3479801"/>
              <a:ext cx="685800" cy="228600"/>
            </a:xfrm>
            <a:prstGeom prst="rect">
              <a:avLst/>
            </a:prstGeom>
            <a:solidFill>
              <a:schemeClr val="accent1"/>
            </a:solidFill>
            <a:ln w="9525">
              <a:solidFill>
                <a:schemeClr val="tx1"/>
              </a:solidFill>
              <a:miter lim="800000"/>
              <a:headEnd/>
              <a:tailEnd/>
            </a:ln>
          </p:spPr>
          <p:txBody>
            <a:bodyPr wrap="none" anchor="ctr"/>
            <a:lstStyle/>
            <a:p>
              <a:pPr algn="ctr" eaLnBrk="1" hangingPunct="1">
                <a:lnSpc>
                  <a:spcPct val="100000"/>
                </a:lnSpc>
              </a:pPr>
              <a:r>
                <a:rPr lang="en-US" sz="1600" b="1" dirty="0">
                  <a:cs typeface="Arial" charset="0"/>
                </a:rPr>
                <a:t>Data</a:t>
              </a:r>
            </a:p>
          </p:txBody>
        </p:sp>
        <p:sp>
          <p:nvSpPr>
            <p:cNvPr id="172" name="Rectangle 64">
              <a:extLst>
                <a:ext uri="{FF2B5EF4-FFF2-40B4-BE49-F238E27FC236}">
                  <a16:creationId xmlns:a16="http://schemas.microsoft.com/office/drawing/2014/main" id="{CCEBBAD2-FB5F-4109-B29A-3331A777DDDD}"/>
                </a:ext>
              </a:extLst>
            </p:cNvPr>
            <p:cNvSpPr>
              <a:spLocks noChangeArrowheads="1"/>
            </p:cNvSpPr>
            <p:nvPr/>
          </p:nvSpPr>
          <p:spPr bwMode="auto">
            <a:xfrm>
              <a:off x="-381000" y="3479801"/>
              <a:ext cx="304800" cy="228600"/>
            </a:xfrm>
            <a:prstGeom prst="rect">
              <a:avLst/>
            </a:prstGeom>
            <a:solidFill>
              <a:schemeClr val="hlink"/>
            </a:solidFill>
            <a:ln w="9525">
              <a:solidFill>
                <a:schemeClr val="tx1"/>
              </a:solidFill>
              <a:miter lim="800000"/>
              <a:headEnd/>
              <a:tailEnd/>
            </a:ln>
          </p:spPr>
          <p:txBody>
            <a:bodyPr wrap="none" anchor="ctr"/>
            <a:lstStyle/>
            <a:p>
              <a:pPr algn="ctr" eaLnBrk="1" hangingPunct="1">
                <a:lnSpc>
                  <a:spcPct val="100000"/>
                </a:lnSpc>
              </a:pPr>
              <a:r>
                <a:rPr lang="en-US" sz="1600" b="1" dirty="0">
                  <a:solidFill>
                    <a:srgbClr val="080808"/>
                  </a:solidFill>
                  <a:cs typeface="Arial" charset="0"/>
                </a:rPr>
                <a:t>A1</a:t>
              </a:r>
            </a:p>
          </p:txBody>
        </p:sp>
        <p:sp>
          <p:nvSpPr>
            <p:cNvPr id="173" name="Rectangle 65">
              <a:extLst>
                <a:ext uri="{FF2B5EF4-FFF2-40B4-BE49-F238E27FC236}">
                  <a16:creationId xmlns:a16="http://schemas.microsoft.com/office/drawing/2014/main" id="{D838D30A-B69A-4A97-841E-068E39DA316A}"/>
                </a:ext>
              </a:extLst>
            </p:cNvPr>
            <p:cNvSpPr>
              <a:spLocks noChangeArrowheads="1"/>
            </p:cNvSpPr>
            <p:nvPr/>
          </p:nvSpPr>
          <p:spPr bwMode="auto">
            <a:xfrm>
              <a:off x="-76200" y="3479801"/>
              <a:ext cx="304800" cy="228600"/>
            </a:xfrm>
            <a:prstGeom prst="rect">
              <a:avLst/>
            </a:prstGeom>
            <a:solidFill>
              <a:schemeClr val="hlink"/>
            </a:solidFill>
            <a:ln w="9525">
              <a:solidFill>
                <a:schemeClr val="tx1"/>
              </a:solidFill>
              <a:miter lim="800000"/>
              <a:headEnd/>
              <a:tailEnd/>
            </a:ln>
          </p:spPr>
          <p:txBody>
            <a:bodyPr wrap="none" anchor="ctr"/>
            <a:lstStyle/>
            <a:p>
              <a:pPr algn="ctr" eaLnBrk="1" hangingPunct="1">
                <a:lnSpc>
                  <a:spcPct val="100000"/>
                </a:lnSpc>
              </a:pPr>
              <a:r>
                <a:rPr lang="en-US" sz="1600" b="1">
                  <a:solidFill>
                    <a:srgbClr val="080808"/>
                  </a:solidFill>
                  <a:cs typeface="Arial" charset="0"/>
                </a:rPr>
                <a:t>C7</a:t>
              </a:r>
            </a:p>
          </p:txBody>
        </p:sp>
      </p:grpSp>
      <p:grpSp>
        <p:nvGrpSpPr>
          <p:cNvPr id="7" name="Group 173">
            <a:extLst>
              <a:ext uri="{FF2B5EF4-FFF2-40B4-BE49-F238E27FC236}">
                <a16:creationId xmlns:a16="http://schemas.microsoft.com/office/drawing/2014/main" id="{D2AEDA61-7FA9-4013-BC8F-1F3C5CF3D68B}"/>
              </a:ext>
            </a:extLst>
          </p:cNvPr>
          <p:cNvGrpSpPr/>
          <p:nvPr/>
        </p:nvGrpSpPr>
        <p:grpSpPr>
          <a:xfrm>
            <a:off x="8065797" y="4132186"/>
            <a:ext cx="1295400" cy="228600"/>
            <a:chOff x="-1066800" y="3479801"/>
            <a:chExt cx="1295400" cy="228600"/>
          </a:xfrm>
        </p:grpSpPr>
        <p:sp>
          <p:nvSpPr>
            <p:cNvPr id="175" name="Rectangle 63">
              <a:extLst>
                <a:ext uri="{FF2B5EF4-FFF2-40B4-BE49-F238E27FC236}">
                  <a16:creationId xmlns:a16="http://schemas.microsoft.com/office/drawing/2014/main" id="{912D6299-2C74-4131-9FD1-2EDC078CFB26}"/>
                </a:ext>
              </a:extLst>
            </p:cNvPr>
            <p:cNvSpPr>
              <a:spLocks noChangeArrowheads="1"/>
            </p:cNvSpPr>
            <p:nvPr/>
          </p:nvSpPr>
          <p:spPr bwMode="auto">
            <a:xfrm>
              <a:off x="-1066800" y="3479801"/>
              <a:ext cx="685800" cy="228600"/>
            </a:xfrm>
            <a:prstGeom prst="rect">
              <a:avLst/>
            </a:prstGeom>
            <a:solidFill>
              <a:schemeClr val="accent1"/>
            </a:solidFill>
            <a:ln w="9525">
              <a:solidFill>
                <a:schemeClr val="tx1"/>
              </a:solidFill>
              <a:miter lim="800000"/>
              <a:headEnd/>
              <a:tailEnd/>
            </a:ln>
          </p:spPr>
          <p:txBody>
            <a:bodyPr wrap="none" anchor="ctr"/>
            <a:lstStyle/>
            <a:p>
              <a:pPr algn="ctr" eaLnBrk="1" hangingPunct="1">
                <a:lnSpc>
                  <a:spcPct val="100000"/>
                </a:lnSpc>
              </a:pPr>
              <a:r>
                <a:rPr lang="en-US" sz="1600" b="1" dirty="0">
                  <a:cs typeface="Arial" charset="0"/>
                </a:rPr>
                <a:t>Data</a:t>
              </a:r>
            </a:p>
          </p:txBody>
        </p:sp>
        <p:sp>
          <p:nvSpPr>
            <p:cNvPr id="176" name="Rectangle 64">
              <a:extLst>
                <a:ext uri="{FF2B5EF4-FFF2-40B4-BE49-F238E27FC236}">
                  <a16:creationId xmlns:a16="http://schemas.microsoft.com/office/drawing/2014/main" id="{F8C5FB88-C71E-4171-81A2-E3AD3FEFE6AC}"/>
                </a:ext>
              </a:extLst>
            </p:cNvPr>
            <p:cNvSpPr>
              <a:spLocks noChangeArrowheads="1"/>
            </p:cNvSpPr>
            <p:nvPr/>
          </p:nvSpPr>
          <p:spPr bwMode="auto">
            <a:xfrm>
              <a:off x="-381000" y="3479801"/>
              <a:ext cx="304800" cy="228600"/>
            </a:xfrm>
            <a:prstGeom prst="rect">
              <a:avLst/>
            </a:prstGeom>
            <a:solidFill>
              <a:schemeClr val="hlink"/>
            </a:solidFill>
            <a:ln w="9525">
              <a:solidFill>
                <a:schemeClr val="tx1"/>
              </a:solidFill>
              <a:miter lim="800000"/>
              <a:headEnd/>
              <a:tailEnd/>
            </a:ln>
          </p:spPr>
          <p:txBody>
            <a:bodyPr wrap="none" anchor="ctr"/>
            <a:lstStyle/>
            <a:p>
              <a:pPr algn="ctr" eaLnBrk="1" hangingPunct="1">
                <a:lnSpc>
                  <a:spcPct val="100000"/>
                </a:lnSpc>
              </a:pPr>
              <a:r>
                <a:rPr lang="en-US" sz="1600" b="1" dirty="0">
                  <a:solidFill>
                    <a:srgbClr val="080808"/>
                  </a:solidFill>
                  <a:cs typeface="Arial" charset="0"/>
                </a:rPr>
                <a:t>A1</a:t>
              </a:r>
            </a:p>
          </p:txBody>
        </p:sp>
        <p:sp>
          <p:nvSpPr>
            <p:cNvPr id="177" name="Rectangle 65">
              <a:extLst>
                <a:ext uri="{FF2B5EF4-FFF2-40B4-BE49-F238E27FC236}">
                  <a16:creationId xmlns:a16="http://schemas.microsoft.com/office/drawing/2014/main" id="{76EE1C53-1444-4B3A-BA25-3BD44AFB8B0E}"/>
                </a:ext>
              </a:extLst>
            </p:cNvPr>
            <p:cNvSpPr>
              <a:spLocks noChangeArrowheads="1"/>
            </p:cNvSpPr>
            <p:nvPr/>
          </p:nvSpPr>
          <p:spPr bwMode="auto">
            <a:xfrm>
              <a:off x="-76200" y="3479801"/>
              <a:ext cx="304800" cy="228600"/>
            </a:xfrm>
            <a:prstGeom prst="rect">
              <a:avLst/>
            </a:prstGeom>
            <a:solidFill>
              <a:schemeClr val="hlink"/>
            </a:solidFill>
            <a:ln w="9525">
              <a:solidFill>
                <a:schemeClr val="tx1"/>
              </a:solidFill>
              <a:miter lim="800000"/>
              <a:headEnd/>
              <a:tailEnd/>
            </a:ln>
          </p:spPr>
          <p:txBody>
            <a:bodyPr wrap="none" anchor="ctr"/>
            <a:lstStyle/>
            <a:p>
              <a:pPr algn="ctr" eaLnBrk="1" hangingPunct="1">
                <a:lnSpc>
                  <a:spcPct val="100000"/>
                </a:lnSpc>
              </a:pPr>
              <a:r>
                <a:rPr lang="en-US" sz="1600" b="1">
                  <a:solidFill>
                    <a:srgbClr val="080808"/>
                  </a:solidFill>
                  <a:cs typeface="Arial" charset="0"/>
                </a:rPr>
                <a:t>C7</a:t>
              </a:r>
            </a:p>
          </p:txBody>
        </p:sp>
      </p:grpSp>
      <p:sp>
        <p:nvSpPr>
          <p:cNvPr id="179" name="Rectangle 63">
            <a:extLst>
              <a:ext uri="{FF2B5EF4-FFF2-40B4-BE49-F238E27FC236}">
                <a16:creationId xmlns:a16="http://schemas.microsoft.com/office/drawing/2014/main" id="{DF447960-C12E-4709-AE2D-767CC89873A1}"/>
              </a:ext>
            </a:extLst>
          </p:cNvPr>
          <p:cNvSpPr>
            <a:spLocks noChangeArrowheads="1"/>
          </p:cNvSpPr>
          <p:nvPr/>
        </p:nvSpPr>
        <p:spPr bwMode="auto">
          <a:xfrm>
            <a:off x="8940800" y="5741988"/>
            <a:ext cx="685800" cy="228600"/>
          </a:xfrm>
          <a:prstGeom prst="rect">
            <a:avLst/>
          </a:prstGeom>
          <a:solidFill>
            <a:schemeClr val="accent1"/>
          </a:solidFill>
          <a:ln w="9525">
            <a:solidFill>
              <a:schemeClr val="tx1"/>
            </a:solidFill>
            <a:miter lim="800000"/>
            <a:headEnd/>
            <a:tailEnd/>
          </a:ln>
        </p:spPr>
        <p:txBody>
          <a:bodyPr wrap="none" anchor="ctr"/>
          <a:lstStyle/>
          <a:p>
            <a:pPr algn="ctr" eaLnBrk="1" hangingPunct="1">
              <a:lnSpc>
                <a:spcPct val="100000"/>
              </a:lnSpc>
            </a:pPr>
            <a:r>
              <a:rPr lang="en-US" sz="1600" b="1" dirty="0">
                <a:cs typeface="Arial" charset="0"/>
              </a:rPr>
              <a:t>Data</a:t>
            </a:r>
          </a:p>
        </p:txBody>
      </p:sp>
      <p:sp>
        <p:nvSpPr>
          <p:cNvPr id="180" name="Rectangle 64">
            <a:extLst>
              <a:ext uri="{FF2B5EF4-FFF2-40B4-BE49-F238E27FC236}">
                <a16:creationId xmlns:a16="http://schemas.microsoft.com/office/drawing/2014/main" id="{E4D9737D-31BC-456B-B6CD-D7A35A30FE9A}"/>
              </a:ext>
            </a:extLst>
          </p:cNvPr>
          <p:cNvSpPr>
            <a:spLocks noChangeArrowheads="1"/>
          </p:cNvSpPr>
          <p:nvPr/>
        </p:nvSpPr>
        <p:spPr bwMode="auto">
          <a:xfrm>
            <a:off x="9626600" y="5741988"/>
            <a:ext cx="304800" cy="228600"/>
          </a:xfrm>
          <a:prstGeom prst="rect">
            <a:avLst/>
          </a:prstGeom>
          <a:solidFill>
            <a:schemeClr val="hlink"/>
          </a:solidFill>
          <a:ln w="9525">
            <a:solidFill>
              <a:schemeClr val="tx1"/>
            </a:solidFill>
            <a:miter lim="800000"/>
            <a:headEnd/>
            <a:tailEnd/>
          </a:ln>
        </p:spPr>
        <p:txBody>
          <a:bodyPr wrap="none" anchor="ctr"/>
          <a:lstStyle/>
          <a:p>
            <a:pPr algn="ctr" eaLnBrk="1" hangingPunct="1">
              <a:lnSpc>
                <a:spcPct val="100000"/>
              </a:lnSpc>
            </a:pPr>
            <a:r>
              <a:rPr lang="en-US" sz="1600" b="1" dirty="0">
                <a:solidFill>
                  <a:srgbClr val="080808"/>
                </a:solidFill>
                <a:cs typeface="Arial" charset="0"/>
              </a:rPr>
              <a:t>A1</a:t>
            </a:r>
          </a:p>
        </p:txBody>
      </p:sp>
      <p:sp>
        <p:nvSpPr>
          <p:cNvPr id="181" name="Rectangle 65">
            <a:extLst>
              <a:ext uri="{FF2B5EF4-FFF2-40B4-BE49-F238E27FC236}">
                <a16:creationId xmlns:a16="http://schemas.microsoft.com/office/drawing/2014/main" id="{DDDAF82A-94A0-4492-9BEA-AA8F28B09E49}"/>
              </a:ext>
            </a:extLst>
          </p:cNvPr>
          <p:cNvSpPr>
            <a:spLocks noChangeArrowheads="1"/>
          </p:cNvSpPr>
          <p:nvPr/>
        </p:nvSpPr>
        <p:spPr bwMode="auto">
          <a:xfrm>
            <a:off x="9931400" y="5741988"/>
            <a:ext cx="304800" cy="228600"/>
          </a:xfrm>
          <a:prstGeom prst="rect">
            <a:avLst/>
          </a:prstGeom>
          <a:solidFill>
            <a:schemeClr val="hlink"/>
          </a:solidFill>
          <a:ln w="9525">
            <a:solidFill>
              <a:schemeClr val="tx1"/>
            </a:solidFill>
            <a:miter lim="800000"/>
            <a:headEnd/>
            <a:tailEnd/>
          </a:ln>
        </p:spPr>
        <p:txBody>
          <a:bodyPr wrap="none" anchor="ctr"/>
          <a:lstStyle/>
          <a:p>
            <a:pPr algn="ctr" eaLnBrk="1" hangingPunct="1">
              <a:lnSpc>
                <a:spcPct val="100000"/>
              </a:lnSpc>
            </a:pPr>
            <a:r>
              <a:rPr lang="en-US" sz="1600" b="1" dirty="0">
                <a:solidFill>
                  <a:srgbClr val="080808"/>
                </a:solidFill>
                <a:cs typeface="Arial" charset="0"/>
              </a:rPr>
              <a:t>C7</a:t>
            </a:r>
          </a:p>
        </p:txBody>
      </p:sp>
      <p:sp>
        <p:nvSpPr>
          <p:cNvPr id="182" name="TextBox 181">
            <a:extLst>
              <a:ext uri="{FF2B5EF4-FFF2-40B4-BE49-F238E27FC236}">
                <a16:creationId xmlns:a16="http://schemas.microsoft.com/office/drawing/2014/main" id="{9ABE0435-318F-47EF-BD2F-1E980013B2DB}"/>
              </a:ext>
            </a:extLst>
          </p:cNvPr>
          <p:cNvSpPr txBox="1"/>
          <p:nvPr/>
        </p:nvSpPr>
        <p:spPr>
          <a:xfrm>
            <a:off x="8451562" y="5943600"/>
            <a:ext cx="2098651" cy="369332"/>
          </a:xfrm>
          <a:prstGeom prst="rect">
            <a:avLst/>
          </a:prstGeom>
          <a:noFill/>
        </p:spPr>
        <p:txBody>
          <a:bodyPr wrap="none" rtlCol="0">
            <a:spAutoFit/>
          </a:bodyPr>
          <a:lstStyle/>
          <a:p>
            <a:r>
              <a:rPr lang="en-US" dirty="0"/>
              <a:t>To transport layer</a:t>
            </a:r>
          </a:p>
        </p:txBody>
      </p:sp>
      <p:sp>
        <p:nvSpPr>
          <p:cNvPr id="178" name="TextBox 177">
            <a:extLst>
              <a:ext uri="{FF2B5EF4-FFF2-40B4-BE49-F238E27FC236}">
                <a16:creationId xmlns:a16="http://schemas.microsoft.com/office/drawing/2014/main" id="{7F88BAB4-9055-407D-91E1-AC657CDAF7D0}"/>
              </a:ext>
            </a:extLst>
          </p:cNvPr>
          <p:cNvSpPr txBox="1"/>
          <p:nvPr/>
        </p:nvSpPr>
        <p:spPr>
          <a:xfrm>
            <a:off x="1885662" y="1067872"/>
            <a:ext cx="2398413" cy="369332"/>
          </a:xfrm>
          <a:prstGeom prst="rect">
            <a:avLst/>
          </a:prstGeom>
          <a:noFill/>
        </p:spPr>
        <p:txBody>
          <a:bodyPr wrap="none" rtlCol="0">
            <a:spAutoFit/>
          </a:bodyPr>
          <a:lstStyle/>
          <a:p>
            <a:r>
              <a:rPr lang="en-US" dirty="0"/>
              <a:t>From transport layer</a:t>
            </a:r>
          </a:p>
        </p:txBody>
      </p:sp>
    </p:spTree>
    <p:extLst>
      <p:ext uri="{BB962C8B-B14F-4D97-AF65-F5344CB8AC3E}">
        <p14:creationId xmlns:p14="http://schemas.microsoft.com/office/powerpoint/2010/main" val="380227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dissolve">
                                      <p:cBhvr>
                                        <p:cTn id="7" dur="500"/>
                                        <p:tgtEl>
                                          <p:spTgt spid="15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dissolve">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dissolve">
                                      <p:cBhvr>
                                        <p:cTn id="15" dur="500"/>
                                        <p:tgtEl>
                                          <p:spTgt spid="10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7"/>
                                        </p:tgtEl>
                                        <p:attrNameLst>
                                          <p:attrName>style.visibility</p:attrName>
                                        </p:attrNameLst>
                                      </p:cBhvr>
                                      <p:to>
                                        <p:strVal val="visible"/>
                                      </p:to>
                                    </p:set>
                                    <p:animEffect transition="in" filter="dissolve">
                                      <p:cBhvr>
                                        <p:cTn id="18" dur="500"/>
                                        <p:tgtEl>
                                          <p:spTgt spid="15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dissolve">
                                      <p:cBhvr>
                                        <p:cTn id="21" dur="500"/>
                                        <p:tgtEl>
                                          <p:spTgt spid="1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6"/>
                                        </p:tgtEl>
                                        <p:attrNameLst>
                                          <p:attrName>style.visibility</p:attrName>
                                        </p:attrNameLst>
                                      </p:cBhvr>
                                      <p:to>
                                        <p:strVal val="visible"/>
                                      </p:to>
                                    </p:set>
                                    <p:animEffect transition="in" filter="dissolve">
                                      <p:cBhvr>
                                        <p:cTn id="24" dur="500"/>
                                        <p:tgtEl>
                                          <p:spTgt spid="15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5"/>
                                        </p:tgtEl>
                                        <p:attrNameLst>
                                          <p:attrName>style.visibility</p:attrName>
                                        </p:attrNameLst>
                                      </p:cBhvr>
                                      <p:to>
                                        <p:strVal val="visible"/>
                                      </p:to>
                                    </p:set>
                                    <p:animEffect transition="in" filter="dissolve">
                                      <p:cBhvr>
                                        <p:cTn id="27" dur="500"/>
                                        <p:tgtEl>
                                          <p:spTgt spid="12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8"/>
                                        </p:tgtEl>
                                        <p:attrNameLst>
                                          <p:attrName>style.visibility</p:attrName>
                                        </p:attrNameLst>
                                      </p:cBhvr>
                                      <p:to>
                                        <p:strVal val="visible"/>
                                      </p:to>
                                    </p:set>
                                    <p:animEffect transition="in" filter="dissolve">
                                      <p:cBhvr>
                                        <p:cTn id="30" dur="500"/>
                                        <p:tgtEl>
                                          <p:spTgt spid="15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anim calcmode="lin" valueType="num">
                                      <p:cBhvr additive="base">
                                        <p:cTn id="35" dur="500" fill="hold"/>
                                        <p:tgtEl>
                                          <p:spTgt spid="111"/>
                                        </p:tgtEl>
                                        <p:attrNameLst>
                                          <p:attrName>ppt_x</p:attrName>
                                        </p:attrNameLst>
                                      </p:cBhvr>
                                      <p:tavLst>
                                        <p:tav tm="0">
                                          <p:val>
                                            <p:strVal val="0-#ppt_w/2"/>
                                          </p:val>
                                        </p:tav>
                                        <p:tav tm="100000">
                                          <p:val>
                                            <p:strVal val="#ppt_x"/>
                                          </p:val>
                                        </p:tav>
                                      </p:tavLst>
                                    </p:anim>
                                    <p:anim calcmode="lin" valueType="num">
                                      <p:cBhvr additive="base">
                                        <p:cTn id="36" dur="500" fill="hold"/>
                                        <p:tgtEl>
                                          <p:spTgt spid="111"/>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8" fill="hold" grpId="0" nodeType="afterEffect">
                                  <p:stCondLst>
                                    <p:cond delay="0"/>
                                  </p:stCondLst>
                                  <p:childTnLst>
                                    <p:set>
                                      <p:cBhvr>
                                        <p:cTn id="39" dur="1" fill="hold">
                                          <p:stCondLst>
                                            <p:cond delay="0"/>
                                          </p:stCondLst>
                                        </p:cTn>
                                        <p:tgtEl>
                                          <p:spTgt spid="112"/>
                                        </p:tgtEl>
                                        <p:attrNameLst>
                                          <p:attrName>style.visibility</p:attrName>
                                        </p:attrNameLst>
                                      </p:cBhvr>
                                      <p:to>
                                        <p:strVal val="visible"/>
                                      </p:to>
                                    </p:set>
                                    <p:anim calcmode="lin" valueType="num">
                                      <p:cBhvr additive="base">
                                        <p:cTn id="40" dur="500" fill="hold"/>
                                        <p:tgtEl>
                                          <p:spTgt spid="112"/>
                                        </p:tgtEl>
                                        <p:attrNameLst>
                                          <p:attrName>ppt_x</p:attrName>
                                        </p:attrNameLst>
                                      </p:cBhvr>
                                      <p:tavLst>
                                        <p:tav tm="0">
                                          <p:val>
                                            <p:strVal val="0-#ppt_w/2"/>
                                          </p:val>
                                        </p:tav>
                                        <p:tav tm="100000">
                                          <p:val>
                                            <p:strVal val="#ppt_x"/>
                                          </p:val>
                                        </p:tav>
                                      </p:tavLst>
                                    </p:anim>
                                    <p:anim calcmode="lin" valueType="num">
                                      <p:cBhvr additive="base">
                                        <p:cTn id="41"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dissolve">
                                      <p:cBhvr>
                                        <p:cTn id="46" dur="500"/>
                                        <p:tgtEl>
                                          <p:spTgt spid="11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dissolve">
                                      <p:cBhvr>
                                        <p:cTn id="49" dur="500"/>
                                        <p:tgtEl>
                                          <p:spTgt spid="1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dissolve">
                                      <p:cBhvr>
                                        <p:cTn id="52" dur="500"/>
                                        <p:tgtEl>
                                          <p:spTgt spid="1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27"/>
                                        </p:tgtEl>
                                        <p:attrNameLst>
                                          <p:attrName>style.visibility</p:attrName>
                                        </p:attrNameLst>
                                      </p:cBhvr>
                                      <p:to>
                                        <p:strVal val="visible"/>
                                      </p:to>
                                    </p:set>
                                    <p:animEffect transition="in" filter="dissolve">
                                      <p:cBhvr>
                                        <p:cTn id="55" dur="500"/>
                                        <p:tgtEl>
                                          <p:spTgt spid="127"/>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26"/>
                                        </p:tgtEl>
                                        <p:attrNameLst>
                                          <p:attrName>style.visibility</p:attrName>
                                        </p:attrNameLst>
                                      </p:cBhvr>
                                      <p:to>
                                        <p:strVal val="visible"/>
                                      </p:to>
                                    </p:set>
                                    <p:animEffect transition="in" filter="dissolve">
                                      <p:cBhvr>
                                        <p:cTn id="58" dur="500"/>
                                        <p:tgtEl>
                                          <p:spTgt spid="1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dissolve">
                                      <p:cBhvr>
                                        <p:cTn id="61" dur="500"/>
                                        <p:tgtEl>
                                          <p:spTgt spid="11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7"/>
                                        </p:tgtEl>
                                        <p:attrNameLst>
                                          <p:attrName>style.visibility</p:attrName>
                                        </p:attrNameLst>
                                      </p:cBhvr>
                                      <p:to>
                                        <p:strVal val="visible"/>
                                      </p:to>
                                    </p:set>
                                    <p:animEffect transition="in" filter="dissolve">
                                      <p:cBhvr>
                                        <p:cTn id="64" dur="500"/>
                                        <p:tgtEl>
                                          <p:spTgt spid="117"/>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dissolve">
                                      <p:cBhvr>
                                        <p:cTn id="69" dur="500"/>
                                        <p:tgtEl>
                                          <p:spTgt spid="15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up)">
                                      <p:cBhvr>
                                        <p:cTn id="74" dur="500"/>
                                        <p:tgtEl>
                                          <p:spTgt spid="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animEffect transition="in" filter="dissolve">
                                      <p:cBhvr>
                                        <p:cTn id="77" dur="500"/>
                                        <p:tgtEl>
                                          <p:spTgt spid="14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63"/>
                                        </p:tgtEl>
                                        <p:attrNameLst>
                                          <p:attrName>style.visibility</p:attrName>
                                        </p:attrNameLst>
                                      </p:cBhvr>
                                      <p:to>
                                        <p:strVal val="visible"/>
                                      </p:to>
                                    </p:set>
                                    <p:animEffect transition="in" filter="dissolve">
                                      <p:cBhvr>
                                        <p:cTn id="80" dur="500"/>
                                        <p:tgtEl>
                                          <p:spTgt spid="163"/>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additive="base">
                                        <p:cTn id="85" dur="500" fill="hold"/>
                                        <p:tgtEl>
                                          <p:spTgt spid="3"/>
                                        </p:tgtEl>
                                        <p:attrNameLst>
                                          <p:attrName>ppt_x</p:attrName>
                                        </p:attrNameLst>
                                      </p:cBhvr>
                                      <p:tavLst>
                                        <p:tav tm="0">
                                          <p:val>
                                            <p:strVal val="1+#ppt_w/2"/>
                                          </p:val>
                                        </p:tav>
                                        <p:tav tm="100000">
                                          <p:val>
                                            <p:strVal val="#ppt_x"/>
                                          </p:val>
                                        </p:tav>
                                      </p:tavLst>
                                    </p:anim>
                                    <p:anim calcmode="lin" valueType="num">
                                      <p:cBhvr additive="base">
                                        <p:cTn id="86" dur="500" fill="hold"/>
                                        <p:tgtEl>
                                          <p:spTgt spid="3"/>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2"/>
                                        </p:tgtEl>
                                        <p:attrNameLst>
                                          <p:attrName>style.visibility</p:attrName>
                                        </p:attrNameLst>
                                      </p:cBhvr>
                                      <p:to>
                                        <p:strVal val="visible"/>
                                      </p:to>
                                    </p:set>
                                    <p:anim calcmode="lin" valueType="num">
                                      <p:cBhvr additive="base">
                                        <p:cTn id="89" dur="500" fill="hold"/>
                                        <p:tgtEl>
                                          <p:spTgt spid="2"/>
                                        </p:tgtEl>
                                        <p:attrNameLst>
                                          <p:attrName>ppt_x</p:attrName>
                                        </p:attrNameLst>
                                      </p:cBhvr>
                                      <p:tavLst>
                                        <p:tav tm="0">
                                          <p:val>
                                            <p:strVal val="1+#ppt_w/2"/>
                                          </p:val>
                                        </p:tav>
                                        <p:tav tm="100000">
                                          <p:val>
                                            <p:strVal val="#ppt_x"/>
                                          </p:val>
                                        </p:tav>
                                      </p:tavLst>
                                    </p:anim>
                                    <p:anim calcmode="lin" valueType="num">
                                      <p:cBhvr additive="base">
                                        <p:cTn id="90" dur="500" fill="hold"/>
                                        <p:tgtEl>
                                          <p:spTgt spid="2"/>
                                        </p:tgtEl>
                                        <p:attrNameLst>
                                          <p:attrName>ppt_y</p:attrName>
                                        </p:attrNameLst>
                                      </p:cBhvr>
                                      <p:tavLst>
                                        <p:tav tm="0">
                                          <p:val>
                                            <p:strVal val="#ppt_y"/>
                                          </p:val>
                                        </p:tav>
                                        <p:tav tm="100000">
                                          <p:val>
                                            <p:strVal val="#ppt_y"/>
                                          </p:val>
                                        </p:tav>
                                      </p:tavLst>
                                    </p:anim>
                                  </p:childTnLst>
                                </p:cTn>
                              </p:par>
                              <p:par>
                                <p:cTn id="91" presetID="9" presetClass="entr" presetSubtype="0" fill="hold" grpId="0" nodeType="withEffect">
                                  <p:stCondLst>
                                    <p:cond delay="0"/>
                                  </p:stCondLst>
                                  <p:childTnLst>
                                    <p:set>
                                      <p:cBhvr>
                                        <p:cTn id="92" dur="1" fill="hold">
                                          <p:stCondLst>
                                            <p:cond delay="0"/>
                                          </p:stCondLst>
                                        </p:cTn>
                                        <p:tgtEl>
                                          <p:spTgt spid="161"/>
                                        </p:tgtEl>
                                        <p:attrNameLst>
                                          <p:attrName>style.visibility</p:attrName>
                                        </p:attrNameLst>
                                      </p:cBhvr>
                                      <p:to>
                                        <p:strVal val="visible"/>
                                      </p:to>
                                    </p:set>
                                    <p:animEffect transition="in" filter="dissolve">
                                      <p:cBhvr>
                                        <p:cTn id="93" dur="500"/>
                                        <p:tgtEl>
                                          <p:spTgt spid="161"/>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62"/>
                                        </p:tgtEl>
                                        <p:attrNameLst>
                                          <p:attrName>style.visibility</p:attrName>
                                        </p:attrNameLst>
                                      </p:cBhvr>
                                      <p:to>
                                        <p:strVal val="visible"/>
                                      </p:to>
                                    </p:set>
                                    <p:animEffect transition="in" filter="dissolve">
                                      <p:cBhvr>
                                        <p:cTn id="96" dur="500"/>
                                        <p:tgtEl>
                                          <p:spTgt spid="162"/>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additive="base">
                                        <p:cTn id="101" dur="500" fill="hold"/>
                                        <p:tgtEl>
                                          <p:spTgt spid="5"/>
                                        </p:tgtEl>
                                        <p:attrNameLst>
                                          <p:attrName>ppt_x</p:attrName>
                                        </p:attrNameLst>
                                      </p:cBhvr>
                                      <p:tavLst>
                                        <p:tav tm="0">
                                          <p:val>
                                            <p:strVal val="#ppt_x"/>
                                          </p:val>
                                        </p:tav>
                                        <p:tav tm="100000">
                                          <p:val>
                                            <p:strVal val="#ppt_x"/>
                                          </p:val>
                                        </p:tav>
                                      </p:tavLst>
                                    </p:anim>
                                    <p:anim calcmode="lin" valueType="num">
                                      <p:cBhvr additive="base">
                                        <p:cTn id="10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1" fill="hold" grpId="0" nodeType="clickEffect">
                                  <p:stCondLst>
                                    <p:cond delay="0"/>
                                  </p:stCondLst>
                                  <p:childTnLst>
                                    <p:set>
                                      <p:cBhvr>
                                        <p:cTn id="106" dur="1" fill="hold">
                                          <p:stCondLst>
                                            <p:cond delay="0"/>
                                          </p:stCondLst>
                                        </p:cTn>
                                        <p:tgtEl>
                                          <p:spTgt spid="144"/>
                                        </p:tgtEl>
                                        <p:attrNameLst>
                                          <p:attrName>style.visibility</p:attrName>
                                        </p:attrNameLst>
                                      </p:cBhvr>
                                      <p:to>
                                        <p:strVal val="visible"/>
                                      </p:to>
                                    </p:set>
                                    <p:anim calcmode="lin" valueType="num">
                                      <p:cBhvr additive="base">
                                        <p:cTn id="107" dur="500" fill="hold"/>
                                        <p:tgtEl>
                                          <p:spTgt spid="144"/>
                                        </p:tgtEl>
                                        <p:attrNameLst>
                                          <p:attrName>ppt_x</p:attrName>
                                        </p:attrNameLst>
                                      </p:cBhvr>
                                      <p:tavLst>
                                        <p:tav tm="0">
                                          <p:val>
                                            <p:strVal val="#ppt_x"/>
                                          </p:val>
                                        </p:tav>
                                        <p:tav tm="100000">
                                          <p:val>
                                            <p:strVal val="#ppt_x"/>
                                          </p:val>
                                        </p:tav>
                                      </p:tavLst>
                                    </p:anim>
                                    <p:anim calcmode="lin" valueType="num">
                                      <p:cBhvr additive="base">
                                        <p:cTn id="108" dur="500" fill="hold"/>
                                        <p:tgtEl>
                                          <p:spTgt spid="144"/>
                                        </p:tgtEl>
                                        <p:attrNameLst>
                                          <p:attrName>ppt_y</p:attrName>
                                        </p:attrNameLst>
                                      </p:cBhvr>
                                      <p:tavLst>
                                        <p:tav tm="0">
                                          <p:val>
                                            <p:strVal val="0-#ppt_h/2"/>
                                          </p:val>
                                        </p:tav>
                                        <p:tav tm="100000">
                                          <p:val>
                                            <p:strVal val="#ppt_y"/>
                                          </p:val>
                                        </p:tav>
                                      </p:tavLst>
                                    </p:anim>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17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2" fill="hold" grpId="0" nodeType="clickEffect">
                                  <p:stCondLst>
                                    <p:cond delay="0"/>
                                  </p:stCondLst>
                                  <p:childTnLst>
                                    <p:set>
                                      <p:cBhvr>
                                        <p:cTn id="115" dur="1" fill="hold">
                                          <p:stCondLst>
                                            <p:cond delay="0"/>
                                          </p:stCondLst>
                                        </p:cTn>
                                        <p:tgtEl>
                                          <p:spTgt spid="145"/>
                                        </p:tgtEl>
                                        <p:attrNameLst>
                                          <p:attrName>style.visibility</p:attrName>
                                        </p:attrNameLst>
                                      </p:cBhvr>
                                      <p:to>
                                        <p:strVal val="visible"/>
                                      </p:to>
                                    </p:set>
                                    <p:anim calcmode="lin" valueType="num">
                                      <p:cBhvr additive="base">
                                        <p:cTn id="116" dur="500" fill="hold"/>
                                        <p:tgtEl>
                                          <p:spTgt spid="145"/>
                                        </p:tgtEl>
                                        <p:attrNameLst>
                                          <p:attrName>ppt_x</p:attrName>
                                        </p:attrNameLst>
                                      </p:cBhvr>
                                      <p:tavLst>
                                        <p:tav tm="0">
                                          <p:val>
                                            <p:strVal val="1+#ppt_w/2"/>
                                          </p:val>
                                        </p:tav>
                                        <p:tav tm="100000">
                                          <p:val>
                                            <p:strVal val="#ppt_x"/>
                                          </p:val>
                                        </p:tav>
                                      </p:tavLst>
                                    </p:anim>
                                    <p:anim calcmode="lin" valueType="num">
                                      <p:cBhvr additive="base">
                                        <p:cTn id="117" dur="500" fill="hold"/>
                                        <p:tgtEl>
                                          <p:spTgt spid="145"/>
                                        </p:tgtEl>
                                        <p:attrNameLst>
                                          <p:attrName>ppt_y</p:attrName>
                                        </p:attrNameLst>
                                      </p:cBhvr>
                                      <p:tavLst>
                                        <p:tav tm="0">
                                          <p:val>
                                            <p:strVal val="#ppt_y"/>
                                          </p:val>
                                        </p:tav>
                                        <p:tav tm="100000">
                                          <p:val>
                                            <p:strVal val="#ppt_y"/>
                                          </p:val>
                                        </p:tav>
                                      </p:tavLst>
                                    </p:anim>
                                  </p:childTnLst>
                                </p:cTn>
                              </p:par>
                            </p:childTnLst>
                          </p:cTn>
                        </p:par>
                        <p:par>
                          <p:cTn id="118" fill="hold">
                            <p:stCondLst>
                              <p:cond delay="500"/>
                            </p:stCondLst>
                            <p:childTnLst>
                              <p:par>
                                <p:cTn id="119" presetID="2" presetClass="entr" presetSubtype="2" fill="hold" grpId="0" nodeType="afterEffect">
                                  <p:stCondLst>
                                    <p:cond delay="0"/>
                                  </p:stCondLst>
                                  <p:childTnLst>
                                    <p:set>
                                      <p:cBhvr>
                                        <p:cTn id="120" dur="1" fill="hold">
                                          <p:stCondLst>
                                            <p:cond delay="0"/>
                                          </p:stCondLst>
                                        </p:cTn>
                                        <p:tgtEl>
                                          <p:spTgt spid="146"/>
                                        </p:tgtEl>
                                        <p:attrNameLst>
                                          <p:attrName>style.visibility</p:attrName>
                                        </p:attrNameLst>
                                      </p:cBhvr>
                                      <p:to>
                                        <p:strVal val="visible"/>
                                      </p:to>
                                    </p:set>
                                    <p:anim calcmode="lin" valueType="num">
                                      <p:cBhvr additive="base">
                                        <p:cTn id="121" dur="500" fill="hold"/>
                                        <p:tgtEl>
                                          <p:spTgt spid="146"/>
                                        </p:tgtEl>
                                        <p:attrNameLst>
                                          <p:attrName>ppt_x</p:attrName>
                                        </p:attrNameLst>
                                      </p:cBhvr>
                                      <p:tavLst>
                                        <p:tav tm="0">
                                          <p:val>
                                            <p:strVal val="1+#ppt_w/2"/>
                                          </p:val>
                                        </p:tav>
                                        <p:tav tm="100000">
                                          <p:val>
                                            <p:strVal val="#ppt_x"/>
                                          </p:val>
                                        </p:tav>
                                      </p:tavLst>
                                    </p:anim>
                                    <p:anim calcmode="lin" valueType="num">
                                      <p:cBhvr additive="base">
                                        <p:cTn id="122" dur="500" fill="hold"/>
                                        <p:tgtEl>
                                          <p:spTgt spid="146"/>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147"/>
                                        </p:tgtEl>
                                        <p:attrNameLst>
                                          <p:attrName>style.visibility</p:attrName>
                                        </p:attrNameLst>
                                      </p:cBhvr>
                                      <p:to>
                                        <p:strVal val="visible"/>
                                      </p:to>
                                    </p:set>
                                    <p:animEffect transition="in" filter="wipe(up)">
                                      <p:cBhvr>
                                        <p:cTn id="127" dur="500"/>
                                        <p:tgtEl>
                                          <p:spTgt spid="147"/>
                                        </p:tgtEl>
                                      </p:cBhvr>
                                    </p:animEffect>
                                  </p:childTnLst>
                                </p:cTn>
                              </p:par>
                            </p:childTnLst>
                          </p:cTn>
                        </p:par>
                        <p:par>
                          <p:cTn id="128" fill="hold">
                            <p:stCondLst>
                              <p:cond delay="500"/>
                            </p:stCondLst>
                            <p:childTnLst>
                              <p:par>
                                <p:cTn id="129" presetID="22" presetClass="entr" presetSubtype="8" fill="hold" grpId="0" nodeType="after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left)">
                                      <p:cBhvr>
                                        <p:cTn id="131" dur="500"/>
                                        <p:tgtEl>
                                          <p:spTgt spid="148"/>
                                        </p:tgtEl>
                                      </p:cBhvr>
                                    </p:animEffect>
                                  </p:childTnLst>
                                </p:cTn>
                              </p:par>
                            </p:childTnLst>
                          </p:cTn>
                        </p:par>
                        <p:par>
                          <p:cTn id="132" fill="hold">
                            <p:stCondLst>
                              <p:cond delay="1000"/>
                            </p:stCondLst>
                            <p:childTnLst>
                              <p:par>
                                <p:cTn id="133" presetID="22" presetClass="entr" presetSubtype="1" fill="hold" grpId="0" nodeType="afterEffect">
                                  <p:stCondLst>
                                    <p:cond delay="0"/>
                                  </p:stCondLst>
                                  <p:childTnLst>
                                    <p:set>
                                      <p:cBhvr>
                                        <p:cTn id="134" dur="1" fill="hold">
                                          <p:stCondLst>
                                            <p:cond delay="0"/>
                                          </p:stCondLst>
                                        </p:cTn>
                                        <p:tgtEl>
                                          <p:spTgt spid="149"/>
                                        </p:tgtEl>
                                        <p:attrNameLst>
                                          <p:attrName>style.visibility</p:attrName>
                                        </p:attrNameLst>
                                      </p:cBhvr>
                                      <p:to>
                                        <p:strVal val="visible"/>
                                      </p:to>
                                    </p:set>
                                    <p:animEffect transition="in" filter="wipe(up)">
                                      <p:cBhvr>
                                        <p:cTn id="135" dur="500"/>
                                        <p:tgtEl>
                                          <p:spTgt spid="149"/>
                                        </p:tgtEl>
                                      </p:cBhvr>
                                    </p:animEffect>
                                  </p:childTnLst>
                                </p:cTn>
                              </p:par>
                            </p:childTnLst>
                          </p:cTn>
                        </p:par>
                        <p:par>
                          <p:cTn id="136" fill="hold">
                            <p:stCondLst>
                              <p:cond delay="1500"/>
                            </p:stCondLst>
                            <p:childTnLst>
                              <p:par>
                                <p:cTn id="137" presetID="1" presetClass="entr" presetSubtype="0" fill="hold" nodeType="afterEffect">
                                  <p:stCondLst>
                                    <p:cond delay="0"/>
                                  </p:stCondLst>
                                  <p:childTnLst>
                                    <p:set>
                                      <p:cBhvr>
                                        <p:cTn id="138" dur="1" fill="hold">
                                          <p:stCondLst>
                                            <p:cond delay="0"/>
                                          </p:stCondLst>
                                        </p:cTn>
                                        <p:tgtEl>
                                          <p:spTgt spid="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grpId="0" nodeType="clickEffect">
                                  <p:stCondLst>
                                    <p:cond delay="0"/>
                                  </p:stCondLst>
                                  <p:childTnLst>
                                    <p:set>
                                      <p:cBhvr>
                                        <p:cTn id="142" dur="1" fill="hold">
                                          <p:stCondLst>
                                            <p:cond delay="0"/>
                                          </p:stCondLst>
                                        </p:cTn>
                                        <p:tgtEl>
                                          <p:spTgt spid="159"/>
                                        </p:tgtEl>
                                        <p:attrNameLst>
                                          <p:attrName>style.visibility</p:attrName>
                                        </p:attrNameLst>
                                      </p:cBhvr>
                                      <p:to>
                                        <p:strVal val="visible"/>
                                      </p:to>
                                    </p:set>
                                    <p:animEffect transition="in" filter="wipe(up)">
                                      <p:cBhvr>
                                        <p:cTn id="143" dur="500"/>
                                        <p:tgtEl>
                                          <p:spTgt spid="159"/>
                                        </p:tgtEl>
                                      </p:cBhvr>
                                    </p:animEffect>
                                  </p:childTnLst>
                                </p:cTn>
                              </p:par>
                            </p:childTnLst>
                          </p:cTn>
                        </p:par>
                        <p:par>
                          <p:cTn id="144" fill="hold">
                            <p:stCondLst>
                              <p:cond delay="500"/>
                            </p:stCondLst>
                            <p:childTnLst>
                              <p:par>
                                <p:cTn id="145" presetID="22" presetClass="entr" presetSubtype="8" fill="hold" grpId="0" nodeType="afterEffect">
                                  <p:stCondLst>
                                    <p:cond delay="0"/>
                                  </p:stCondLst>
                                  <p:childTnLst>
                                    <p:set>
                                      <p:cBhvr>
                                        <p:cTn id="146" dur="1" fill="hold">
                                          <p:stCondLst>
                                            <p:cond delay="0"/>
                                          </p:stCondLst>
                                        </p:cTn>
                                        <p:tgtEl>
                                          <p:spTgt spid="150"/>
                                        </p:tgtEl>
                                        <p:attrNameLst>
                                          <p:attrName>style.visibility</p:attrName>
                                        </p:attrNameLst>
                                      </p:cBhvr>
                                      <p:to>
                                        <p:strVal val="visible"/>
                                      </p:to>
                                    </p:set>
                                    <p:animEffect transition="in" filter="wipe(left)">
                                      <p:cBhvr>
                                        <p:cTn id="147" dur="500"/>
                                        <p:tgtEl>
                                          <p:spTgt spid="150"/>
                                        </p:tgtEl>
                                      </p:cBhvr>
                                    </p:animEffect>
                                  </p:childTnLst>
                                </p:cTn>
                              </p:par>
                            </p:childTnLst>
                          </p:cTn>
                        </p:par>
                        <p:par>
                          <p:cTn id="148" fill="hold">
                            <p:stCondLst>
                              <p:cond delay="1000"/>
                            </p:stCondLst>
                            <p:childTnLst>
                              <p:par>
                                <p:cTn id="149" presetID="22" presetClass="entr" presetSubtype="1" fill="hold" grpId="0" nodeType="afterEffect">
                                  <p:stCondLst>
                                    <p:cond delay="0"/>
                                  </p:stCondLst>
                                  <p:childTnLst>
                                    <p:set>
                                      <p:cBhvr>
                                        <p:cTn id="150" dur="1" fill="hold">
                                          <p:stCondLst>
                                            <p:cond delay="0"/>
                                          </p:stCondLst>
                                        </p:cTn>
                                        <p:tgtEl>
                                          <p:spTgt spid="151"/>
                                        </p:tgtEl>
                                        <p:attrNameLst>
                                          <p:attrName>style.visibility</p:attrName>
                                        </p:attrNameLst>
                                      </p:cBhvr>
                                      <p:to>
                                        <p:strVal val="visible"/>
                                      </p:to>
                                    </p:set>
                                    <p:animEffect transition="in" filter="wipe(up)">
                                      <p:cBhvr>
                                        <p:cTn id="151" dur="500"/>
                                        <p:tgtEl>
                                          <p:spTgt spid="151"/>
                                        </p:tgtEl>
                                      </p:cBhvr>
                                    </p:animEffect>
                                  </p:childTnLst>
                                </p:cTn>
                              </p:par>
                            </p:childTnLst>
                          </p:cTn>
                        </p:par>
                        <p:par>
                          <p:cTn id="152" fill="hold">
                            <p:stCondLst>
                              <p:cond delay="1500"/>
                            </p:stCondLst>
                            <p:childTnLst>
                              <p:par>
                                <p:cTn id="153" presetID="1" presetClass="entr" presetSubtype="0" fill="hold" nodeType="afterEffect">
                                  <p:stCondLst>
                                    <p:cond delay="0"/>
                                  </p:stCondLst>
                                  <p:childTnLst>
                                    <p:set>
                                      <p:cBhvr>
                                        <p:cTn id="154" dur="1" fill="hold">
                                          <p:stCondLst>
                                            <p:cond delay="0"/>
                                          </p:stCondLst>
                                        </p:cTn>
                                        <p:tgtEl>
                                          <p:spTgt spid="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grpId="0" nodeType="clickEffect">
                                  <p:stCondLst>
                                    <p:cond delay="0"/>
                                  </p:stCondLst>
                                  <p:childTnLst>
                                    <p:set>
                                      <p:cBhvr>
                                        <p:cTn id="158" dur="1" fill="hold">
                                          <p:stCondLst>
                                            <p:cond delay="0"/>
                                          </p:stCondLst>
                                        </p:cTn>
                                        <p:tgtEl>
                                          <p:spTgt spid="160"/>
                                        </p:tgtEl>
                                        <p:attrNameLst>
                                          <p:attrName>style.visibility</p:attrName>
                                        </p:attrNameLst>
                                      </p:cBhvr>
                                      <p:to>
                                        <p:strVal val="visible"/>
                                      </p:to>
                                    </p:set>
                                    <p:animEffect transition="in" filter="wipe(up)">
                                      <p:cBhvr>
                                        <p:cTn id="159" dur="500"/>
                                        <p:tgtEl>
                                          <p:spTgt spid="160"/>
                                        </p:tgtEl>
                                      </p:cBhvr>
                                    </p:animEffect>
                                  </p:childTnLst>
                                </p:cTn>
                              </p:par>
                            </p:childTnLst>
                          </p:cTn>
                        </p:par>
                        <p:par>
                          <p:cTn id="160" fill="hold">
                            <p:stCondLst>
                              <p:cond delay="500"/>
                            </p:stCondLst>
                            <p:childTnLst>
                              <p:par>
                                <p:cTn id="161" presetID="22" presetClass="entr" presetSubtype="8" fill="hold" grpId="0" nodeType="afterEffect">
                                  <p:stCondLst>
                                    <p:cond delay="0"/>
                                  </p:stCondLst>
                                  <p:childTnLst>
                                    <p:set>
                                      <p:cBhvr>
                                        <p:cTn id="162" dur="1" fill="hold">
                                          <p:stCondLst>
                                            <p:cond delay="0"/>
                                          </p:stCondLst>
                                        </p:cTn>
                                        <p:tgtEl>
                                          <p:spTgt spid="152"/>
                                        </p:tgtEl>
                                        <p:attrNameLst>
                                          <p:attrName>style.visibility</p:attrName>
                                        </p:attrNameLst>
                                      </p:cBhvr>
                                      <p:to>
                                        <p:strVal val="visible"/>
                                      </p:to>
                                    </p:set>
                                    <p:animEffect transition="in" filter="wipe(left)">
                                      <p:cBhvr>
                                        <p:cTn id="163" dur="500"/>
                                        <p:tgtEl>
                                          <p:spTgt spid="152"/>
                                        </p:tgtEl>
                                      </p:cBhvr>
                                    </p:animEffect>
                                  </p:childTnLst>
                                </p:cTn>
                              </p:par>
                            </p:childTnLst>
                          </p:cTn>
                        </p:par>
                        <p:par>
                          <p:cTn id="164" fill="hold">
                            <p:stCondLst>
                              <p:cond delay="1000"/>
                            </p:stCondLst>
                            <p:childTnLst>
                              <p:par>
                                <p:cTn id="165" presetID="22" presetClass="entr" presetSubtype="1" fill="hold" grpId="0" nodeType="afterEffect">
                                  <p:stCondLst>
                                    <p:cond delay="0"/>
                                  </p:stCondLst>
                                  <p:childTnLst>
                                    <p:set>
                                      <p:cBhvr>
                                        <p:cTn id="166" dur="1" fill="hold">
                                          <p:stCondLst>
                                            <p:cond delay="0"/>
                                          </p:stCondLst>
                                        </p:cTn>
                                        <p:tgtEl>
                                          <p:spTgt spid="153"/>
                                        </p:tgtEl>
                                        <p:attrNameLst>
                                          <p:attrName>style.visibility</p:attrName>
                                        </p:attrNameLst>
                                      </p:cBhvr>
                                      <p:to>
                                        <p:strVal val="visible"/>
                                      </p:to>
                                    </p:set>
                                    <p:animEffect transition="in" filter="wipe(up)">
                                      <p:cBhvr>
                                        <p:cTn id="167" dur="500"/>
                                        <p:tgtEl>
                                          <p:spTgt spid="153"/>
                                        </p:tgtEl>
                                      </p:cBhvr>
                                    </p:animEffect>
                                  </p:childTnLst>
                                </p:cTn>
                              </p:par>
                            </p:childTnLst>
                          </p:cTn>
                        </p:par>
                        <p:par>
                          <p:cTn id="168" fill="hold">
                            <p:stCondLst>
                              <p:cond delay="1500"/>
                            </p:stCondLst>
                            <p:childTnLst>
                              <p:par>
                                <p:cTn id="169" presetID="1" presetClass="entr" presetSubtype="0" fill="hold" grpId="0" nodeType="afterEffect">
                                  <p:stCondLst>
                                    <p:cond delay="0"/>
                                  </p:stCondLst>
                                  <p:childTnLst>
                                    <p:set>
                                      <p:cBhvr>
                                        <p:cTn id="170" dur="1" fill="hold">
                                          <p:stCondLst>
                                            <p:cond delay="0"/>
                                          </p:stCondLst>
                                        </p:cTn>
                                        <p:tgtEl>
                                          <p:spTgt spid="179"/>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8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8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 presetClass="exit" presetSubtype="2" fill="hold" grpId="1" nodeType="clickEffect">
                                  <p:stCondLst>
                                    <p:cond delay="0"/>
                                  </p:stCondLst>
                                  <p:childTnLst>
                                    <p:anim calcmode="lin" valueType="num">
                                      <p:cBhvr additive="base">
                                        <p:cTn id="178" dur="500"/>
                                        <p:tgtEl>
                                          <p:spTgt spid="181"/>
                                        </p:tgtEl>
                                        <p:attrNameLst>
                                          <p:attrName>ppt_x</p:attrName>
                                        </p:attrNameLst>
                                      </p:cBhvr>
                                      <p:tavLst>
                                        <p:tav tm="0">
                                          <p:val>
                                            <p:strVal val="ppt_x"/>
                                          </p:val>
                                        </p:tav>
                                        <p:tav tm="100000">
                                          <p:val>
                                            <p:strVal val="1+ppt_w/2"/>
                                          </p:val>
                                        </p:tav>
                                      </p:tavLst>
                                    </p:anim>
                                    <p:anim calcmode="lin" valueType="num">
                                      <p:cBhvr additive="base">
                                        <p:cTn id="179" dur="500"/>
                                        <p:tgtEl>
                                          <p:spTgt spid="181"/>
                                        </p:tgtEl>
                                        <p:attrNameLst>
                                          <p:attrName>ppt_y</p:attrName>
                                        </p:attrNameLst>
                                      </p:cBhvr>
                                      <p:tavLst>
                                        <p:tav tm="0">
                                          <p:val>
                                            <p:strVal val="ppt_y"/>
                                          </p:val>
                                        </p:tav>
                                        <p:tav tm="100000">
                                          <p:val>
                                            <p:strVal val="ppt_y"/>
                                          </p:val>
                                        </p:tav>
                                      </p:tavLst>
                                    </p:anim>
                                    <p:set>
                                      <p:cBhvr>
                                        <p:cTn id="180" dur="1" fill="hold">
                                          <p:stCondLst>
                                            <p:cond delay="499"/>
                                          </p:stCondLst>
                                        </p:cTn>
                                        <p:tgtEl>
                                          <p:spTgt spid="181"/>
                                        </p:tgtEl>
                                        <p:attrNameLst>
                                          <p:attrName>style.visibility</p:attrName>
                                        </p:attrNameLst>
                                      </p:cBhvr>
                                      <p:to>
                                        <p:strVal val="hidden"/>
                                      </p:to>
                                    </p:set>
                                  </p:childTnLst>
                                </p:cTn>
                              </p:par>
                            </p:childTnLst>
                          </p:cTn>
                        </p:par>
                        <p:par>
                          <p:cTn id="181" fill="hold">
                            <p:stCondLst>
                              <p:cond delay="500"/>
                            </p:stCondLst>
                            <p:childTnLst>
                              <p:par>
                                <p:cTn id="182" presetID="2" presetClass="exit" presetSubtype="2" fill="hold" grpId="1" nodeType="afterEffect">
                                  <p:stCondLst>
                                    <p:cond delay="0"/>
                                  </p:stCondLst>
                                  <p:childTnLst>
                                    <p:anim calcmode="lin" valueType="num">
                                      <p:cBhvr additive="base">
                                        <p:cTn id="183" dur="500"/>
                                        <p:tgtEl>
                                          <p:spTgt spid="180"/>
                                        </p:tgtEl>
                                        <p:attrNameLst>
                                          <p:attrName>ppt_x</p:attrName>
                                        </p:attrNameLst>
                                      </p:cBhvr>
                                      <p:tavLst>
                                        <p:tav tm="0">
                                          <p:val>
                                            <p:strVal val="ppt_x"/>
                                          </p:val>
                                        </p:tav>
                                        <p:tav tm="100000">
                                          <p:val>
                                            <p:strVal val="1+ppt_w/2"/>
                                          </p:val>
                                        </p:tav>
                                      </p:tavLst>
                                    </p:anim>
                                    <p:anim calcmode="lin" valueType="num">
                                      <p:cBhvr additive="base">
                                        <p:cTn id="184" dur="500"/>
                                        <p:tgtEl>
                                          <p:spTgt spid="180"/>
                                        </p:tgtEl>
                                        <p:attrNameLst>
                                          <p:attrName>ppt_y</p:attrName>
                                        </p:attrNameLst>
                                      </p:cBhvr>
                                      <p:tavLst>
                                        <p:tav tm="0">
                                          <p:val>
                                            <p:strVal val="ppt_y"/>
                                          </p:val>
                                        </p:tav>
                                        <p:tav tm="100000">
                                          <p:val>
                                            <p:strVal val="ppt_y"/>
                                          </p:val>
                                        </p:tav>
                                      </p:tavLst>
                                    </p:anim>
                                    <p:set>
                                      <p:cBhvr>
                                        <p:cTn id="185" dur="1" fill="hold">
                                          <p:stCondLst>
                                            <p:cond delay="499"/>
                                          </p:stCondLst>
                                        </p:cTn>
                                        <p:tgtEl>
                                          <p:spTgt spid="180"/>
                                        </p:tgtEl>
                                        <p:attrNameLst>
                                          <p:attrName>style.visibility</p:attrName>
                                        </p:attrNameLst>
                                      </p:cBhvr>
                                      <p:to>
                                        <p:strVal val="hidden"/>
                                      </p:to>
                                    </p:set>
                                  </p:childTnLst>
                                </p:cTn>
                              </p:par>
                            </p:childTnLst>
                          </p:cTn>
                        </p:par>
                        <p:par>
                          <p:cTn id="186" fill="hold">
                            <p:stCondLst>
                              <p:cond delay="1000"/>
                            </p:stCondLst>
                            <p:childTnLst>
                              <p:par>
                                <p:cTn id="187" presetID="1" presetClass="entr" presetSubtype="0" fill="hold" grpId="0" nodeType="afterEffect">
                                  <p:stCondLst>
                                    <p:cond delay="0"/>
                                  </p:stCondLst>
                                  <p:childTnLst>
                                    <p:set>
                                      <p:cBhvr>
                                        <p:cTn id="188"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2" grpId="0"/>
      <p:bldP spid="113" grpId="0"/>
      <p:bldP spid="114" grpId="0"/>
      <p:bldP spid="115" grpId="0"/>
      <p:bldP spid="116" grpId="0"/>
      <p:bldP spid="117" grpId="0"/>
      <p:bldP spid="125" grpId="0"/>
      <p:bldP spid="126" grpId="0"/>
      <p:bldP spid="127" grpId="0"/>
      <p:bldP spid="143" grpId="0"/>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p:bldP spid="162" grpId="0"/>
      <p:bldP spid="163" grpId="0"/>
      <p:bldP spid="179" grpId="0" animBg="1"/>
      <p:bldP spid="180" grpId="0" animBg="1"/>
      <p:bldP spid="180" grpId="1" animBg="1"/>
      <p:bldP spid="181" grpId="0" animBg="1"/>
      <p:bldP spid="181" grpId="1" animBg="1"/>
      <p:bldP spid="182" grpId="0"/>
      <p:bldP spid="1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en-US"/>
              <a:t>Data Link Layer</a:t>
            </a:r>
          </a:p>
        </p:txBody>
      </p:sp>
      <p:sp>
        <p:nvSpPr>
          <p:cNvPr id="27651" name="Rectangle 3"/>
          <p:cNvSpPr>
            <a:spLocks noGrp="1" noChangeArrowheads="1"/>
          </p:cNvSpPr>
          <p:nvPr>
            <p:ph type="body" idx="1"/>
          </p:nvPr>
        </p:nvSpPr>
        <p:spPr>
          <a:xfrm>
            <a:off x="1981200" y="2514600"/>
            <a:ext cx="8229600" cy="3581400"/>
          </a:xfrm>
        </p:spPr>
        <p:txBody>
          <a:bodyPr/>
          <a:lstStyle/>
          <a:p>
            <a:pPr eaLnBrk="1" hangingPunct="1">
              <a:defRPr/>
            </a:pPr>
            <a:r>
              <a:rPr lang="en-US"/>
              <a:t>Duties/services</a:t>
            </a:r>
          </a:p>
          <a:p>
            <a:pPr lvl="1" eaLnBrk="1" hangingPunct="1">
              <a:defRPr/>
            </a:pPr>
            <a:r>
              <a:rPr lang="en-US"/>
              <a:t>Framing</a:t>
            </a:r>
          </a:p>
          <a:p>
            <a:pPr lvl="1" eaLnBrk="1" hangingPunct="1">
              <a:defRPr/>
            </a:pPr>
            <a:r>
              <a:rPr lang="en-US"/>
              <a:t>Physical addressing</a:t>
            </a:r>
          </a:p>
          <a:p>
            <a:pPr lvl="1" eaLnBrk="1" hangingPunct="1">
              <a:defRPr/>
            </a:pPr>
            <a:r>
              <a:rPr lang="en-US"/>
              <a:t>Flow control (hop-to-hop)</a:t>
            </a:r>
          </a:p>
          <a:p>
            <a:pPr lvl="1" eaLnBrk="1" hangingPunct="1">
              <a:defRPr/>
            </a:pPr>
            <a:r>
              <a:rPr lang="en-US"/>
              <a:t>Error control (hop-to-hop)</a:t>
            </a:r>
          </a:p>
          <a:p>
            <a:pPr lvl="1" eaLnBrk="1" hangingPunct="1">
              <a:defRPr/>
            </a:pPr>
            <a:r>
              <a:rPr lang="en-US"/>
              <a:t>Access control</a:t>
            </a:r>
          </a:p>
        </p:txBody>
      </p:sp>
      <p:sp>
        <p:nvSpPr>
          <p:cNvPr id="27652" name="Text Box 4"/>
          <p:cNvSpPr txBox="1">
            <a:spLocks noChangeArrowheads="1"/>
          </p:cNvSpPr>
          <p:nvPr/>
        </p:nvSpPr>
        <p:spPr bwMode="auto">
          <a:xfrm>
            <a:off x="2686837" y="1568450"/>
            <a:ext cx="7010400" cy="946150"/>
          </a:xfrm>
          <a:prstGeom prst="rect">
            <a:avLst/>
          </a:prstGeom>
          <a:solidFill>
            <a:srgbClr val="FFFF00"/>
          </a:solidFill>
          <a:ln w="9525">
            <a:noFill/>
            <a:miter lim="800000"/>
            <a:headEnd/>
            <a:tailEnd/>
          </a:ln>
          <a:effectLst>
            <a:glow rad="63500">
              <a:srgbClr val="FF0000">
                <a:alpha val="40000"/>
              </a:srgbClr>
            </a:glow>
          </a:effectLst>
        </p:spPr>
        <p:txBody>
          <a:bodyPr>
            <a:spAutoFit/>
          </a:bodyPr>
          <a:lstStyle>
            <a:defPPr>
              <a:defRPr lang="en-US"/>
            </a:defPPr>
            <a:lvl1pPr algn="ctr">
              <a:defRPr sz="2800" b="1" i="1">
                <a:solidFill>
                  <a:srgbClr val="FF0000"/>
                </a:solidFill>
                <a:effectLst>
                  <a:outerShdw blurRad="38100" dist="38100" dir="2700000" algn="tl">
                    <a:srgbClr val="000000"/>
                  </a:outerShdw>
                </a:effectLst>
                <a:latin typeface="+mj-lt"/>
              </a:defRPr>
            </a:lvl1pPr>
          </a:lstStyle>
          <a:p>
            <a:r>
              <a:rPr lang="en-US" dirty="0"/>
              <a:t>Responsible for transmitting frames</a:t>
            </a:r>
            <a:br>
              <a:rPr lang="en-US" dirty="0"/>
            </a:br>
            <a:r>
              <a:rPr lang="en-US" dirty="0"/>
              <a:t>from one node to the next</a:t>
            </a:r>
          </a:p>
        </p:txBody>
      </p:sp>
    </p:spTree>
    <p:extLst>
      <p:ext uri="{BB962C8B-B14F-4D97-AF65-F5344CB8AC3E}">
        <p14:creationId xmlns:p14="http://schemas.microsoft.com/office/powerpoint/2010/main" val="3779128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defRPr/>
            </a:pPr>
            <a:r>
              <a:rPr lang="en-US"/>
              <a:t>Data Link Layer</a:t>
            </a:r>
          </a:p>
        </p:txBody>
      </p:sp>
      <p:sp>
        <p:nvSpPr>
          <p:cNvPr id="21508" name="Rectangle 3"/>
          <p:cNvSpPr>
            <a:spLocks noChangeArrowheads="1"/>
          </p:cNvSpPr>
          <p:nvPr/>
        </p:nvSpPr>
        <p:spPr bwMode="auto">
          <a:xfrm>
            <a:off x="3124200" y="3335338"/>
            <a:ext cx="3048000" cy="10668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21509" name="Text Box 4"/>
          <p:cNvSpPr txBox="1">
            <a:spLocks noChangeArrowheads="1"/>
          </p:cNvSpPr>
          <p:nvPr/>
        </p:nvSpPr>
        <p:spPr bwMode="auto">
          <a:xfrm>
            <a:off x="1619446" y="3443289"/>
            <a:ext cx="1568058" cy="830997"/>
          </a:xfrm>
          <a:prstGeom prst="rect">
            <a:avLst/>
          </a:prstGeom>
          <a:noFill/>
          <a:ln w="9525">
            <a:noFill/>
            <a:miter lim="800000"/>
            <a:headEnd/>
            <a:tailEnd/>
          </a:ln>
        </p:spPr>
        <p:txBody>
          <a:bodyPr wrap="none">
            <a:spAutoFit/>
          </a:bodyPr>
          <a:lstStyle/>
          <a:p>
            <a:pPr algn="ctr"/>
            <a:r>
              <a:rPr lang="en-US" sz="2400" dirty="0"/>
              <a:t>Data Link</a:t>
            </a:r>
            <a:br>
              <a:rPr lang="en-US" sz="2400" dirty="0"/>
            </a:br>
            <a:r>
              <a:rPr lang="en-US" sz="2400" dirty="0"/>
              <a:t>Layer</a:t>
            </a:r>
          </a:p>
        </p:txBody>
      </p:sp>
      <p:sp>
        <p:nvSpPr>
          <p:cNvPr id="21510" name="Rectangle 5"/>
          <p:cNvSpPr>
            <a:spLocks noChangeArrowheads="1"/>
          </p:cNvSpPr>
          <p:nvPr/>
        </p:nvSpPr>
        <p:spPr bwMode="auto">
          <a:xfrm>
            <a:off x="3657600" y="2743200"/>
            <a:ext cx="1600200" cy="304800"/>
          </a:xfrm>
          <a:prstGeom prst="rect">
            <a:avLst/>
          </a:prstGeom>
          <a:solidFill>
            <a:srgbClr val="080808"/>
          </a:solidFill>
          <a:ln w="9525">
            <a:solidFill>
              <a:schemeClr val="tx1"/>
            </a:solidFill>
            <a:miter lim="800000"/>
            <a:headEnd/>
            <a:tailEnd/>
          </a:ln>
        </p:spPr>
        <p:txBody>
          <a:bodyPr wrap="none" anchor="ctr"/>
          <a:lstStyle/>
          <a:p>
            <a:pPr algn="ctr"/>
            <a:r>
              <a:rPr lang="en-US" b="1" dirty="0">
                <a:solidFill>
                  <a:srgbClr val="FFFF00"/>
                </a:solidFill>
              </a:rPr>
              <a:t>Data</a:t>
            </a:r>
          </a:p>
        </p:txBody>
      </p:sp>
      <p:sp>
        <p:nvSpPr>
          <p:cNvPr id="21511" name="AutoShape 6"/>
          <p:cNvSpPr>
            <a:spLocks noChangeArrowheads="1"/>
          </p:cNvSpPr>
          <p:nvPr/>
        </p:nvSpPr>
        <p:spPr bwMode="auto">
          <a:xfrm>
            <a:off x="4343400" y="2133600"/>
            <a:ext cx="381000" cy="533400"/>
          </a:xfrm>
          <a:prstGeom prst="downArrow">
            <a:avLst>
              <a:gd name="adj1" fmla="val 50000"/>
              <a:gd name="adj2" fmla="val 35000"/>
            </a:avLst>
          </a:prstGeom>
          <a:solidFill>
            <a:schemeClr val="folHlink"/>
          </a:solidFill>
          <a:ln w="9525">
            <a:solidFill>
              <a:schemeClr val="tx1"/>
            </a:solidFill>
            <a:miter lim="800000"/>
            <a:headEnd/>
            <a:tailEnd/>
          </a:ln>
        </p:spPr>
        <p:txBody>
          <a:bodyPr wrap="none" anchor="ctr"/>
          <a:lstStyle/>
          <a:p>
            <a:endParaRPr lang="en-US"/>
          </a:p>
        </p:txBody>
      </p:sp>
      <p:sp>
        <p:nvSpPr>
          <p:cNvPr id="21512" name="Text Box 7"/>
          <p:cNvSpPr txBox="1">
            <a:spLocks noChangeArrowheads="1"/>
          </p:cNvSpPr>
          <p:nvPr/>
        </p:nvSpPr>
        <p:spPr bwMode="auto">
          <a:xfrm>
            <a:off x="3565462" y="1657649"/>
            <a:ext cx="2186817" cy="461665"/>
          </a:xfrm>
          <a:prstGeom prst="rect">
            <a:avLst/>
          </a:prstGeom>
          <a:noFill/>
          <a:ln w="9525">
            <a:noFill/>
            <a:miter lim="800000"/>
            <a:headEnd/>
            <a:tailEnd/>
          </a:ln>
        </p:spPr>
        <p:txBody>
          <a:bodyPr wrap="none">
            <a:spAutoFit/>
          </a:bodyPr>
          <a:lstStyle/>
          <a:p>
            <a:r>
              <a:rPr lang="en-US" sz="2400" dirty="0"/>
              <a:t>from Network</a:t>
            </a:r>
          </a:p>
        </p:txBody>
      </p:sp>
      <p:sp>
        <p:nvSpPr>
          <p:cNvPr id="61448" name="Text Box 8"/>
          <p:cNvSpPr txBox="1">
            <a:spLocks noChangeArrowheads="1"/>
          </p:cNvSpPr>
          <p:nvPr/>
        </p:nvSpPr>
        <p:spPr bwMode="auto">
          <a:xfrm>
            <a:off x="4011205" y="4752649"/>
            <a:ext cx="1762021" cy="461665"/>
          </a:xfrm>
          <a:prstGeom prst="rect">
            <a:avLst/>
          </a:prstGeom>
          <a:noFill/>
          <a:ln w="9525">
            <a:noFill/>
            <a:miter lim="800000"/>
            <a:headEnd/>
            <a:tailEnd/>
          </a:ln>
        </p:spPr>
        <p:txBody>
          <a:bodyPr wrap="none">
            <a:spAutoFit/>
          </a:bodyPr>
          <a:lstStyle/>
          <a:p>
            <a:r>
              <a:rPr lang="en-US" sz="2400" dirty="0"/>
              <a:t>to Physical</a:t>
            </a:r>
          </a:p>
        </p:txBody>
      </p:sp>
      <p:sp>
        <p:nvSpPr>
          <p:cNvPr id="61449" name="Rectangle 9"/>
          <p:cNvSpPr>
            <a:spLocks noChangeArrowheads="1"/>
          </p:cNvSpPr>
          <p:nvPr/>
        </p:nvSpPr>
        <p:spPr bwMode="auto">
          <a:xfrm>
            <a:off x="6705600" y="3335338"/>
            <a:ext cx="3048000" cy="10668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61450" name="Rectangle 10"/>
          <p:cNvSpPr>
            <a:spLocks noChangeArrowheads="1"/>
          </p:cNvSpPr>
          <p:nvPr/>
        </p:nvSpPr>
        <p:spPr bwMode="auto">
          <a:xfrm>
            <a:off x="7239000" y="2743200"/>
            <a:ext cx="1600200" cy="304800"/>
          </a:xfrm>
          <a:prstGeom prst="rect">
            <a:avLst/>
          </a:prstGeom>
          <a:solidFill>
            <a:srgbClr val="080808"/>
          </a:solidFill>
          <a:ln w="9525">
            <a:solidFill>
              <a:schemeClr val="tx1"/>
            </a:solidFill>
            <a:miter lim="800000"/>
            <a:headEnd/>
            <a:tailEnd/>
          </a:ln>
        </p:spPr>
        <p:txBody>
          <a:bodyPr wrap="none" anchor="ctr"/>
          <a:lstStyle/>
          <a:p>
            <a:pPr algn="ctr"/>
            <a:r>
              <a:rPr lang="en-US" b="1">
                <a:solidFill>
                  <a:srgbClr val="FFFF00"/>
                </a:solidFill>
              </a:rPr>
              <a:t>Data</a:t>
            </a:r>
          </a:p>
        </p:txBody>
      </p:sp>
      <p:sp>
        <p:nvSpPr>
          <p:cNvPr id="61451" name="AutoShape 11"/>
          <p:cNvSpPr>
            <a:spLocks noChangeArrowheads="1"/>
          </p:cNvSpPr>
          <p:nvPr/>
        </p:nvSpPr>
        <p:spPr bwMode="auto">
          <a:xfrm flipV="1">
            <a:off x="7924800" y="2133600"/>
            <a:ext cx="381000" cy="533400"/>
          </a:xfrm>
          <a:prstGeom prst="downArrow">
            <a:avLst>
              <a:gd name="adj1" fmla="val 50000"/>
              <a:gd name="adj2" fmla="val 35000"/>
            </a:avLst>
          </a:prstGeom>
          <a:solidFill>
            <a:schemeClr val="folHlink"/>
          </a:solidFill>
          <a:ln w="9525">
            <a:solidFill>
              <a:schemeClr val="tx1"/>
            </a:solidFill>
            <a:miter lim="800000"/>
            <a:headEnd/>
            <a:tailEnd/>
          </a:ln>
        </p:spPr>
        <p:txBody>
          <a:bodyPr wrap="none" anchor="ctr"/>
          <a:lstStyle/>
          <a:p>
            <a:endParaRPr lang="en-US"/>
          </a:p>
        </p:txBody>
      </p:sp>
      <p:sp>
        <p:nvSpPr>
          <p:cNvPr id="61452" name="Text Box 12"/>
          <p:cNvSpPr txBox="1">
            <a:spLocks noChangeArrowheads="1"/>
          </p:cNvSpPr>
          <p:nvPr/>
        </p:nvSpPr>
        <p:spPr bwMode="auto">
          <a:xfrm>
            <a:off x="7318224" y="1657648"/>
            <a:ext cx="1813317" cy="461665"/>
          </a:xfrm>
          <a:prstGeom prst="rect">
            <a:avLst/>
          </a:prstGeom>
          <a:noFill/>
          <a:ln w="9525">
            <a:noFill/>
            <a:miter lim="800000"/>
            <a:headEnd/>
            <a:tailEnd/>
          </a:ln>
        </p:spPr>
        <p:txBody>
          <a:bodyPr wrap="none">
            <a:spAutoFit/>
          </a:bodyPr>
          <a:lstStyle/>
          <a:p>
            <a:r>
              <a:rPr lang="en-US" sz="2400" dirty="0"/>
              <a:t>to Network</a:t>
            </a:r>
          </a:p>
        </p:txBody>
      </p:sp>
      <p:sp>
        <p:nvSpPr>
          <p:cNvPr id="61453" name="Text Box 13"/>
          <p:cNvSpPr txBox="1">
            <a:spLocks noChangeArrowheads="1"/>
          </p:cNvSpPr>
          <p:nvPr/>
        </p:nvSpPr>
        <p:spPr bwMode="auto">
          <a:xfrm>
            <a:off x="7345044" y="4752649"/>
            <a:ext cx="2135521" cy="461665"/>
          </a:xfrm>
          <a:prstGeom prst="rect">
            <a:avLst/>
          </a:prstGeom>
          <a:noFill/>
          <a:ln w="9525">
            <a:noFill/>
            <a:miter lim="800000"/>
            <a:headEnd/>
            <a:tailEnd/>
          </a:ln>
        </p:spPr>
        <p:txBody>
          <a:bodyPr wrap="none">
            <a:spAutoFit/>
          </a:bodyPr>
          <a:lstStyle/>
          <a:p>
            <a:r>
              <a:rPr lang="en-US" sz="2400" dirty="0"/>
              <a:t>from Physical</a:t>
            </a:r>
          </a:p>
        </p:txBody>
      </p:sp>
      <p:sp>
        <p:nvSpPr>
          <p:cNvPr id="61454" name="Rectangle 14"/>
          <p:cNvSpPr>
            <a:spLocks noChangeArrowheads="1"/>
          </p:cNvSpPr>
          <p:nvPr/>
        </p:nvSpPr>
        <p:spPr bwMode="auto">
          <a:xfrm>
            <a:off x="3657600" y="3505200"/>
            <a:ext cx="1600200" cy="304800"/>
          </a:xfrm>
          <a:prstGeom prst="rect">
            <a:avLst/>
          </a:prstGeom>
          <a:solidFill>
            <a:srgbClr val="080808"/>
          </a:solidFill>
          <a:ln w="9525">
            <a:solidFill>
              <a:schemeClr val="bg1"/>
            </a:solidFill>
            <a:miter lim="800000"/>
            <a:headEnd/>
            <a:tailEnd/>
          </a:ln>
        </p:spPr>
        <p:txBody>
          <a:bodyPr wrap="none" anchor="ctr"/>
          <a:lstStyle/>
          <a:p>
            <a:pPr algn="ctr"/>
            <a:r>
              <a:rPr lang="en-US" b="1">
                <a:solidFill>
                  <a:srgbClr val="FFFF00"/>
                </a:solidFill>
              </a:rPr>
              <a:t>Data</a:t>
            </a:r>
          </a:p>
        </p:txBody>
      </p:sp>
      <p:sp>
        <p:nvSpPr>
          <p:cNvPr id="61455" name="Rectangle 15"/>
          <p:cNvSpPr>
            <a:spLocks noChangeArrowheads="1"/>
          </p:cNvSpPr>
          <p:nvPr/>
        </p:nvSpPr>
        <p:spPr bwMode="auto">
          <a:xfrm>
            <a:off x="5257800" y="3505200"/>
            <a:ext cx="609600" cy="304800"/>
          </a:xfrm>
          <a:prstGeom prst="rect">
            <a:avLst/>
          </a:prstGeom>
          <a:solidFill>
            <a:schemeClr val="tx1"/>
          </a:solidFill>
          <a:ln w="9525">
            <a:solidFill>
              <a:schemeClr val="bg1"/>
            </a:solidFill>
            <a:miter lim="800000"/>
            <a:headEnd/>
            <a:tailEnd/>
          </a:ln>
        </p:spPr>
        <p:txBody>
          <a:bodyPr wrap="none" anchor="ctr"/>
          <a:lstStyle/>
          <a:p>
            <a:pPr algn="ctr"/>
            <a:r>
              <a:rPr lang="en-US" b="1">
                <a:solidFill>
                  <a:schemeClr val="accent2">
                    <a:lumMod val="20000"/>
                    <a:lumOff val="80000"/>
                  </a:schemeClr>
                </a:solidFill>
              </a:rPr>
              <a:t>H2</a:t>
            </a:r>
          </a:p>
        </p:txBody>
      </p:sp>
      <p:sp>
        <p:nvSpPr>
          <p:cNvPr id="61456" name="AutoShape 16"/>
          <p:cNvSpPr>
            <a:spLocks noChangeArrowheads="1"/>
          </p:cNvSpPr>
          <p:nvPr/>
        </p:nvSpPr>
        <p:spPr bwMode="auto">
          <a:xfrm>
            <a:off x="4572000" y="4191000"/>
            <a:ext cx="381000" cy="609600"/>
          </a:xfrm>
          <a:prstGeom prst="downArrow">
            <a:avLst>
              <a:gd name="adj1" fmla="val 50000"/>
              <a:gd name="adj2" fmla="val 40000"/>
            </a:avLst>
          </a:prstGeom>
          <a:solidFill>
            <a:schemeClr val="folHlink"/>
          </a:solidFill>
          <a:ln w="9525">
            <a:solidFill>
              <a:schemeClr val="tx1"/>
            </a:solidFill>
            <a:miter lim="800000"/>
            <a:headEnd/>
            <a:tailEnd/>
          </a:ln>
        </p:spPr>
        <p:txBody>
          <a:bodyPr wrap="none" anchor="ctr"/>
          <a:lstStyle/>
          <a:p>
            <a:endParaRPr lang="en-US"/>
          </a:p>
        </p:txBody>
      </p:sp>
      <p:sp>
        <p:nvSpPr>
          <p:cNvPr id="61457" name="Rectangle 17"/>
          <p:cNvSpPr>
            <a:spLocks noChangeArrowheads="1"/>
          </p:cNvSpPr>
          <p:nvPr/>
        </p:nvSpPr>
        <p:spPr bwMode="auto">
          <a:xfrm>
            <a:off x="7239000" y="3505200"/>
            <a:ext cx="1600200" cy="304800"/>
          </a:xfrm>
          <a:prstGeom prst="rect">
            <a:avLst/>
          </a:prstGeom>
          <a:solidFill>
            <a:srgbClr val="080808"/>
          </a:solidFill>
          <a:ln w="9525">
            <a:solidFill>
              <a:schemeClr val="bg1"/>
            </a:solidFill>
            <a:miter lim="800000"/>
            <a:headEnd/>
            <a:tailEnd/>
          </a:ln>
        </p:spPr>
        <p:txBody>
          <a:bodyPr wrap="none" anchor="ctr"/>
          <a:lstStyle/>
          <a:p>
            <a:pPr algn="ctr"/>
            <a:r>
              <a:rPr lang="en-US" b="1">
                <a:solidFill>
                  <a:srgbClr val="FFFF00"/>
                </a:solidFill>
              </a:rPr>
              <a:t>Data</a:t>
            </a:r>
          </a:p>
        </p:txBody>
      </p:sp>
      <p:sp>
        <p:nvSpPr>
          <p:cNvPr id="61458" name="Rectangle 18"/>
          <p:cNvSpPr>
            <a:spLocks noChangeArrowheads="1"/>
          </p:cNvSpPr>
          <p:nvPr/>
        </p:nvSpPr>
        <p:spPr bwMode="auto">
          <a:xfrm>
            <a:off x="8839200" y="3505200"/>
            <a:ext cx="609600" cy="304800"/>
          </a:xfrm>
          <a:prstGeom prst="rect">
            <a:avLst/>
          </a:prstGeom>
          <a:solidFill>
            <a:schemeClr val="tx1"/>
          </a:solidFill>
          <a:ln w="9525">
            <a:solidFill>
              <a:schemeClr val="bg1"/>
            </a:solidFill>
            <a:miter lim="800000"/>
            <a:headEnd/>
            <a:tailEnd/>
          </a:ln>
        </p:spPr>
        <p:txBody>
          <a:bodyPr wrap="none" anchor="ctr"/>
          <a:lstStyle/>
          <a:p>
            <a:pPr algn="ctr"/>
            <a:r>
              <a:rPr lang="en-US" b="1">
                <a:solidFill>
                  <a:schemeClr val="accent2">
                    <a:lumMod val="20000"/>
                    <a:lumOff val="80000"/>
                  </a:schemeClr>
                </a:solidFill>
              </a:rPr>
              <a:t>H2</a:t>
            </a:r>
          </a:p>
        </p:txBody>
      </p:sp>
      <p:sp>
        <p:nvSpPr>
          <p:cNvPr id="61459" name="Line 19"/>
          <p:cNvSpPr>
            <a:spLocks noChangeShapeType="1"/>
          </p:cNvSpPr>
          <p:nvPr/>
        </p:nvSpPr>
        <p:spPr bwMode="auto">
          <a:xfrm>
            <a:off x="3657600" y="3048000"/>
            <a:ext cx="0" cy="457200"/>
          </a:xfrm>
          <a:prstGeom prst="line">
            <a:avLst/>
          </a:prstGeom>
          <a:noFill/>
          <a:ln w="9525">
            <a:solidFill>
              <a:schemeClr val="tx1"/>
            </a:solidFill>
            <a:prstDash val="dash"/>
            <a:round/>
            <a:headEnd/>
            <a:tailEnd/>
          </a:ln>
        </p:spPr>
        <p:txBody>
          <a:bodyPr/>
          <a:lstStyle/>
          <a:p>
            <a:endParaRPr lang="en-US"/>
          </a:p>
        </p:txBody>
      </p:sp>
      <p:sp>
        <p:nvSpPr>
          <p:cNvPr id="61460" name="Line 20"/>
          <p:cNvSpPr>
            <a:spLocks noChangeShapeType="1"/>
          </p:cNvSpPr>
          <p:nvPr/>
        </p:nvSpPr>
        <p:spPr bwMode="auto">
          <a:xfrm>
            <a:off x="5257800" y="3048000"/>
            <a:ext cx="0" cy="457200"/>
          </a:xfrm>
          <a:prstGeom prst="line">
            <a:avLst/>
          </a:prstGeom>
          <a:noFill/>
          <a:ln w="9525">
            <a:solidFill>
              <a:schemeClr val="tx1"/>
            </a:solidFill>
            <a:prstDash val="dash"/>
            <a:round/>
            <a:headEnd/>
            <a:tailEnd/>
          </a:ln>
        </p:spPr>
        <p:txBody>
          <a:bodyPr/>
          <a:lstStyle/>
          <a:p>
            <a:endParaRPr lang="en-US"/>
          </a:p>
        </p:txBody>
      </p:sp>
      <p:sp>
        <p:nvSpPr>
          <p:cNvPr id="61461" name="Line 21"/>
          <p:cNvSpPr>
            <a:spLocks noChangeShapeType="1"/>
          </p:cNvSpPr>
          <p:nvPr/>
        </p:nvSpPr>
        <p:spPr bwMode="auto">
          <a:xfrm>
            <a:off x="7239000" y="3048000"/>
            <a:ext cx="0" cy="457200"/>
          </a:xfrm>
          <a:prstGeom prst="line">
            <a:avLst/>
          </a:prstGeom>
          <a:noFill/>
          <a:ln w="9525">
            <a:solidFill>
              <a:schemeClr val="tx1"/>
            </a:solidFill>
            <a:prstDash val="dash"/>
            <a:round/>
            <a:headEnd/>
            <a:tailEnd/>
          </a:ln>
        </p:spPr>
        <p:txBody>
          <a:bodyPr/>
          <a:lstStyle/>
          <a:p>
            <a:endParaRPr lang="en-US"/>
          </a:p>
        </p:txBody>
      </p:sp>
      <p:sp>
        <p:nvSpPr>
          <p:cNvPr id="61462" name="Line 22"/>
          <p:cNvSpPr>
            <a:spLocks noChangeShapeType="1"/>
          </p:cNvSpPr>
          <p:nvPr/>
        </p:nvSpPr>
        <p:spPr bwMode="auto">
          <a:xfrm>
            <a:off x="8839200" y="3048000"/>
            <a:ext cx="0" cy="457200"/>
          </a:xfrm>
          <a:prstGeom prst="line">
            <a:avLst/>
          </a:prstGeom>
          <a:noFill/>
          <a:ln w="9525">
            <a:solidFill>
              <a:schemeClr val="tx1"/>
            </a:solidFill>
            <a:prstDash val="dash"/>
            <a:round/>
            <a:headEnd/>
            <a:tailEnd/>
          </a:ln>
        </p:spPr>
        <p:txBody>
          <a:bodyPr/>
          <a:lstStyle/>
          <a:p>
            <a:endParaRPr lang="en-US"/>
          </a:p>
        </p:txBody>
      </p:sp>
      <p:sp>
        <p:nvSpPr>
          <p:cNvPr id="61463" name="Text Box 23"/>
          <p:cNvSpPr txBox="1">
            <a:spLocks noChangeArrowheads="1"/>
          </p:cNvSpPr>
          <p:nvPr/>
        </p:nvSpPr>
        <p:spPr bwMode="auto">
          <a:xfrm>
            <a:off x="4191001" y="3810000"/>
            <a:ext cx="1019831" cy="369332"/>
          </a:xfrm>
          <a:prstGeom prst="rect">
            <a:avLst/>
          </a:prstGeom>
          <a:noFill/>
          <a:ln w="9525">
            <a:noFill/>
            <a:miter lim="800000"/>
            <a:headEnd/>
            <a:tailEnd/>
          </a:ln>
        </p:spPr>
        <p:txBody>
          <a:bodyPr wrap="none">
            <a:spAutoFit/>
          </a:bodyPr>
          <a:lstStyle/>
          <a:p>
            <a:r>
              <a:rPr lang="en-US" i="1"/>
              <a:t>(frame)</a:t>
            </a:r>
          </a:p>
        </p:txBody>
      </p:sp>
      <p:sp>
        <p:nvSpPr>
          <p:cNvPr id="61464" name="AutoShape 24"/>
          <p:cNvSpPr>
            <a:spLocks noChangeArrowheads="1"/>
          </p:cNvSpPr>
          <p:nvPr/>
        </p:nvSpPr>
        <p:spPr bwMode="auto">
          <a:xfrm flipV="1">
            <a:off x="8077200" y="4038600"/>
            <a:ext cx="381000" cy="762000"/>
          </a:xfrm>
          <a:prstGeom prst="downArrow">
            <a:avLst>
              <a:gd name="adj1" fmla="val 50000"/>
              <a:gd name="adj2" fmla="val 50000"/>
            </a:avLst>
          </a:prstGeom>
          <a:solidFill>
            <a:schemeClr val="folHlink"/>
          </a:solidFill>
          <a:ln w="9525">
            <a:solidFill>
              <a:schemeClr val="tx1"/>
            </a:solidFill>
            <a:miter lim="800000"/>
            <a:headEnd/>
            <a:tailEnd/>
          </a:ln>
        </p:spPr>
        <p:txBody>
          <a:bodyPr wrap="none" anchor="ctr"/>
          <a:lstStyle/>
          <a:p>
            <a:endParaRPr lang="en-US"/>
          </a:p>
        </p:txBody>
      </p:sp>
      <p:sp>
        <p:nvSpPr>
          <p:cNvPr id="61465" name="Rectangle 25"/>
          <p:cNvSpPr>
            <a:spLocks noChangeArrowheads="1"/>
          </p:cNvSpPr>
          <p:nvPr/>
        </p:nvSpPr>
        <p:spPr bwMode="auto">
          <a:xfrm>
            <a:off x="3200400" y="3505200"/>
            <a:ext cx="457200" cy="304800"/>
          </a:xfrm>
          <a:prstGeom prst="rect">
            <a:avLst/>
          </a:prstGeom>
          <a:solidFill>
            <a:schemeClr val="tx1"/>
          </a:solidFill>
          <a:ln w="9525">
            <a:solidFill>
              <a:schemeClr val="bg1"/>
            </a:solidFill>
            <a:miter lim="800000"/>
            <a:headEnd/>
            <a:tailEnd/>
          </a:ln>
        </p:spPr>
        <p:txBody>
          <a:bodyPr wrap="none" anchor="ctr"/>
          <a:lstStyle/>
          <a:p>
            <a:pPr algn="ctr"/>
            <a:r>
              <a:rPr lang="en-US" b="1" dirty="0">
                <a:solidFill>
                  <a:schemeClr val="accent2">
                    <a:lumMod val="20000"/>
                    <a:lumOff val="80000"/>
                  </a:schemeClr>
                </a:solidFill>
              </a:rPr>
              <a:t>T2</a:t>
            </a:r>
          </a:p>
        </p:txBody>
      </p:sp>
      <p:sp>
        <p:nvSpPr>
          <p:cNvPr id="61466" name="Rectangle 26"/>
          <p:cNvSpPr>
            <a:spLocks noChangeArrowheads="1"/>
          </p:cNvSpPr>
          <p:nvPr/>
        </p:nvSpPr>
        <p:spPr bwMode="auto">
          <a:xfrm>
            <a:off x="6781800" y="3505200"/>
            <a:ext cx="457200" cy="304800"/>
          </a:xfrm>
          <a:prstGeom prst="rect">
            <a:avLst/>
          </a:prstGeom>
          <a:solidFill>
            <a:schemeClr val="tx1"/>
          </a:solidFill>
          <a:ln w="9525">
            <a:solidFill>
              <a:schemeClr val="bg1"/>
            </a:solidFill>
            <a:miter lim="800000"/>
            <a:headEnd/>
            <a:tailEnd/>
          </a:ln>
        </p:spPr>
        <p:txBody>
          <a:bodyPr wrap="none" anchor="ctr"/>
          <a:lstStyle/>
          <a:p>
            <a:pPr algn="ctr"/>
            <a:r>
              <a:rPr lang="en-US" b="1">
                <a:solidFill>
                  <a:schemeClr val="accent2">
                    <a:lumMod val="20000"/>
                    <a:lumOff val="80000"/>
                  </a:schemeClr>
                </a:solidFill>
              </a:rPr>
              <a:t>T2</a:t>
            </a:r>
          </a:p>
        </p:txBody>
      </p:sp>
    </p:spTree>
    <p:extLst>
      <p:ext uri="{BB962C8B-B14F-4D97-AF65-F5344CB8AC3E}">
        <p14:creationId xmlns:p14="http://schemas.microsoft.com/office/powerpoint/2010/main" val="276639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459"/>
                                        </p:tgtEl>
                                        <p:attrNameLst>
                                          <p:attrName>style.visibility</p:attrName>
                                        </p:attrNameLst>
                                      </p:cBhvr>
                                      <p:to>
                                        <p:strVal val="visible"/>
                                      </p:to>
                                    </p:set>
                                    <p:animEffect transition="in" filter="wipe(up)">
                                      <p:cBhvr>
                                        <p:cTn id="7" dur="500"/>
                                        <p:tgtEl>
                                          <p:spTgt spid="6145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1460"/>
                                        </p:tgtEl>
                                        <p:attrNameLst>
                                          <p:attrName>style.visibility</p:attrName>
                                        </p:attrNameLst>
                                      </p:cBhvr>
                                      <p:to>
                                        <p:strVal val="visible"/>
                                      </p:to>
                                    </p:set>
                                    <p:animEffect transition="in" filter="wipe(up)">
                                      <p:cBhvr>
                                        <p:cTn id="10" dur="500"/>
                                        <p:tgtEl>
                                          <p:spTgt spid="61460"/>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61454"/>
                                        </p:tgtEl>
                                        <p:attrNameLst>
                                          <p:attrName>style.visibility</p:attrName>
                                        </p:attrNameLst>
                                      </p:cBhvr>
                                      <p:to>
                                        <p:strVal val="visible"/>
                                      </p:to>
                                    </p:set>
                                    <p:animEffect transition="in" filter="wipe(up)">
                                      <p:cBhvr>
                                        <p:cTn id="14" dur="500"/>
                                        <p:tgtEl>
                                          <p:spTgt spid="614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1455"/>
                                        </p:tgtEl>
                                        <p:attrNameLst>
                                          <p:attrName>style.visibility</p:attrName>
                                        </p:attrNameLst>
                                      </p:cBhvr>
                                      <p:to>
                                        <p:strVal val="visible"/>
                                      </p:to>
                                    </p:set>
                                    <p:anim calcmode="lin" valueType="num">
                                      <p:cBhvr additive="base">
                                        <p:cTn id="19" dur="500" fill="hold"/>
                                        <p:tgtEl>
                                          <p:spTgt spid="61455"/>
                                        </p:tgtEl>
                                        <p:attrNameLst>
                                          <p:attrName>ppt_x</p:attrName>
                                        </p:attrNameLst>
                                      </p:cBhvr>
                                      <p:tavLst>
                                        <p:tav tm="0">
                                          <p:val>
                                            <p:strVal val="1+#ppt_w/2"/>
                                          </p:val>
                                        </p:tav>
                                        <p:tav tm="100000">
                                          <p:val>
                                            <p:strVal val="#ppt_x"/>
                                          </p:val>
                                        </p:tav>
                                      </p:tavLst>
                                    </p:anim>
                                    <p:anim calcmode="lin" valueType="num">
                                      <p:cBhvr additive="base">
                                        <p:cTn id="20" dur="500" fill="hold"/>
                                        <p:tgtEl>
                                          <p:spTgt spid="6145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1465"/>
                                        </p:tgtEl>
                                        <p:attrNameLst>
                                          <p:attrName>style.visibility</p:attrName>
                                        </p:attrNameLst>
                                      </p:cBhvr>
                                      <p:to>
                                        <p:strVal val="visible"/>
                                      </p:to>
                                    </p:set>
                                    <p:anim calcmode="lin" valueType="num">
                                      <p:cBhvr additive="base">
                                        <p:cTn id="23" dur="500" fill="hold"/>
                                        <p:tgtEl>
                                          <p:spTgt spid="61465"/>
                                        </p:tgtEl>
                                        <p:attrNameLst>
                                          <p:attrName>ppt_x</p:attrName>
                                        </p:attrNameLst>
                                      </p:cBhvr>
                                      <p:tavLst>
                                        <p:tav tm="0">
                                          <p:val>
                                            <p:strVal val="0-#ppt_w/2"/>
                                          </p:val>
                                        </p:tav>
                                        <p:tav tm="100000">
                                          <p:val>
                                            <p:strVal val="#ppt_x"/>
                                          </p:val>
                                        </p:tav>
                                      </p:tavLst>
                                    </p:anim>
                                    <p:anim calcmode="lin" valueType="num">
                                      <p:cBhvr additive="base">
                                        <p:cTn id="24" dur="500" fill="hold"/>
                                        <p:tgtEl>
                                          <p:spTgt spid="6146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1463"/>
                                        </p:tgtEl>
                                        <p:attrNameLst>
                                          <p:attrName>style.visibility</p:attrName>
                                        </p:attrNameLst>
                                      </p:cBhvr>
                                      <p:to>
                                        <p:strVal val="visible"/>
                                      </p:to>
                                    </p:set>
                                    <p:animEffect transition="in" filter="dissolve">
                                      <p:cBhvr>
                                        <p:cTn id="29" dur="500"/>
                                        <p:tgtEl>
                                          <p:spTgt spid="6146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1456"/>
                                        </p:tgtEl>
                                        <p:attrNameLst>
                                          <p:attrName>style.visibility</p:attrName>
                                        </p:attrNameLst>
                                      </p:cBhvr>
                                      <p:to>
                                        <p:strVal val="visible"/>
                                      </p:to>
                                    </p:set>
                                    <p:animEffect transition="in" filter="wipe(up)">
                                      <p:cBhvr>
                                        <p:cTn id="34" dur="500"/>
                                        <p:tgtEl>
                                          <p:spTgt spid="61456"/>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61448"/>
                                        </p:tgtEl>
                                        <p:attrNameLst>
                                          <p:attrName>style.visibility</p:attrName>
                                        </p:attrNameLst>
                                      </p:cBhvr>
                                      <p:to>
                                        <p:strVal val="visible"/>
                                      </p:to>
                                    </p:set>
                                    <p:animEffect transition="in" filter="dissolve">
                                      <p:cBhvr>
                                        <p:cTn id="38" dur="500"/>
                                        <p:tgtEl>
                                          <p:spTgt spid="6144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61449"/>
                                        </p:tgtEl>
                                        <p:attrNameLst>
                                          <p:attrName>style.visibility</p:attrName>
                                        </p:attrNameLst>
                                      </p:cBhvr>
                                      <p:to>
                                        <p:strVal val="visible"/>
                                      </p:to>
                                    </p:set>
                                    <p:anim calcmode="lin" valueType="num">
                                      <p:cBhvr additive="base">
                                        <p:cTn id="43" dur="500" fill="hold"/>
                                        <p:tgtEl>
                                          <p:spTgt spid="61449"/>
                                        </p:tgtEl>
                                        <p:attrNameLst>
                                          <p:attrName>ppt_x</p:attrName>
                                        </p:attrNameLst>
                                      </p:cBhvr>
                                      <p:tavLst>
                                        <p:tav tm="0">
                                          <p:val>
                                            <p:strVal val="1+#ppt_w/2"/>
                                          </p:val>
                                        </p:tav>
                                        <p:tav tm="100000">
                                          <p:val>
                                            <p:strVal val="#ppt_x"/>
                                          </p:val>
                                        </p:tav>
                                      </p:tavLst>
                                    </p:anim>
                                    <p:anim calcmode="lin" valueType="num">
                                      <p:cBhvr additive="base">
                                        <p:cTn id="44" dur="500" fill="hold"/>
                                        <p:tgtEl>
                                          <p:spTgt spid="61449"/>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9" presetClass="entr" presetSubtype="0" fill="hold" grpId="0" nodeType="afterEffect">
                                  <p:stCondLst>
                                    <p:cond delay="0"/>
                                  </p:stCondLst>
                                  <p:childTnLst>
                                    <p:set>
                                      <p:cBhvr>
                                        <p:cTn id="47" dur="1" fill="hold">
                                          <p:stCondLst>
                                            <p:cond delay="0"/>
                                          </p:stCondLst>
                                        </p:cTn>
                                        <p:tgtEl>
                                          <p:spTgt spid="61453"/>
                                        </p:tgtEl>
                                        <p:attrNameLst>
                                          <p:attrName>style.visibility</p:attrName>
                                        </p:attrNameLst>
                                      </p:cBhvr>
                                      <p:to>
                                        <p:strVal val="visible"/>
                                      </p:to>
                                    </p:set>
                                    <p:animEffect transition="in" filter="dissolve">
                                      <p:cBhvr>
                                        <p:cTn id="48" dur="500"/>
                                        <p:tgtEl>
                                          <p:spTgt spid="6145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1464"/>
                                        </p:tgtEl>
                                        <p:attrNameLst>
                                          <p:attrName>style.visibility</p:attrName>
                                        </p:attrNameLst>
                                      </p:cBhvr>
                                      <p:to>
                                        <p:strVal val="visible"/>
                                      </p:to>
                                    </p:set>
                                    <p:animEffect transition="in" filter="wipe(down)">
                                      <p:cBhvr>
                                        <p:cTn id="51" dur="500"/>
                                        <p:tgtEl>
                                          <p:spTgt spid="61464"/>
                                        </p:tgtEl>
                                      </p:cBhvr>
                                    </p:animEffect>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61457"/>
                                        </p:tgtEl>
                                        <p:attrNameLst>
                                          <p:attrName>style.visibility</p:attrName>
                                        </p:attrNameLst>
                                      </p:cBhvr>
                                      <p:to>
                                        <p:strVal val="visible"/>
                                      </p:to>
                                    </p:set>
                                    <p:anim calcmode="lin" valueType="num">
                                      <p:cBhvr additive="base">
                                        <p:cTn id="55" dur="500" fill="hold"/>
                                        <p:tgtEl>
                                          <p:spTgt spid="61457"/>
                                        </p:tgtEl>
                                        <p:attrNameLst>
                                          <p:attrName>ppt_x</p:attrName>
                                        </p:attrNameLst>
                                      </p:cBhvr>
                                      <p:tavLst>
                                        <p:tav tm="0">
                                          <p:val>
                                            <p:strVal val="#ppt_x"/>
                                          </p:val>
                                        </p:tav>
                                        <p:tav tm="100000">
                                          <p:val>
                                            <p:strVal val="#ppt_x"/>
                                          </p:val>
                                        </p:tav>
                                      </p:tavLst>
                                    </p:anim>
                                    <p:anim calcmode="lin" valueType="num">
                                      <p:cBhvr additive="base">
                                        <p:cTn id="56" dur="500" fill="hold"/>
                                        <p:tgtEl>
                                          <p:spTgt spid="6145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1458"/>
                                        </p:tgtEl>
                                        <p:attrNameLst>
                                          <p:attrName>style.visibility</p:attrName>
                                        </p:attrNameLst>
                                      </p:cBhvr>
                                      <p:to>
                                        <p:strVal val="visible"/>
                                      </p:to>
                                    </p:set>
                                    <p:anim calcmode="lin" valueType="num">
                                      <p:cBhvr additive="base">
                                        <p:cTn id="59" dur="500" fill="hold"/>
                                        <p:tgtEl>
                                          <p:spTgt spid="61458"/>
                                        </p:tgtEl>
                                        <p:attrNameLst>
                                          <p:attrName>ppt_x</p:attrName>
                                        </p:attrNameLst>
                                      </p:cBhvr>
                                      <p:tavLst>
                                        <p:tav tm="0">
                                          <p:val>
                                            <p:strVal val="#ppt_x"/>
                                          </p:val>
                                        </p:tav>
                                        <p:tav tm="100000">
                                          <p:val>
                                            <p:strVal val="#ppt_x"/>
                                          </p:val>
                                        </p:tav>
                                      </p:tavLst>
                                    </p:anim>
                                    <p:anim calcmode="lin" valueType="num">
                                      <p:cBhvr additive="base">
                                        <p:cTn id="60" dur="500" fill="hold"/>
                                        <p:tgtEl>
                                          <p:spTgt spid="6145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1466"/>
                                        </p:tgtEl>
                                        <p:attrNameLst>
                                          <p:attrName>style.visibility</p:attrName>
                                        </p:attrNameLst>
                                      </p:cBhvr>
                                      <p:to>
                                        <p:strVal val="visible"/>
                                      </p:to>
                                    </p:set>
                                    <p:anim calcmode="lin" valueType="num">
                                      <p:cBhvr additive="base">
                                        <p:cTn id="63" dur="500" fill="hold"/>
                                        <p:tgtEl>
                                          <p:spTgt spid="61466"/>
                                        </p:tgtEl>
                                        <p:attrNameLst>
                                          <p:attrName>ppt_x</p:attrName>
                                        </p:attrNameLst>
                                      </p:cBhvr>
                                      <p:tavLst>
                                        <p:tav tm="0">
                                          <p:val>
                                            <p:strVal val="#ppt_x"/>
                                          </p:val>
                                        </p:tav>
                                        <p:tav tm="100000">
                                          <p:val>
                                            <p:strVal val="#ppt_x"/>
                                          </p:val>
                                        </p:tav>
                                      </p:tavLst>
                                    </p:anim>
                                    <p:anim calcmode="lin" valueType="num">
                                      <p:cBhvr additive="base">
                                        <p:cTn id="64" dur="500" fill="hold"/>
                                        <p:tgtEl>
                                          <p:spTgt spid="6146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1462"/>
                                        </p:tgtEl>
                                        <p:attrNameLst>
                                          <p:attrName>style.visibility</p:attrName>
                                        </p:attrNameLst>
                                      </p:cBhvr>
                                      <p:to>
                                        <p:strVal val="visible"/>
                                      </p:to>
                                    </p:set>
                                    <p:animEffect transition="in" filter="wipe(down)">
                                      <p:cBhvr>
                                        <p:cTn id="69" dur="500"/>
                                        <p:tgtEl>
                                          <p:spTgt spid="61462"/>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1461"/>
                                        </p:tgtEl>
                                        <p:attrNameLst>
                                          <p:attrName>style.visibility</p:attrName>
                                        </p:attrNameLst>
                                      </p:cBhvr>
                                      <p:to>
                                        <p:strVal val="visible"/>
                                      </p:to>
                                    </p:set>
                                    <p:animEffect transition="in" filter="wipe(down)">
                                      <p:cBhvr>
                                        <p:cTn id="72" dur="500"/>
                                        <p:tgtEl>
                                          <p:spTgt spid="61461"/>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61450"/>
                                        </p:tgtEl>
                                        <p:attrNameLst>
                                          <p:attrName>style.visibility</p:attrName>
                                        </p:attrNameLst>
                                      </p:cBhvr>
                                      <p:to>
                                        <p:strVal val="visible"/>
                                      </p:to>
                                    </p:set>
                                    <p:animEffect transition="in" filter="dissolve">
                                      <p:cBhvr>
                                        <p:cTn id="75" dur="500"/>
                                        <p:tgtEl>
                                          <p:spTgt spid="6145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61451"/>
                                        </p:tgtEl>
                                        <p:attrNameLst>
                                          <p:attrName>style.visibility</p:attrName>
                                        </p:attrNameLst>
                                      </p:cBhvr>
                                      <p:to>
                                        <p:strVal val="visible"/>
                                      </p:to>
                                    </p:set>
                                    <p:animEffect transition="in" filter="wipe(down)">
                                      <p:cBhvr>
                                        <p:cTn id="80" dur="500"/>
                                        <p:tgtEl>
                                          <p:spTgt spid="6145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61452"/>
                                        </p:tgtEl>
                                        <p:attrNameLst>
                                          <p:attrName>style.visibility</p:attrName>
                                        </p:attrNameLst>
                                      </p:cBhvr>
                                      <p:to>
                                        <p:strVal val="visible"/>
                                      </p:to>
                                    </p:set>
                                    <p:animEffect transition="in" filter="dissolve">
                                      <p:cBhvr>
                                        <p:cTn id="83" dur="500"/>
                                        <p:tgtEl>
                                          <p:spTgt spid="61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8" grpId="0"/>
      <p:bldP spid="61449" grpId="0" animBg="1"/>
      <p:bldP spid="61450" grpId="0" animBg="1"/>
      <p:bldP spid="61451" grpId="0" animBg="1"/>
      <p:bldP spid="61452" grpId="0"/>
      <p:bldP spid="61453" grpId="0"/>
      <p:bldP spid="61454" grpId="0" animBg="1"/>
      <p:bldP spid="61455" grpId="0" animBg="1"/>
      <p:bldP spid="61456" grpId="0" animBg="1"/>
      <p:bldP spid="61457" grpId="0" animBg="1"/>
      <p:bldP spid="61458" grpId="0" animBg="1"/>
      <p:bldP spid="61459" grpId="0" animBg="1"/>
      <p:bldP spid="61460" grpId="0" animBg="1"/>
      <p:bldP spid="61461" grpId="0" animBg="1"/>
      <p:bldP spid="61462" grpId="0" animBg="1"/>
      <p:bldP spid="61463" grpId="0"/>
      <p:bldP spid="61464" grpId="0" animBg="1"/>
      <p:bldP spid="61465" grpId="0" animBg="1"/>
      <p:bldP spid="6146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defRPr/>
            </a:pPr>
            <a:r>
              <a:rPr lang="en-US"/>
              <a:t>Data Link Layer</a:t>
            </a:r>
          </a:p>
        </p:txBody>
      </p:sp>
      <p:sp>
        <p:nvSpPr>
          <p:cNvPr id="59396" name="Rectangle 4"/>
          <p:cNvSpPr>
            <a:spLocks noChangeArrowheads="1"/>
          </p:cNvSpPr>
          <p:nvPr/>
        </p:nvSpPr>
        <p:spPr bwMode="auto">
          <a:xfrm>
            <a:off x="3060700" y="3810000"/>
            <a:ext cx="59309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59402" name="Rectangle 10"/>
          <p:cNvSpPr>
            <a:spLocks noChangeArrowheads="1"/>
          </p:cNvSpPr>
          <p:nvPr/>
        </p:nvSpPr>
        <p:spPr bwMode="auto">
          <a:xfrm>
            <a:off x="5410200" y="35814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2534" name="Rectangle 11"/>
          <p:cNvSpPr>
            <a:spLocks noChangeArrowheads="1"/>
          </p:cNvSpPr>
          <p:nvPr/>
        </p:nvSpPr>
        <p:spPr bwMode="auto">
          <a:xfrm>
            <a:off x="5410200" y="3810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2535" name="computr1"/>
          <p:cNvSpPr>
            <a:spLocks noEditPoints="1" noChangeArrowheads="1"/>
          </p:cNvSpPr>
          <p:nvPr/>
        </p:nvSpPr>
        <p:spPr bwMode="auto">
          <a:xfrm>
            <a:off x="5181600" y="31242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59410" name="Text Box 18"/>
          <p:cNvSpPr txBox="1">
            <a:spLocks noChangeArrowheads="1"/>
          </p:cNvSpPr>
          <p:nvPr/>
        </p:nvSpPr>
        <p:spPr bwMode="auto">
          <a:xfrm>
            <a:off x="5651500" y="3124201"/>
            <a:ext cx="438150" cy="366713"/>
          </a:xfrm>
          <a:prstGeom prst="rect">
            <a:avLst/>
          </a:prstGeom>
          <a:noFill/>
          <a:ln w="9525">
            <a:noFill/>
            <a:miter lim="800000"/>
            <a:headEnd/>
            <a:tailEnd/>
          </a:ln>
        </p:spPr>
        <p:txBody>
          <a:bodyPr wrap="none">
            <a:spAutoFit/>
          </a:bodyPr>
          <a:lstStyle/>
          <a:p>
            <a:r>
              <a:rPr lang="en-US">
                <a:latin typeface="Consolas" panose="020B0609020204030204" pitchFamily="49" charset="0"/>
              </a:rPr>
              <a:t>3B</a:t>
            </a:r>
          </a:p>
        </p:txBody>
      </p:sp>
      <p:sp>
        <p:nvSpPr>
          <p:cNvPr id="59415" name="Text Box 23"/>
          <p:cNvSpPr txBox="1">
            <a:spLocks noChangeArrowheads="1"/>
          </p:cNvSpPr>
          <p:nvPr/>
        </p:nvSpPr>
        <p:spPr bwMode="auto">
          <a:xfrm>
            <a:off x="6089651" y="1524000"/>
            <a:ext cx="4259263" cy="707886"/>
          </a:xfrm>
          <a:prstGeom prst="rect">
            <a:avLst/>
          </a:prstGeom>
          <a:solidFill>
            <a:schemeClr val="bg1"/>
          </a:solidFill>
          <a:ln w="9525">
            <a:solidFill>
              <a:schemeClr val="accent2"/>
            </a:solidFill>
            <a:miter lim="800000"/>
            <a:headEnd/>
            <a:tailEnd/>
          </a:ln>
          <a:effectLst/>
          <a:scene3d>
            <a:camera prst="orthographicFront"/>
            <a:lightRig rig="threePt" dir="t"/>
          </a:scene3d>
          <a:sp3d>
            <a:bevelT/>
          </a:sp3d>
        </p:spPr>
        <p:txBody>
          <a:bodyPr wrap="square">
            <a:spAutoFit/>
          </a:bodyPr>
          <a:lstStyle>
            <a:defPPr>
              <a:defRPr lang="en-US"/>
            </a:defPPr>
            <a:lvl1pPr algn="ctr">
              <a:lnSpc>
                <a:spcPct val="100000"/>
              </a:lnSpc>
              <a:defRPr sz="2000" b="1" i="1">
                <a:solidFill>
                  <a:srgbClr val="7030A0"/>
                </a:solidFill>
                <a:latin typeface="+mj-lt"/>
                <a:cs typeface="Arial" charset="0"/>
              </a:defRPr>
            </a:lvl1pPr>
          </a:lstStyle>
          <a:p>
            <a:r>
              <a:rPr lang="en-US" dirty="0"/>
              <a:t>9F, 3B, 82, 6D, ... are physical addresses</a:t>
            </a:r>
          </a:p>
        </p:txBody>
      </p:sp>
      <p:sp>
        <p:nvSpPr>
          <p:cNvPr id="59416" name="Rectangle 24"/>
          <p:cNvSpPr>
            <a:spLocks noChangeArrowheads="1"/>
          </p:cNvSpPr>
          <p:nvPr/>
        </p:nvSpPr>
        <p:spPr bwMode="auto">
          <a:xfrm>
            <a:off x="3594100" y="35814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2539" name="Rectangle 25"/>
          <p:cNvSpPr>
            <a:spLocks noChangeArrowheads="1"/>
          </p:cNvSpPr>
          <p:nvPr/>
        </p:nvSpPr>
        <p:spPr bwMode="auto">
          <a:xfrm>
            <a:off x="3594100" y="3810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2540" name="computr1"/>
          <p:cNvSpPr>
            <a:spLocks noEditPoints="1" noChangeArrowheads="1"/>
          </p:cNvSpPr>
          <p:nvPr/>
        </p:nvSpPr>
        <p:spPr bwMode="auto">
          <a:xfrm>
            <a:off x="3365500" y="31242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59419" name="Rectangle 27"/>
          <p:cNvSpPr>
            <a:spLocks noChangeArrowheads="1"/>
          </p:cNvSpPr>
          <p:nvPr/>
        </p:nvSpPr>
        <p:spPr bwMode="auto">
          <a:xfrm>
            <a:off x="6718300" y="35814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2542" name="Rectangle 28"/>
          <p:cNvSpPr>
            <a:spLocks noChangeArrowheads="1"/>
          </p:cNvSpPr>
          <p:nvPr/>
        </p:nvSpPr>
        <p:spPr bwMode="auto">
          <a:xfrm>
            <a:off x="6718300" y="3810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2543" name="computr1"/>
          <p:cNvSpPr>
            <a:spLocks noEditPoints="1" noChangeArrowheads="1"/>
          </p:cNvSpPr>
          <p:nvPr/>
        </p:nvSpPr>
        <p:spPr bwMode="auto">
          <a:xfrm>
            <a:off x="6489700" y="31242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59422" name="Rectangle 30"/>
          <p:cNvSpPr>
            <a:spLocks noChangeArrowheads="1"/>
          </p:cNvSpPr>
          <p:nvPr/>
        </p:nvSpPr>
        <p:spPr bwMode="auto">
          <a:xfrm>
            <a:off x="8166100" y="35814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2545" name="Rectangle 31"/>
          <p:cNvSpPr>
            <a:spLocks noChangeArrowheads="1"/>
          </p:cNvSpPr>
          <p:nvPr/>
        </p:nvSpPr>
        <p:spPr bwMode="auto">
          <a:xfrm>
            <a:off x="8166100" y="3810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2546" name="computr1"/>
          <p:cNvSpPr>
            <a:spLocks noEditPoints="1" noChangeArrowheads="1"/>
          </p:cNvSpPr>
          <p:nvPr/>
        </p:nvSpPr>
        <p:spPr bwMode="auto">
          <a:xfrm>
            <a:off x="7937500" y="31242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59425" name="Text Box 33"/>
          <p:cNvSpPr txBox="1">
            <a:spLocks noChangeArrowheads="1"/>
          </p:cNvSpPr>
          <p:nvPr/>
        </p:nvSpPr>
        <p:spPr bwMode="auto">
          <a:xfrm>
            <a:off x="3822700" y="3124201"/>
            <a:ext cx="438150" cy="366713"/>
          </a:xfrm>
          <a:prstGeom prst="rect">
            <a:avLst/>
          </a:prstGeom>
          <a:noFill/>
          <a:ln w="9525">
            <a:noFill/>
            <a:miter lim="800000"/>
            <a:headEnd/>
            <a:tailEnd/>
          </a:ln>
        </p:spPr>
        <p:txBody>
          <a:bodyPr wrap="none">
            <a:spAutoFit/>
          </a:bodyPr>
          <a:lstStyle/>
          <a:p>
            <a:r>
              <a:rPr lang="en-US" dirty="0">
                <a:latin typeface="Consolas" panose="020B0609020204030204" pitchFamily="49" charset="0"/>
              </a:rPr>
              <a:t>9F</a:t>
            </a:r>
          </a:p>
        </p:txBody>
      </p:sp>
      <p:sp>
        <p:nvSpPr>
          <p:cNvPr id="59426" name="Text Box 34"/>
          <p:cNvSpPr txBox="1">
            <a:spLocks noChangeArrowheads="1"/>
          </p:cNvSpPr>
          <p:nvPr/>
        </p:nvSpPr>
        <p:spPr bwMode="auto">
          <a:xfrm>
            <a:off x="6946900" y="3124200"/>
            <a:ext cx="437940" cy="369332"/>
          </a:xfrm>
          <a:prstGeom prst="rect">
            <a:avLst/>
          </a:prstGeom>
          <a:noFill/>
          <a:ln w="9525">
            <a:noFill/>
            <a:miter lim="800000"/>
            <a:headEnd/>
            <a:tailEnd/>
          </a:ln>
        </p:spPr>
        <p:txBody>
          <a:bodyPr wrap="none">
            <a:spAutoFit/>
          </a:bodyPr>
          <a:lstStyle/>
          <a:p>
            <a:r>
              <a:rPr lang="en-US">
                <a:latin typeface="Consolas" panose="020B0609020204030204" pitchFamily="49" charset="0"/>
              </a:rPr>
              <a:t>82</a:t>
            </a:r>
          </a:p>
        </p:txBody>
      </p:sp>
      <p:sp>
        <p:nvSpPr>
          <p:cNvPr id="59427" name="Text Box 35"/>
          <p:cNvSpPr txBox="1">
            <a:spLocks noChangeArrowheads="1"/>
          </p:cNvSpPr>
          <p:nvPr/>
        </p:nvSpPr>
        <p:spPr bwMode="auto">
          <a:xfrm>
            <a:off x="8394700" y="3124200"/>
            <a:ext cx="437940" cy="369332"/>
          </a:xfrm>
          <a:prstGeom prst="rect">
            <a:avLst/>
          </a:prstGeom>
          <a:noFill/>
          <a:ln w="9525">
            <a:noFill/>
            <a:miter lim="800000"/>
            <a:headEnd/>
            <a:tailEnd/>
          </a:ln>
        </p:spPr>
        <p:txBody>
          <a:bodyPr wrap="none">
            <a:spAutoFit/>
          </a:bodyPr>
          <a:lstStyle/>
          <a:p>
            <a:r>
              <a:rPr lang="en-US" dirty="0">
                <a:latin typeface="Consolas" panose="020B0609020204030204" pitchFamily="49" charset="0"/>
              </a:rPr>
              <a:t>6D</a:t>
            </a:r>
          </a:p>
        </p:txBody>
      </p:sp>
      <p:grpSp>
        <p:nvGrpSpPr>
          <p:cNvPr id="2" name="Group 44"/>
          <p:cNvGrpSpPr>
            <a:grpSpLocks/>
          </p:cNvGrpSpPr>
          <p:nvPr/>
        </p:nvGrpSpPr>
        <p:grpSpPr bwMode="auto">
          <a:xfrm>
            <a:off x="2527300" y="4038600"/>
            <a:ext cx="3276600" cy="304800"/>
            <a:chOff x="632" y="2544"/>
            <a:chExt cx="2064" cy="192"/>
          </a:xfrm>
        </p:grpSpPr>
        <p:sp>
          <p:nvSpPr>
            <p:cNvPr id="22557" name="Rectangle 36"/>
            <p:cNvSpPr>
              <a:spLocks noChangeArrowheads="1"/>
            </p:cNvSpPr>
            <p:nvPr/>
          </p:nvSpPr>
          <p:spPr bwMode="auto">
            <a:xfrm>
              <a:off x="920" y="2544"/>
              <a:ext cx="1008" cy="192"/>
            </a:xfrm>
            <a:prstGeom prst="rect">
              <a:avLst/>
            </a:prstGeom>
            <a:solidFill>
              <a:srgbClr val="080808"/>
            </a:solidFill>
            <a:ln w="9525">
              <a:solidFill>
                <a:schemeClr val="accent2"/>
              </a:solidFill>
              <a:miter lim="800000"/>
              <a:headEnd/>
              <a:tailEnd/>
            </a:ln>
          </p:spPr>
          <p:txBody>
            <a:bodyPr wrap="none" anchor="ctr"/>
            <a:lstStyle/>
            <a:p>
              <a:pPr algn="ctr"/>
              <a:r>
                <a:rPr lang="en-US" b="1">
                  <a:solidFill>
                    <a:srgbClr val="FFFF00"/>
                  </a:solidFill>
                </a:rPr>
                <a:t>Data</a:t>
              </a:r>
            </a:p>
          </p:txBody>
        </p:sp>
        <p:sp>
          <p:nvSpPr>
            <p:cNvPr id="22558" name="Rectangle 37"/>
            <p:cNvSpPr>
              <a:spLocks noChangeArrowheads="1"/>
            </p:cNvSpPr>
            <p:nvPr/>
          </p:nvSpPr>
          <p:spPr bwMode="auto">
            <a:xfrm>
              <a:off x="1928" y="2544"/>
              <a:ext cx="384" cy="192"/>
            </a:xfrm>
            <a:prstGeom prst="rect">
              <a:avLst/>
            </a:prstGeom>
            <a:solidFill>
              <a:schemeClr val="tx1"/>
            </a:solidFill>
            <a:ln w="9525">
              <a:solidFill>
                <a:schemeClr val="accent2"/>
              </a:solidFill>
              <a:miter lim="800000"/>
              <a:headEnd/>
              <a:tailEnd/>
            </a:ln>
          </p:spPr>
          <p:txBody>
            <a:bodyPr wrap="none" anchor="ctr"/>
            <a:lstStyle/>
            <a:p>
              <a:pPr algn="ctr"/>
              <a:r>
                <a:rPr lang="en-US" b="1">
                  <a:solidFill>
                    <a:schemeClr val="accent2">
                      <a:lumMod val="20000"/>
                      <a:lumOff val="80000"/>
                    </a:schemeClr>
                  </a:solidFill>
                </a:rPr>
                <a:t>9F</a:t>
              </a:r>
            </a:p>
          </p:txBody>
        </p:sp>
        <p:sp>
          <p:nvSpPr>
            <p:cNvPr id="22559" name="Rectangle 38"/>
            <p:cNvSpPr>
              <a:spLocks noChangeArrowheads="1"/>
            </p:cNvSpPr>
            <p:nvPr/>
          </p:nvSpPr>
          <p:spPr bwMode="auto">
            <a:xfrm>
              <a:off x="632" y="2544"/>
              <a:ext cx="288" cy="192"/>
            </a:xfrm>
            <a:prstGeom prst="rect">
              <a:avLst/>
            </a:prstGeom>
            <a:solidFill>
              <a:schemeClr val="tx1"/>
            </a:solidFill>
            <a:ln w="9525">
              <a:solidFill>
                <a:schemeClr val="accent2"/>
              </a:solidFill>
              <a:miter lim="800000"/>
              <a:headEnd/>
              <a:tailEnd/>
            </a:ln>
          </p:spPr>
          <p:txBody>
            <a:bodyPr wrap="none" anchor="ctr"/>
            <a:lstStyle/>
            <a:p>
              <a:pPr algn="ctr"/>
              <a:r>
                <a:rPr lang="en-US" b="1">
                  <a:solidFill>
                    <a:schemeClr val="accent2">
                      <a:lumMod val="20000"/>
                      <a:lumOff val="80000"/>
                    </a:schemeClr>
                  </a:solidFill>
                </a:rPr>
                <a:t>T2</a:t>
              </a:r>
            </a:p>
          </p:txBody>
        </p:sp>
        <p:sp>
          <p:nvSpPr>
            <p:cNvPr id="22560" name="Rectangle 39"/>
            <p:cNvSpPr>
              <a:spLocks noChangeArrowheads="1"/>
            </p:cNvSpPr>
            <p:nvPr/>
          </p:nvSpPr>
          <p:spPr bwMode="auto">
            <a:xfrm>
              <a:off x="2312" y="2544"/>
              <a:ext cx="384" cy="192"/>
            </a:xfrm>
            <a:prstGeom prst="rect">
              <a:avLst/>
            </a:prstGeom>
            <a:solidFill>
              <a:schemeClr val="tx1"/>
            </a:solidFill>
            <a:ln w="9525">
              <a:solidFill>
                <a:schemeClr val="accent2"/>
              </a:solidFill>
              <a:miter lim="800000"/>
              <a:headEnd/>
              <a:tailEnd/>
            </a:ln>
          </p:spPr>
          <p:txBody>
            <a:bodyPr wrap="none" anchor="ctr"/>
            <a:lstStyle/>
            <a:p>
              <a:pPr algn="ctr"/>
              <a:r>
                <a:rPr lang="en-US" b="1" dirty="0">
                  <a:solidFill>
                    <a:schemeClr val="accent2">
                      <a:lumMod val="20000"/>
                      <a:lumOff val="80000"/>
                    </a:schemeClr>
                  </a:solidFill>
                </a:rPr>
                <a:t>6D</a:t>
              </a:r>
            </a:p>
          </p:txBody>
        </p:sp>
      </p:grpSp>
      <p:sp>
        <p:nvSpPr>
          <p:cNvPr id="22551" name="Rectangle 40"/>
          <p:cNvSpPr>
            <a:spLocks noChangeArrowheads="1"/>
          </p:cNvSpPr>
          <p:nvPr/>
        </p:nvSpPr>
        <p:spPr bwMode="auto">
          <a:xfrm>
            <a:off x="2984500" y="2743200"/>
            <a:ext cx="1600200" cy="304800"/>
          </a:xfrm>
          <a:prstGeom prst="rect">
            <a:avLst/>
          </a:prstGeom>
          <a:solidFill>
            <a:srgbClr val="080808"/>
          </a:solidFill>
          <a:ln w="9525">
            <a:solidFill>
              <a:schemeClr val="accent2"/>
            </a:solidFill>
            <a:miter lim="800000"/>
            <a:headEnd/>
            <a:tailEnd/>
          </a:ln>
        </p:spPr>
        <p:txBody>
          <a:bodyPr wrap="none" anchor="ctr"/>
          <a:lstStyle/>
          <a:p>
            <a:pPr algn="ctr"/>
            <a:r>
              <a:rPr lang="en-US" b="1">
                <a:solidFill>
                  <a:srgbClr val="FFFF00"/>
                </a:solidFill>
              </a:rPr>
              <a:t>Data</a:t>
            </a:r>
          </a:p>
        </p:txBody>
      </p:sp>
      <p:sp>
        <p:nvSpPr>
          <p:cNvPr id="59433" name="Line 41"/>
          <p:cNvSpPr>
            <a:spLocks noChangeShapeType="1"/>
          </p:cNvSpPr>
          <p:nvPr/>
        </p:nvSpPr>
        <p:spPr bwMode="auto">
          <a:xfrm flipH="1">
            <a:off x="3746500" y="3657600"/>
            <a:ext cx="0" cy="304800"/>
          </a:xfrm>
          <a:prstGeom prst="line">
            <a:avLst/>
          </a:prstGeom>
          <a:noFill/>
          <a:ln w="38100">
            <a:solidFill>
              <a:schemeClr val="tx1"/>
            </a:solidFill>
            <a:round/>
            <a:headEnd/>
            <a:tailEnd/>
          </a:ln>
        </p:spPr>
        <p:txBody>
          <a:bodyPr/>
          <a:lstStyle/>
          <a:p>
            <a:endParaRPr lang="en-US"/>
          </a:p>
        </p:txBody>
      </p:sp>
      <p:sp>
        <p:nvSpPr>
          <p:cNvPr id="59434" name="Line 42"/>
          <p:cNvSpPr>
            <a:spLocks noChangeShapeType="1"/>
          </p:cNvSpPr>
          <p:nvPr/>
        </p:nvSpPr>
        <p:spPr bwMode="auto">
          <a:xfrm>
            <a:off x="3746500" y="3962400"/>
            <a:ext cx="4648200" cy="0"/>
          </a:xfrm>
          <a:prstGeom prst="line">
            <a:avLst/>
          </a:prstGeom>
          <a:noFill/>
          <a:ln w="38100">
            <a:solidFill>
              <a:schemeClr val="tx1"/>
            </a:solidFill>
            <a:round/>
            <a:headEnd/>
            <a:tailEnd/>
          </a:ln>
        </p:spPr>
        <p:txBody>
          <a:bodyPr/>
          <a:lstStyle/>
          <a:p>
            <a:endParaRPr lang="en-US"/>
          </a:p>
        </p:txBody>
      </p:sp>
      <p:sp>
        <p:nvSpPr>
          <p:cNvPr id="59435" name="Line 43"/>
          <p:cNvSpPr>
            <a:spLocks noChangeShapeType="1"/>
          </p:cNvSpPr>
          <p:nvPr/>
        </p:nvSpPr>
        <p:spPr bwMode="auto">
          <a:xfrm flipV="1">
            <a:off x="8394700" y="3581400"/>
            <a:ext cx="0" cy="381000"/>
          </a:xfrm>
          <a:prstGeom prst="line">
            <a:avLst/>
          </a:prstGeom>
          <a:noFill/>
          <a:ln w="38100">
            <a:solidFill>
              <a:schemeClr val="tx1"/>
            </a:solidFill>
            <a:round/>
            <a:headEnd/>
            <a:tailEnd type="triangle" w="med" len="med"/>
          </a:ln>
        </p:spPr>
        <p:txBody>
          <a:bodyPr/>
          <a:lstStyle/>
          <a:p>
            <a:endParaRPr lang="en-US"/>
          </a:p>
        </p:txBody>
      </p:sp>
      <p:sp>
        <p:nvSpPr>
          <p:cNvPr id="59437" name="AutoShape 45"/>
          <p:cNvSpPr>
            <a:spLocks/>
          </p:cNvSpPr>
          <p:nvPr/>
        </p:nvSpPr>
        <p:spPr bwMode="auto">
          <a:xfrm rot="16200000" flipV="1">
            <a:off x="5143500" y="3848100"/>
            <a:ext cx="76200" cy="1219200"/>
          </a:xfrm>
          <a:prstGeom prst="leftBrace">
            <a:avLst>
              <a:gd name="adj1" fmla="val 133333"/>
              <a:gd name="adj2" fmla="val 50000"/>
            </a:avLst>
          </a:prstGeom>
          <a:noFill/>
          <a:ln w="9525">
            <a:solidFill>
              <a:schemeClr val="tx1"/>
            </a:solidFill>
            <a:round/>
            <a:headEnd/>
            <a:tailEnd/>
          </a:ln>
        </p:spPr>
        <p:txBody>
          <a:bodyPr wrap="none" anchor="ctr"/>
          <a:lstStyle/>
          <a:p>
            <a:endParaRPr lang="en-US"/>
          </a:p>
        </p:txBody>
      </p:sp>
      <p:sp>
        <p:nvSpPr>
          <p:cNvPr id="59438" name="Text Box 46"/>
          <p:cNvSpPr txBox="1">
            <a:spLocks noChangeArrowheads="1"/>
          </p:cNvSpPr>
          <p:nvPr/>
        </p:nvSpPr>
        <p:spPr bwMode="auto">
          <a:xfrm>
            <a:off x="4953001" y="4451351"/>
            <a:ext cx="523875" cy="366713"/>
          </a:xfrm>
          <a:prstGeom prst="rect">
            <a:avLst/>
          </a:prstGeom>
          <a:noFill/>
          <a:ln w="9525">
            <a:noFill/>
            <a:miter lim="800000"/>
            <a:headEnd/>
            <a:tailEnd/>
          </a:ln>
        </p:spPr>
        <p:txBody>
          <a:bodyPr>
            <a:spAutoFit/>
          </a:bodyPr>
          <a:lstStyle/>
          <a:p>
            <a:r>
              <a:rPr lang="en-US" b="1" dirty="0"/>
              <a:t>H2</a:t>
            </a:r>
          </a:p>
        </p:txBody>
      </p:sp>
    </p:spTree>
    <p:extLst>
      <p:ext uri="{BB962C8B-B14F-4D97-AF65-F5344CB8AC3E}">
        <p14:creationId xmlns:p14="http://schemas.microsoft.com/office/powerpoint/2010/main" val="26532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425"/>
                                        </p:tgtEl>
                                        <p:attrNameLst>
                                          <p:attrName>style.visibility</p:attrName>
                                        </p:attrNameLst>
                                      </p:cBhvr>
                                      <p:to>
                                        <p:strVal val="visible"/>
                                      </p:to>
                                    </p:set>
                                    <p:animEffect transition="in" filter="dissolve">
                                      <p:cBhvr>
                                        <p:cTn id="7" dur="500"/>
                                        <p:tgtEl>
                                          <p:spTgt spid="594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9410"/>
                                        </p:tgtEl>
                                        <p:attrNameLst>
                                          <p:attrName>style.visibility</p:attrName>
                                        </p:attrNameLst>
                                      </p:cBhvr>
                                      <p:to>
                                        <p:strVal val="visible"/>
                                      </p:to>
                                    </p:set>
                                    <p:animEffect transition="in" filter="dissolve">
                                      <p:cBhvr>
                                        <p:cTn id="10" dur="500"/>
                                        <p:tgtEl>
                                          <p:spTgt spid="594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9426"/>
                                        </p:tgtEl>
                                        <p:attrNameLst>
                                          <p:attrName>style.visibility</p:attrName>
                                        </p:attrNameLst>
                                      </p:cBhvr>
                                      <p:to>
                                        <p:strVal val="visible"/>
                                      </p:to>
                                    </p:set>
                                    <p:animEffect transition="in" filter="dissolve">
                                      <p:cBhvr>
                                        <p:cTn id="13" dur="500"/>
                                        <p:tgtEl>
                                          <p:spTgt spid="5942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9427"/>
                                        </p:tgtEl>
                                        <p:attrNameLst>
                                          <p:attrName>style.visibility</p:attrName>
                                        </p:attrNameLst>
                                      </p:cBhvr>
                                      <p:to>
                                        <p:strVal val="visible"/>
                                      </p:to>
                                    </p:set>
                                    <p:animEffect transition="in" filter="dissolve">
                                      <p:cBhvr>
                                        <p:cTn id="16" dur="500"/>
                                        <p:tgtEl>
                                          <p:spTgt spid="5942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9415"/>
                                        </p:tgtEl>
                                        <p:attrNameLst>
                                          <p:attrName>style.visibility</p:attrName>
                                        </p:attrNameLst>
                                      </p:cBhvr>
                                      <p:to>
                                        <p:strVal val="visible"/>
                                      </p:to>
                                    </p:set>
                                    <p:animEffect transition="in" filter="dissolve">
                                      <p:cBhvr>
                                        <p:cTn id="21" dur="500"/>
                                        <p:tgtEl>
                                          <p:spTgt spid="5941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9437"/>
                                        </p:tgtEl>
                                        <p:attrNameLst>
                                          <p:attrName>style.visibility</p:attrName>
                                        </p:attrNameLst>
                                      </p:cBhvr>
                                      <p:to>
                                        <p:strVal val="visible"/>
                                      </p:to>
                                    </p:set>
                                    <p:animEffect transition="in" filter="wipe(left)">
                                      <p:cBhvr>
                                        <p:cTn id="31" dur="500"/>
                                        <p:tgtEl>
                                          <p:spTgt spid="5943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9438"/>
                                        </p:tgtEl>
                                        <p:attrNameLst>
                                          <p:attrName>style.visibility</p:attrName>
                                        </p:attrNameLst>
                                      </p:cBhvr>
                                      <p:to>
                                        <p:strVal val="visible"/>
                                      </p:to>
                                    </p:set>
                                    <p:animEffect transition="in" filter="wipe(left)">
                                      <p:cBhvr>
                                        <p:cTn id="34" dur="500"/>
                                        <p:tgtEl>
                                          <p:spTgt spid="5943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9433"/>
                                        </p:tgtEl>
                                        <p:attrNameLst>
                                          <p:attrName>style.visibility</p:attrName>
                                        </p:attrNameLst>
                                      </p:cBhvr>
                                      <p:to>
                                        <p:strVal val="visible"/>
                                      </p:to>
                                    </p:set>
                                    <p:animEffect transition="in" filter="wipe(up)">
                                      <p:cBhvr>
                                        <p:cTn id="39" dur="500"/>
                                        <p:tgtEl>
                                          <p:spTgt spid="59433"/>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9434"/>
                                        </p:tgtEl>
                                        <p:attrNameLst>
                                          <p:attrName>style.visibility</p:attrName>
                                        </p:attrNameLst>
                                      </p:cBhvr>
                                      <p:to>
                                        <p:strVal val="visible"/>
                                      </p:to>
                                    </p:set>
                                    <p:animEffect transition="in" filter="wipe(left)">
                                      <p:cBhvr>
                                        <p:cTn id="43" dur="1000"/>
                                        <p:tgtEl>
                                          <p:spTgt spid="59434"/>
                                        </p:tgtEl>
                                      </p:cBhvr>
                                    </p:animEffect>
                                  </p:childTnLst>
                                </p:cTn>
                              </p:par>
                            </p:childTnLst>
                          </p:cTn>
                        </p:par>
                        <p:par>
                          <p:cTn id="44" fill="hold">
                            <p:stCondLst>
                              <p:cond delay="1500"/>
                            </p:stCondLst>
                            <p:childTnLst>
                              <p:par>
                                <p:cTn id="45" presetID="22" presetClass="entr" presetSubtype="4" fill="hold" grpId="0" nodeType="afterEffect">
                                  <p:stCondLst>
                                    <p:cond delay="0"/>
                                  </p:stCondLst>
                                  <p:childTnLst>
                                    <p:set>
                                      <p:cBhvr>
                                        <p:cTn id="46" dur="1" fill="hold">
                                          <p:stCondLst>
                                            <p:cond delay="0"/>
                                          </p:stCondLst>
                                        </p:cTn>
                                        <p:tgtEl>
                                          <p:spTgt spid="59435"/>
                                        </p:tgtEl>
                                        <p:attrNameLst>
                                          <p:attrName>style.visibility</p:attrName>
                                        </p:attrNameLst>
                                      </p:cBhvr>
                                      <p:to>
                                        <p:strVal val="visible"/>
                                      </p:to>
                                    </p:set>
                                    <p:animEffect transition="in" filter="wipe(down)">
                                      <p:cBhvr>
                                        <p:cTn id="47" dur="500"/>
                                        <p:tgtEl>
                                          <p:spTgt spid="59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0" grpId="0"/>
      <p:bldP spid="59415" grpId="0" animBg="1"/>
      <p:bldP spid="59425" grpId="0"/>
      <p:bldP spid="59426" grpId="0"/>
      <p:bldP spid="59427" grpId="0"/>
      <p:bldP spid="59433" grpId="0" animBg="1"/>
      <p:bldP spid="59434" grpId="0" animBg="1"/>
      <p:bldP spid="59435" grpId="0" animBg="1"/>
      <p:bldP spid="59437" grpId="0" animBg="1"/>
      <p:bldP spid="5943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03862" y="703037"/>
            <a:ext cx="9603275" cy="1049235"/>
          </a:xfrm>
        </p:spPr>
        <p:txBody>
          <a:bodyPr/>
          <a:lstStyle/>
          <a:p>
            <a:r>
              <a:rPr lang="en-US" dirty="0"/>
              <a:t>Data Link Layer Operation</a:t>
            </a:r>
          </a:p>
        </p:txBody>
      </p:sp>
      <p:sp>
        <p:nvSpPr>
          <p:cNvPr id="62467" name="Rectangle 3"/>
          <p:cNvSpPr>
            <a:spLocks noChangeArrowheads="1"/>
          </p:cNvSpPr>
          <p:nvPr/>
        </p:nvSpPr>
        <p:spPr bwMode="auto">
          <a:xfrm>
            <a:off x="2349500" y="2133600"/>
            <a:ext cx="20574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62468" name="Rectangle 4"/>
          <p:cNvSpPr>
            <a:spLocks noChangeArrowheads="1"/>
          </p:cNvSpPr>
          <p:nvPr/>
        </p:nvSpPr>
        <p:spPr bwMode="auto">
          <a:xfrm>
            <a:off x="2819400" y="3429000"/>
            <a:ext cx="59309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62469" name="Rectangle 5"/>
          <p:cNvSpPr>
            <a:spLocks noChangeArrowheads="1"/>
          </p:cNvSpPr>
          <p:nvPr/>
        </p:nvSpPr>
        <p:spPr bwMode="auto">
          <a:xfrm>
            <a:off x="7607300" y="4953000"/>
            <a:ext cx="20574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62470" name="Rectangle 6"/>
          <p:cNvSpPr>
            <a:spLocks noChangeArrowheads="1"/>
          </p:cNvSpPr>
          <p:nvPr/>
        </p:nvSpPr>
        <p:spPr bwMode="auto">
          <a:xfrm>
            <a:off x="2578100" y="19050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60" name="Rectangle 7"/>
          <p:cNvSpPr>
            <a:spLocks noChangeArrowheads="1"/>
          </p:cNvSpPr>
          <p:nvPr/>
        </p:nvSpPr>
        <p:spPr bwMode="auto">
          <a:xfrm>
            <a:off x="2578100" y="21336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62472" name="Rectangle 8"/>
          <p:cNvSpPr>
            <a:spLocks noChangeArrowheads="1"/>
          </p:cNvSpPr>
          <p:nvPr/>
        </p:nvSpPr>
        <p:spPr bwMode="auto">
          <a:xfrm>
            <a:off x="4102100" y="19050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62" name="Rectangle 9"/>
          <p:cNvSpPr>
            <a:spLocks noChangeArrowheads="1"/>
          </p:cNvSpPr>
          <p:nvPr/>
        </p:nvSpPr>
        <p:spPr bwMode="auto">
          <a:xfrm>
            <a:off x="4102100" y="21336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62474" name="Rectangle 10"/>
          <p:cNvSpPr>
            <a:spLocks noChangeArrowheads="1"/>
          </p:cNvSpPr>
          <p:nvPr/>
        </p:nvSpPr>
        <p:spPr bwMode="auto">
          <a:xfrm>
            <a:off x="7759700" y="3429000"/>
            <a:ext cx="76200" cy="1600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64" name="Rectangle 11"/>
          <p:cNvSpPr>
            <a:spLocks noChangeArrowheads="1"/>
          </p:cNvSpPr>
          <p:nvPr/>
        </p:nvSpPr>
        <p:spPr bwMode="auto">
          <a:xfrm>
            <a:off x="7759700" y="4953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62476" name="Rectangle 12"/>
          <p:cNvSpPr>
            <a:spLocks noChangeArrowheads="1"/>
          </p:cNvSpPr>
          <p:nvPr/>
        </p:nvSpPr>
        <p:spPr bwMode="auto">
          <a:xfrm>
            <a:off x="8763000" y="49530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66" name="Rectangle 13"/>
          <p:cNvSpPr>
            <a:spLocks noChangeArrowheads="1"/>
          </p:cNvSpPr>
          <p:nvPr/>
        </p:nvSpPr>
        <p:spPr bwMode="auto">
          <a:xfrm>
            <a:off x="8763000" y="4953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62478" name="Rectangle 14"/>
          <p:cNvSpPr>
            <a:spLocks noChangeArrowheads="1"/>
          </p:cNvSpPr>
          <p:nvPr/>
        </p:nvSpPr>
        <p:spPr bwMode="auto">
          <a:xfrm>
            <a:off x="9518650" y="47244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68" name="Rectangle 15"/>
          <p:cNvSpPr>
            <a:spLocks noChangeArrowheads="1"/>
          </p:cNvSpPr>
          <p:nvPr/>
        </p:nvSpPr>
        <p:spPr bwMode="auto">
          <a:xfrm>
            <a:off x="9518650" y="4953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3569" name="computr1"/>
          <p:cNvSpPr>
            <a:spLocks noEditPoints="1" noChangeArrowheads="1"/>
          </p:cNvSpPr>
          <p:nvPr/>
        </p:nvSpPr>
        <p:spPr bwMode="auto">
          <a:xfrm>
            <a:off x="2349500" y="14478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00"/>
              </a:gs>
              <a:gs pos="100000">
                <a:srgbClr val="767600"/>
              </a:gs>
            </a:gsLst>
            <a:lin ang="2700000" scaled="1"/>
          </a:gradFill>
          <a:ln w="9525">
            <a:solidFill>
              <a:srgbClr val="000000"/>
            </a:solidFill>
            <a:miter lim="800000"/>
            <a:headEnd/>
            <a:tailEnd/>
          </a:ln>
        </p:spPr>
        <p:txBody>
          <a:bodyPr/>
          <a:lstStyle/>
          <a:p>
            <a:endParaRPr lang="en-US"/>
          </a:p>
        </p:txBody>
      </p:sp>
      <p:sp>
        <p:nvSpPr>
          <p:cNvPr id="23570" name="computr1"/>
          <p:cNvSpPr>
            <a:spLocks noEditPoints="1" noChangeArrowheads="1"/>
          </p:cNvSpPr>
          <p:nvPr/>
        </p:nvSpPr>
        <p:spPr bwMode="auto">
          <a:xfrm>
            <a:off x="3873500" y="14478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23571" name="computr1"/>
          <p:cNvSpPr>
            <a:spLocks noEditPoints="1" noChangeArrowheads="1"/>
          </p:cNvSpPr>
          <p:nvPr/>
        </p:nvSpPr>
        <p:spPr bwMode="auto">
          <a:xfrm>
            <a:off x="8534400" y="52578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66FF33"/>
              </a:gs>
              <a:gs pos="100000">
                <a:srgbClr val="2F7618"/>
              </a:gs>
            </a:gsLst>
            <a:lin ang="2700000" scaled="1"/>
          </a:gradFill>
          <a:ln w="9525">
            <a:solidFill>
              <a:srgbClr val="000000"/>
            </a:solidFill>
            <a:miter lim="800000"/>
            <a:headEnd/>
            <a:tailEnd/>
          </a:ln>
        </p:spPr>
        <p:txBody>
          <a:bodyPr/>
          <a:lstStyle/>
          <a:p>
            <a:endParaRPr lang="en-US"/>
          </a:p>
        </p:txBody>
      </p:sp>
      <p:sp>
        <p:nvSpPr>
          <p:cNvPr id="23572" name="computr1"/>
          <p:cNvSpPr>
            <a:spLocks noEditPoints="1" noChangeArrowheads="1"/>
          </p:cNvSpPr>
          <p:nvPr/>
        </p:nvSpPr>
        <p:spPr bwMode="auto">
          <a:xfrm>
            <a:off x="9290050" y="42672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23573" name="Rectangle 20"/>
          <p:cNvSpPr>
            <a:spLocks noChangeArrowheads="1"/>
          </p:cNvSpPr>
          <p:nvPr/>
        </p:nvSpPr>
        <p:spPr bwMode="auto">
          <a:xfrm>
            <a:off x="7759700" y="3429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62485" name="Rectangle 21"/>
          <p:cNvSpPr>
            <a:spLocks noChangeArrowheads="1"/>
          </p:cNvSpPr>
          <p:nvPr/>
        </p:nvSpPr>
        <p:spPr bwMode="auto">
          <a:xfrm>
            <a:off x="3721100" y="2133600"/>
            <a:ext cx="76200" cy="13716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75" name="Rectangle 22"/>
          <p:cNvSpPr>
            <a:spLocks noChangeArrowheads="1"/>
          </p:cNvSpPr>
          <p:nvPr/>
        </p:nvSpPr>
        <p:spPr bwMode="auto">
          <a:xfrm>
            <a:off x="3721100" y="3429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3576" name="Rectangle 23"/>
          <p:cNvSpPr>
            <a:spLocks noChangeArrowheads="1"/>
          </p:cNvSpPr>
          <p:nvPr/>
        </p:nvSpPr>
        <p:spPr bwMode="auto">
          <a:xfrm>
            <a:off x="3721100" y="21336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62488" name="Rectangle 24"/>
          <p:cNvSpPr>
            <a:spLocks noChangeArrowheads="1"/>
          </p:cNvSpPr>
          <p:nvPr/>
        </p:nvSpPr>
        <p:spPr bwMode="auto">
          <a:xfrm>
            <a:off x="4254500" y="34290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78" name="Rectangle 25"/>
          <p:cNvSpPr>
            <a:spLocks noChangeArrowheads="1"/>
          </p:cNvSpPr>
          <p:nvPr/>
        </p:nvSpPr>
        <p:spPr bwMode="auto">
          <a:xfrm>
            <a:off x="4254500" y="3429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3579" name="computr1"/>
          <p:cNvSpPr>
            <a:spLocks noEditPoints="1" noChangeArrowheads="1"/>
          </p:cNvSpPr>
          <p:nvPr/>
        </p:nvSpPr>
        <p:spPr bwMode="auto">
          <a:xfrm>
            <a:off x="4025900" y="37338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62491" name="Rectangle 27"/>
          <p:cNvSpPr>
            <a:spLocks noChangeArrowheads="1"/>
          </p:cNvSpPr>
          <p:nvPr/>
        </p:nvSpPr>
        <p:spPr bwMode="auto">
          <a:xfrm>
            <a:off x="6026150" y="32004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81" name="Rectangle 28"/>
          <p:cNvSpPr>
            <a:spLocks noChangeArrowheads="1"/>
          </p:cNvSpPr>
          <p:nvPr/>
        </p:nvSpPr>
        <p:spPr bwMode="auto">
          <a:xfrm>
            <a:off x="6026150" y="3429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3582" name="computr1"/>
          <p:cNvSpPr>
            <a:spLocks noEditPoints="1" noChangeArrowheads="1"/>
          </p:cNvSpPr>
          <p:nvPr/>
        </p:nvSpPr>
        <p:spPr bwMode="auto">
          <a:xfrm>
            <a:off x="5797550" y="27432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62494" name="Rectangle 30"/>
          <p:cNvSpPr>
            <a:spLocks noChangeArrowheads="1"/>
          </p:cNvSpPr>
          <p:nvPr/>
        </p:nvSpPr>
        <p:spPr bwMode="auto">
          <a:xfrm>
            <a:off x="6311900" y="34290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84" name="Rectangle 31"/>
          <p:cNvSpPr>
            <a:spLocks noChangeArrowheads="1"/>
          </p:cNvSpPr>
          <p:nvPr/>
        </p:nvSpPr>
        <p:spPr bwMode="auto">
          <a:xfrm>
            <a:off x="6311900" y="3429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3585" name="computr1"/>
          <p:cNvSpPr>
            <a:spLocks noEditPoints="1" noChangeArrowheads="1"/>
          </p:cNvSpPr>
          <p:nvPr/>
        </p:nvSpPr>
        <p:spPr bwMode="auto">
          <a:xfrm>
            <a:off x="6083300" y="37338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23586" name="Text Box 33"/>
          <p:cNvSpPr txBox="1">
            <a:spLocks noChangeArrowheads="1"/>
          </p:cNvSpPr>
          <p:nvPr/>
        </p:nvSpPr>
        <p:spPr bwMode="auto">
          <a:xfrm>
            <a:off x="4572000" y="1752600"/>
            <a:ext cx="1348446" cy="369332"/>
          </a:xfrm>
          <a:prstGeom prst="rect">
            <a:avLst/>
          </a:prstGeom>
          <a:noFill/>
          <a:ln w="9525">
            <a:noFill/>
            <a:miter lim="800000"/>
            <a:headEnd/>
            <a:tailEnd/>
          </a:ln>
        </p:spPr>
        <p:txBody>
          <a:bodyPr wrap="none">
            <a:spAutoFit/>
          </a:bodyPr>
          <a:lstStyle>
            <a:defPPr>
              <a:defRPr lang="en-US"/>
            </a:defPPr>
            <a:lvl1pPr>
              <a:lnSpc>
                <a:spcPct val="100000"/>
              </a:lnSpc>
              <a:defRPr>
                <a:solidFill>
                  <a:schemeClr val="accent2"/>
                </a:solidFill>
                <a:latin typeface="Tahoma" pitchFamily="34" charset="0"/>
                <a:cs typeface="Arial" charset="0"/>
              </a:defRPr>
            </a:lvl1pPr>
          </a:lstStyle>
          <a:p>
            <a:r>
              <a:rPr lang="en-US" dirty="0">
                <a:latin typeface="+mn-lt"/>
              </a:rPr>
              <a:t>Network </a:t>
            </a:r>
            <a:r>
              <a:rPr lang="en-US" i="1" dirty="0">
                <a:latin typeface="+mn-lt"/>
              </a:rPr>
              <a:t>A</a:t>
            </a:r>
          </a:p>
        </p:txBody>
      </p:sp>
      <p:sp>
        <p:nvSpPr>
          <p:cNvPr id="23587" name="Text Box 34"/>
          <p:cNvSpPr txBox="1">
            <a:spLocks noChangeArrowheads="1"/>
          </p:cNvSpPr>
          <p:nvPr/>
        </p:nvSpPr>
        <p:spPr bwMode="auto">
          <a:xfrm>
            <a:off x="8001000" y="2971800"/>
            <a:ext cx="1309974" cy="369332"/>
          </a:xfrm>
          <a:prstGeom prst="rect">
            <a:avLst/>
          </a:prstGeom>
          <a:noFill/>
          <a:ln w="9525">
            <a:noFill/>
            <a:miter lim="800000"/>
            <a:headEnd/>
            <a:tailEnd/>
          </a:ln>
        </p:spPr>
        <p:txBody>
          <a:bodyPr wrap="none">
            <a:spAutoFit/>
          </a:bodyPr>
          <a:lstStyle>
            <a:defPPr>
              <a:defRPr lang="en-US"/>
            </a:defPPr>
            <a:lvl1pPr>
              <a:lnSpc>
                <a:spcPct val="100000"/>
              </a:lnSpc>
              <a:defRPr>
                <a:solidFill>
                  <a:schemeClr val="accent2"/>
                </a:solidFill>
                <a:latin typeface="Tahoma" pitchFamily="34" charset="0"/>
                <a:cs typeface="Arial" charset="0"/>
              </a:defRPr>
            </a:lvl1pPr>
          </a:lstStyle>
          <a:p>
            <a:r>
              <a:rPr lang="en-US" dirty="0">
                <a:latin typeface="+mn-lt"/>
              </a:rPr>
              <a:t>Network </a:t>
            </a:r>
            <a:r>
              <a:rPr lang="en-US" i="1" dirty="0">
                <a:latin typeface="+mn-lt"/>
              </a:rPr>
              <a:t>B</a:t>
            </a:r>
          </a:p>
        </p:txBody>
      </p:sp>
      <p:sp>
        <p:nvSpPr>
          <p:cNvPr id="23588" name="Text Box 35"/>
          <p:cNvSpPr txBox="1">
            <a:spLocks noChangeArrowheads="1"/>
          </p:cNvSpPr>
          <p:nvPr/>
        </p:nvSpPr>
        <p:spPr bwMode="auto">
          <a:xfrm>
            <a:off x="8991600" y="5029200"/>
            <a:ext cx="1364476" cy="369332"/>
          </a:xfrm>
          <a:prstGeom prst="rect">
            <a:avLst/>
          </a:prstGeom>
          <a:noFill/>
          <a:ln w="9525">
            <a:noFill/>
            <a:miter lim="800000"/>
            <a:headEnd/>
            <a:tailEnd/>
          </a:ln>
        </p:spPr>
        <p:txBody>
          <a:bodyPr wrap="none">
            <a:spAutoFit/>
          </a:bodyPr>
          <a:lstStyle>
            <a:defPPr>
              <a:defRPr lang="en-US"/>
            </a:defPPr>
            <a:lvl1pPr>
              <a:lnSpc>
                <a:spcPct val="100000"/>
              </a:lnSpc>
              <a:defRPr>
                <a:solidFill>
                  <a:schemeClr val="accent2"/>
                </a:solidFill>
                <a:latin typeface="Tahoma" pitchFamily="34" charset="0"/>
                <a:cs typeface="Arial" charset="0"/>
              </a:defRPr>
            </a:lvl1pPr>
          </a:lstStyle>
          <a:p>
            <a:r>
              <a:rPr lang="en-US" dirty="0">
                <a:latin typeface="+mn-lt"/>
              </a:rPr>
              <a:t>Network </a:t>
            </a:r>
            <a:r>
              <a:rPr lang="en-US" i="1" dirty="0">
                <a:latin typeface="+mn-lt"/>
              </a:rPr>
              <a:t>C</a:t>
            </a:r>
          </a:p>
        </p:txBody>
      </p:sp>
      <p:sp>
        <p:nvSpPr>
          <p:cNvPr id="23589" name="Text Box 38"/>
          <p:cNvSpPr txBox="1">
            <a:spLocks noChangeArrowheads="1"/>
          </p:cNvSpPr>
          <p:nvPr/>
        </p:nvSpPr>
        <p:spPr bwMode="auto">
          <a:xfrm>
            <a:off x="1958899" y="1462088"/>
            <a:ext cx="550151" cy="369332"/>
          </a:xfrm>
          <a:prstGeom prst="rect">
            <a:avLst/>
          </a:prstGeom>
          <a:noFill/>
          <a:ln w="9525">
            <a:noFill/>
            <a:miter lim="800000"/>
            <a:headEnd/>
            <a:tailEnd/>
          </a:ln>
        </p:spPr>
        <p:txBody>
          <a:bodyPr wrap="none">
            <a:spAutoFit/>
          </a:bodyPr>
          <a:lstStyle/>
          <a:p>
            <a:r>
              <a:rPr lang="en-US" b="1" i="1" dirty="0"/>
              <a:t>A.1</a:t>
            </a:r>
          </a:p>
        </p:txBody>
      </p:sp>
      <p:sp>
        <p:nvSpPr>
          <p:cNvPr id="23590" name="Text Box 39"/>
          <p:cNvSpPr txBox="1">
            <a:spLocks noChangeArrowheads="1"/>
          </p:cNvSpPr>
          <p:nvPr/>
        </p:nvSpPr>
        <p:spPr bwMode="auto">
          <a:xfrm>
            <a:off x="3505200" y="1462088"/>
            <a:ext cx="548548" cy="369332"/>
          </a:xfrm>
          <a:prstGeom prst="rect">
            <a:avLst/>
          </a:prstGeom>
          <a:noFill/>
          <a:ln w="9525">
            <a:noFill/>
            <a:miter lim="800000"/>
            <a:headEnd/>
            <a:tailEnd/>
          </a:ln>
        </p:spPr>
        <p:txBody>
          <a:bodyPr wrap="none">
            <a:spAutoFit/>
          </a:bodyPr>
          <a:lstStyle/>
          <a:p>
            <a:r>
              <a:rPr lang="en-US" i="1" dirty="0"/>
              <a:t>A.2</a:t>
            </a:r>
          </a:p>
        </p:txBody>
      </p:sp>
      <p:sp>
        <p:nvSpPr>
          <p:cNvPr id="23591" name="Text Box 40"/>
          <p:cNvSpPr txBox="1">
            <a:spLocks noChangeArrowheads="1"/>
          </p:cNvSpPr>
          <p:nvPr/>
        </p:nvSpPr>
        <p:spPr bwMode="auto">
          <a:xfrm>
            <a:off x="3657600" y="3733800"/>
            <a:ext cx="510076" cy="369332"/>
          </a:xfrm>
          <a:prstGeom prst="rect">
            <a:avLst/>
          </a:prstGeom>
          <a:noFill/>
          <a:ln w="9525">
            <a:noFill/>
            <a:miter lim="800000"/>
            <a:headEnd/>
            <a:tailEnd/>
          </a:ln>
        </p:spPr>
        <p:txBody>
          <a:bodyPr wrap="none">
            <a:spAutoFit/>
          </a:bodyPr>
          <a:lstStyle/>
          <a:p>
            <a:r>
              <a:rPr lang="en-US" i="1" dirty="0"/>
              <a:t>B.6</a:t>
            </a:r>
          </a:p>
        </p:txBody>
      </p:sp>
      <p:sp>
        <p:nvSpPr>
          <p:cNvPr id="23592" name="Text Box 41"/>
          <p:cNvSpPr txBox="1">
            <a:spLocks noChangeArrowheads="1"/>
          </p:cNvSpPr>
          <p:nvPr/>
        </p:nvSpPr>
        <p:spPr bwMode="auto">
          <a:xfrm>
            <a:off x="6267450" y="2743200"/>
            <a:ext cx="510076" cy="369332"/>
          </a:xfrm>
          <a:prstGeom prst="rect">
            <a:avLst/>
          </a:prstGeom>
          <a:noFill/>
          <a:ln w="9525">
            <a:noFill/>
            <a:miter lim="800000"/>
            <a:headEnd/>
            <a:tailEnd/>
          </a:ln>
        </p:spPr>
        <p:txBody>
          <a:bodyPr wrap="none">
            <a:spAutoFit/>
          </a:bodyPr>
          <a:lstStyle/>
          <a:p>
            <a:r>
              <a:rPr lang="en-US" i="1" dirty="0"/>
              <a:t>B.1</a:t>
            </a:r>
          </a:p>
        </p:txBody>
      </p:sp>
      <p:sp>
        <p:nvSpPr>
          <p:cNvPr id="23593" name="Text Box 42"/>
          <p:cNvSpPr txBox="1">
            <a:spLocks noChangeArrowheads="1"/>
          </p:cNvSpPr>
          <p:nvPr/>
        </p:nvSpPr>
        <p:spPr bwMode="auto">
          <a:xfrm>
            <a:off x="5715000" y="3733800"/>
            <a:ext cx="510076" cy="369332"/>
          </a:xfrm>
          <a:prstGeom prst="rect">
            <a:avLst/>
          </a:prstGeom>
          <a:noFill/>
          <a:ln w="9525">
            <a:noFill/>
            <a:miter lim="800000"/>
            <a:headEnd/>
            <a:tailEnd/>
          </a:ln>
        </p:spPr>
        <p:txBody>
          <a:bodyPr wrap="none">
            <a:spAutoFit/>
          </a:bodyPr>
          <a:lstStyle/>
          <a:p>
            <a:r>
              <a:rPr lang="en-US" i="1" dirty="0"/>
              <a:t>B.3</a:t>
            </a:r>
          </a:p>
        </p:txBody>
      </p:sp>
      <p:sp>
        <p:nvSpPr>
          <p:cNvPr id="23594" name="Text Box 43"/>
          <p:cNvSpPr txBox="1">
            <a:spLocks noChangeArrowheads="1"/>
          </p:cNvSpPr>
          <p:nvPr/>
        </p:nvSpPr>
        <p:spPr bwMode="auto">
          <a:xfrm>
            <a:off x="8166100" y="5257800"/>
            <a:ext cx="558166" cy="369332"/>
          </a:xfrm>
          <a:prstGeom prst="rect">
            <a:avLst/>
          </a:prstGeom>
          <a:noFill/>
          <a:ln w="9525">
            <a:noFill/>
            <a:miter lim="800000"/>
            <a:headEnd/>
            <a:tailEnd/>
          </a:ln>
        </p:spPr>
        <p:txBody>
          <a:bodyPr wrap="none">
            <a:spAutoFit/>
          </a:bodyPr>
          <a:lstStyle/>
          <a:p>
            <a:r>
              <a:rPr lang="en-US" b="1" i="1" dirty="0"/>
              <a:t>C.7</a:t>
            </a:r>
          </a:p>
        </p:txBody>
      </p:sp>
      <p:sp>
        <p:nvSpPr>
          <p:cNvPr id="23595" name="Text Box 44"/>
          <p:cNvSpPr txBox="1">
            <a:spLocks noChangeArrowheads="1"/>
          </p:cNvSpPr>
          <p:nvPr/>
        </p:nvSpPr>
        <p:spPr bwMode="auto">
          <a:xfrm>
            <a:off x="9759950" y="4267200"/>
            <a:ext cx="564578" cy="369332"/>
          </a:xfrm>
          <a:prstGeom prst="rect">
            <a:avLst/>
          </a:prstGeom>
          <a:noFill/>
          <a:ln w="9525">
            <a:noFill/>
            <a:miter lim="800000"/>
            <a:headEnd/>
            <a:tailEnd/>
          </a:ln>
        </p:spPr>
        <p:txBody>
          <a:bodyPr wrap="none">
            <a:spAutoFit/>
          </a:bodyPr>
          <a:lstStyle/>
          <a:p>
            <a:r>
              <a:rPr lang="en-US" i="1" dirty="0"/>
              <a:t>C.2</a:t>
            </a:r>
          </a:p>
        </p:txBody>
      </p:sp>
      <p:sp>
        <p:nvSpPr>
          <p:cNvPr id="62509" name="Rectangle 45"/>
          <p:cNvSpPr>
            <a:spLocks noChangeArrowheads="1"/>
          </p:cNvSpPr>
          <p:nvPr/>
        </p:nvSpPr>
        <p:spPr bwMode="auto">
          <a:xfrm>
            <a:off x="3079750" y="5486400"/>
            <a:ext cx="20574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62510" name="Rectangle 46"/>
          <p:cNvSpPr>
            <a:spLocks noChangeArrowheads="1"/>
          </p:cNvSpPr>
          <p:nvPr/>
        </p:nvSpPr>
        <p:spPr bwMode="auto">
          <a:xfrm>
            <a:off x="3994150" y="54864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598" name="Rectangle 47"/>
          <p:cNvSpPr>
            <a:spLocks noChangeArrowheads="1"/>
          </p:cNvSpPr>
          <p:nvPr/>
        </p:nvSpPr>
        <p:spPr bwMode="auto">
          <a:xfrm>
            <a:off x="3994150" y="54864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62512" name="Rectangle 48"/>
          <p:cNvSpPr>
            <a:spLocks noChangeArrowheads="1"/>
          </p:cNvSpPr>
          <p:nvPr/>
        </p:nvSpPr>
        <p:spPr bwMode="auto">
          <a:xfrm>
            <a:off x="4756150" y="5257800"/>
            <a:ext cx="76200" cy="3048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600" name="Rectangle 49"/>
          <p:cNvSpPr>
            <a:spLocks noChangeArrowheads="1"/>
          </p:cNvSpPr>
          <p:nvPr/>
        </p:nvSpPr>
        <p:spPr bwMode="auto">
          <a:xfrm>
            <a:off x="4756150" y="54864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3601" name="computr1"/>
          <p:cNvSpPr>
            <a:spLocks noEditPoints="1" noChangeArrowheads="1"/>
          </p:cNvSpPr>
          <p:nvPr/>
        </p:nvSpPr>
        <p:spPr bwMode="auto">
          <a:xfrm>
            <a:off x="3765550" y="57912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23602" name="computr1"/>
          <p:cNvSpPr>
            <a:spLocks noEditPoints="1" noChangeArrowheads="1"/>
          </p:cNvSpPr>
          <p:nvPr/>
        </p:nvSpPr>
        <p:spPr bwMode="auto">
          <a:xfrm>
            <a:off x="4527550" y="4800600"/>
            <a:ext cx="533400" cy="484188"/>
          </a:xfrm>
          <a:custGeom>
            <a:avLst/>
            <a:gdLst>
              <a:gd name="T0" fmla="*/ 11912747 w 21600"/>
              <a:gd name="T1" fmla="*/ 0 h 21600"/>
              <a:gd name="T2" fmla="*/ 6586009 w 21600"/>
              <a:gd name="T3" fmla="*/ 0 h 21600"/>
              <a:gd name="T4" fmla="*/ 1259268 w 21600"/>
              <a:gd name="T5" fmla="*/ 0 h 21600"/>
              <a:gd name="T6" fmla="*/ 0 w 21600"/>
              <a:gd name="T7" fmla="*/ 7732191 h 21600"/>
              <a:gd name="T8" fmla="*/ 0 w 21600"/>
              <a:gd name="T9" fmla="*/ 10853611 h 21600"/>
              <a:gd name="T10" fmla="*/ 6586009 w 21600"/>
              <a:gd name="T11" fmla="*/ 10853611 h 21600"/>
              <a:gd name="T12" fmla="*/ 13172018 w 21600"/>
              <a:gd name="T13" fmla="*/ 10853611 h 21600"/>
              <a:gd name="T14" fmla="*/ 13172018 w 21600"/>
              <a:gd name="T15" fmla="*/ 7732191 h 21600"/>
              <a:gd name="T16" fmla="*/ 11912747 w 21600"/>
              <a:gd name="T17" fmla="*/ 6810149 h 21600"/>
              <a:gd name="T18" fmla="*/ 1259268 w 21600"/>
              <a:gd name="T19" fmla="*/ 6810149 h 21600"/>
              <a:gd name="T20" fmla="*/ 1259268 w 21600"/>
              <a:gd name="T21" fmla="*/ 3404828 h 21600"/>
              <a:gd name="T22" fmla="*/ 11912747 w 21600"/>
              <a:gd name="T23" fmla="*/ 3404828 h 21600"/>
              <a:gd name="T24" fmla="*/ 0 w 21600"/>
              <a:gd name="T25" fmla="*/ 9292912 h 21600"/>
              <a:gd name="T26" fmla="*/ 13172018 w 21600"/>
              <a:gd name="T27" fmla="*/ 9292912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gradFill rotWithShape="1">
            <a:gsLst>
              <a:gs pos="0">
                <a:srgbClr val="FFFFFF"/>
              </a:gs>
              <a:gs pos="100000">
                <a:srgbClr val="767676"/>
              </a:gs>
            </a:gsLst>
            <a:lin ang="2700000" scaled="1"/>
          </a:gradFill>
          <a:ln w="9525">
            <a:solidFill>
              <a:srgbClr val="000000"/>
            </a:solidFill>
            <a:miter lim="800000"/>
            <a:headEnd/>
            <a:tailEnd/>
          </a:ln>
        </p:spPr>
        <p:txBody>
          <a:bodyPr/>
          <a:lstStyle/>
          <a:p>
            <a:endParaRPr lang="en-US"/>
          </a:p>
        </p:txBody>
      </p:sp>
      <p:sp>
        <p:nvSpPr>
          <p:cNvPr id="23603" name="Text Box 52"/>
          <p:cNvSpPr txBox="1">
            <a:spLocks noChangeArrowheads="1"/>
          </p:cNvSpPr>
          <p:nvPr/>
        </p:nvSpPr>
        <p:spPr bwMode="auto">
          <a:xfrm>
            <a:off x="4464050" y="5562600"/>
            <a:ext cx="1348446" cy="369332"/>
          </a:xfrm>
          <a:prstGeom prst="rect">
            <a:avLst/>
          </a:prstGeom>
          <a:noFill/>
          <a:ln w="9525">
            <a:noFill/>
            <a:miter lim="800000"/>
            <a:headEnd/>
            <a:tailEnd/>
          </a:ln>
        </p:spPr>
        <p:txBody>
          <a:bodyPr wrap="none">
            <a:spAutoFit/>
          </a:bodyPr>
          <a:lstStyle>
            <a:defPPr>
              <a:defRPr lang="en-US"/>
            </a:defPPr>
            <a:lvl1pPr>
              <a:lnSpc>
                <a:spcPct val="100000"/>
              </a:lnSpc>
              <a:defRPr>
                <a:solidFill>
                  <a:schemeClr val="accent2"/>
                </a:solidFill>
                <a:latin typeface="Tahoma" pitchFamily="34" charset="0"/>
                <a:cs typeface="Arial" charset="0"/>
              </a:defRPr>
            </a:lvl1pPr>
          </a:lstStyle>
          <a:p>
            <a:r>
              <a:rPr lang="en-US" dirty="0">
                <a:latin typeface="+mn-lt"/>
              </a:rPr>
              <a:t>Network </a:t>
            </a:r>
            <a:r>
              <a:rPr lang="en-US" i="1" dirty="0">
                <a:latin typeface="+mn-lt"/>
              </a:rPr>
              <a:t>D</a:t>
            </a:r>
          </a:p>
        </p:txBody>
      </p:sp>
      <p:sp>
        <p:nvSpPr>
          <p:cNvPr id="23604" name="Text Box 53"/>
          <p:cNvSpPr txBox="1">
            <a:spLocks noChangeArrowheads="1"/>
          </p:cNvSpPr>
          <p:nvPr/>
        </p:nvSpPr>
        <p:spPr bwMode="auto">
          <a:xfrm>
            <a:off x="3397250" y="5791200"/>
            <a:ext cx="548548" cy="369332"/>
          </a:xfrm>
          <a:prstGeom prst="rect">
            <a:avLst/>
          </a:prstGeom>
          <a:noFill/>
          <a:ln w="9525">
            <a:noFill/>
            <a:miter lim="800000"/>
            <a:headEnd/>
            <a:tailEnd/>
          </a:ln>
        </p:spPr>
        <p:txBody>
          <a:bodyPr wrap="none">
            <a:spAutoFit/>
          </a:bodyPr>
          <a:lstStyle/>
          <a:p>
            <a:r>
              <a:rPr lang="en-US" i="1" dirty="0"/>
              <a:t>D.8</a:t>
            </a:r>
          </a:p>
        </p:txBody>
      </p:sp>
      <p:sp>
        <p:nvSpPr>
          <p:cNvPr id="23605" name="Text Box 54"/>
          <p:cNvSpPr txBox="1">
            <a:spLocks noChangeArrowheads="1"/>
          </p:cNvSpPr>
          <p:nvPr/>
        </p:nvSpPr>
        <p:spPr bwMode="auto">
          <a:xfrm>
            <a:off x="4997450" y="4800600"/>
            <a:ext cx="548548" cy="369332"/>
          </a:xfrm>
          <a:prstGeom prst="rect">
            <a:avLst/>
          </a:prstGeom>
          <a:noFill/>
          <a:ln w="9525">
            <a:noFill/>
            <a:miter lim="800000"/>
            <a:headEnd/>
            <a:tailEnd/>
          </a:ln>
        </p:spPr>
        <p:txBody>
          <a:bodyPr wrap="none">
            <a:spAutoFit/>
          </a:bodyPr>
          <a:lstStyle/>
          <a:p>
            <a:r>
              <a:rPr lang="en-US" i="1" dirty="0"/>
              <a:t>D.3</a:t>
            </a:r>
          </a:p>
        </p:txBody>
      </p:sp>
      <p:sp>
        <p:nvSpPr>
          <p:cNvPr id="62519" name="Rectangle 55"/>
          <p:cNvSpPr>
            <a:spLocks noChangeArrowheads="1"/>
          </p:cNvSpPr>
          <p:nvPr/>
        </p:nvSpPr>
        <p:spPr bwMode="auto">
          <a:xfrm>
            <a:off x="3155950" y="3429000"/>
            <a:ext cx="76200" cy="21336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23607" name="Rectangle 56"/>
          <p:cNvSpPr>
            <a:spLocks noChangeArrowheads="1"/>
          </p:cNvSpPr>
          <p:nvPr/>
        </p:nvSpPr>
        <p:spPr bwMode="auto">
          <a:xfrm>
            <a:off x="3155950" y="34290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sp>
        <p:nvSpPr>
          <p:cNvPr id="23608" name="Rectangle 57"/>
          <p:cNvSpPr>
            <a:spLocks noChangeArrowheads="1"/>
          </p:cNvSpPr>
          <p:nvPr/>
        </p:nvSpPr>
        <p:spPr bwMode="auto">
          <a:xfrm>
            <a:off x="3176588" y="5486400"/>
            <a:ext cx="76200" cy="76200"/>
          </a:xfrm>
          <a:prstGeom prst="rect">
            <a:avLst/>
          </a:prstGeom>
          <a:solidFill>
            <a:schemeClr val="hlink"/>
          </a:solidFill>
          <a:ln w="9525">
            <a:solidFill>
              <a:srgbClr val="080808"/>
            </a:solidFill>
            <a:miter lim="800000"/>
            <a:headEnd/>
            <a:tailEnd/>
          </a:ln>
        </p:spPr>
        <p:txBody>
          <a:bodyPr wrap="none" anchor="ctr"/>
          <a:lstStyle/>
          <a:p>
            <a:endParaRPr lang="en-US"/>
          </a:p>
        </p:txBody>
      </p:sp>
      <p:pic>
        <p:nvPicPr>
          <p:cNvPr id="23609" name="Picture 60"/>
          <p:cNvPicPr>
            <a:picLocks noChangeAspect="1" noChangeArrowheads="1"/>
          </p:cNvPicPr>
          <p:nvPr/>
        </p:nvPicPr>
        <p:blipFill>
          <a:blip r:embed="rId2" cstate="print">
            <a:clrChange>
              <a:clrFrom>
                <a:srgbClr val="FFFF00"/>
              </a:clrFrom>
              <a:clrTo>
                <a:srgbClr val="FFFF00">
                  <a:alpha val="0"/>
                </a:srgbClr>
              </a:clrTo>
            </a:clrChange>
          </a:blip>
          <a:srcRect/>
          <a:stretch>
            <a:fillRect/>
          </a:stretch>
        </p:blipFill>
        <p:spPr bwMode="auto">
          <a:xfrm>
            <a:off x="7315201" y="4114801"/>
            <a:ext cx="942975" cy="409575"/>
          </a:xfrm>
          <a:prstGeom prst="rect">
            <a:avLst/>
          </a:prstGeom>
          <a:noFill/>
          <a:ln w="9525">
            <a:noFill/>
            <a:miter lim="800000"/>
            <a:headEnd/>
            <a:tailEnd/>
          </a:ln>
        </p:spPr>
      </p:pic>
      <p:pic>
        <p:nvPicPr>
          <p:cNvPr id="23610" name="Picture 61"/>
          <p:cNvPicPr>
            <a:picLocks noChangeAspect="1" noChangeArrowheads="1"/>
          </p:cNvPicPr>
          <p:nvPr/>
        </p:nvPicPr>
        <p:blipFill>
          <a:blip r:embed="rId2" cstate="print">
            <a:clrChange>
              <a:clrFrom>
                <a:srgbClr val="FFFF00"/>
              </a:clrFrom>
              <a:clrTo>
                <a:srgbClr val="FFFF00">
                  <a:alpha val="0"/>
                </a:srgbClr>
              </a:clrTo>
            </a:clrChange>
          </a:blip>
          <a:srcRect/>
          <a:stretch>
            <a:fillRect/>
          </a:stretch>
        </p:blipFill>
        <p:spPr bwMode="auto">
          <a:xfrm>
            <a:off x="3276601" y="2514601"/>
            <a:ext cx="942975" cy="409575"/>
          </a:xfrm>
          <a:prstGeom prst="rect">
            <a:avLst/>
          </a:prstGeom>
          <a:noFill/>
          <a:ln w="9525">
            <a:noFill/>
            <a:miter lim="800000"/>
            <a:headEnd/>
            <a:tailEnd/>
          </a:ln>
        </p:spPr>
      </p:pic>
      <p:pic>
        <p:nvPicPr>
          <p:cNvPr id="23611" name="Picture 62"/>
          <p:cNvPicPr>
            <a:picLocks noChangeAspect="1" noChangeArrowheads="1"/>
          </p:cNvPicPr>
          <p:nvPr/>
        </p:nvPicPr>
        <p:blipFill>
          <a:blip r:embed="rId2" cstate="print">
            <a:clrChange>
              <a:clrFrom>
                <a:srgbClr val="FFFF00"/>
              </a:clrFrom>
              <a:clrTo>
                <a:srgbClr val="FFFF00">
                  <a:alpha val="0"/>
                </a:srgbClr>
              </a:clrTo>
            </a:clrChange>
          </a:blip>
          <a:srcRect/>
          <a:stretch>
            <a:fillRect/>
          </a:stretch>
        </p:blipFill>
        <p:spPr bwMode="auto">
          <a:xfrm>
            <a:off x="2667001" y="4267201"/>
            <a:ext cx="942975" cy="409575"/>
          </a:xfrm>
          <a:prstGeom prst="rect">
            <a:avLst/>
          </a:prstGeom>
          <a:noFill/>
          <a:ln w="9525">
            <a:noFill/>
            <a:miter lim="800000"/>
            <a:headEnd/>
            <a:tailEnd/>
          </a:ln>
        </p:spPr>
      </p:pic>
      <p:grpSp>
        <p:nvGrpSpPr>
          <p:cNvPr id="2" name="Group 84"/>
          <p:cNvGrpSpPr>
            <a:grpSpLocks/>
          </p:cNvGrpSpPr>
          <p:nvPr/>
        </p:nvGrpSpPr>
        <p:grpSpPr bwMode="auto">
          <a:xfrm>
            <a:off x="2286000" y="1143000"/>
            <a:ext cx="914400" cy="228600"/>
            <a:chOff x="480" y="720"/>
            <a:chExt cx="576" cy="144"/>
          </a:xfrm>
        </p:grpSpPr>
        <p:sp>
          <p:nvSpPr>
            <p:cNvPr id="23655" name="Rectangle 64"/>
            <p:cNvSpPr>
              <a:spLocks noChangeArrowheads="1"/>
            </p:cNvSpPr>
            <p:nvPr/>
          </p:nvSpPr>
          <p:spPr bwMode="auto">
            <a:xfrm>
              <a:off x="480" y="720"/>
              <a:ext cx="288" cy="144"/>
            </a:xfrm>
            <a:prstGeom prst="rect">
              <a:avLst/>
            </a:prstGeom>
            <a:solidFill>
              <a:schemeClr val="accent1"/>
            </a:solidFill>
            <a:ln w="9525">
              <a:solidFill>
                <a:schemeClr val="tx1"/>
              </a:solidFill>
              <a:miter lim="800000"/>
              <a:headEnd/>
              <a:tailEnd/>
            </a:ln>
          </p:spPr>
          <p:txBody>
            <a:bodyPr wrap="none" anchor="ctr"/>
            <a:lstStyle/>
            <a:p>
              <a:pPr algn="ctr"/>
              <a:r>
                <a:rPr lang="en-US" sz="1200" b="1"/>
                <a:t>Data</a:t>
              </a:r>
            </a:p>
          </p:txBody>
        </p:sp>
        <p:sp>
          <p:nvSpPr>
            <p:cNvPr id="23656" name="Rectangle 65"/>
            <p:cNvSpPr>
              <a:spLocks noChangeArrowheads="1"/>
            </p:cNvSpPr>
            <p:nvPr/>
          </p:nvSpPr>
          <p:spPr bwMode="auto">
            <a:xfrm>
              <a:off x="768" y="720"/>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A.1</a:t>
              </a:r>
            </a:p>
          </p:txBody>
        </p:sp>
        <p:sp>
          <p:nvSpPr>
            <p:cNvPr id="23657" name="Rectangle 66"/>
            <p:cNvSpPr>
              <a:spLocks noChangeArrowheads="1"/>
            </p:cNvSpPr>
            <p:nvPr/>
          </p:nvSpPr>
          <p:spPr bwMode="auto">
            <a:xfrm>
              <a:off x="912" y="720"/>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C.7</a:t>
              </a:r>
            </a:p>
          </p:txBody>
        </p:sp>
      </p:grpSp>
      <p:sp>
        <p:nvSpPr>
          <p:cNvPr id="62531" name="Line 67"/>
          <p:cNvSpPr>
            <a:spLocks noChangeShapeType="1"/>
          </p:cNvSpPr>
          <p:nvPr/>
        </p:nvSpPr>
        <p:spPr bwMode="auto">
          <a:xfrm>
            <a:off x="2971800" y="1447800"/>
            <a:ext cx="0" cy="609600"/>
          </a:xfrm>
          <a:prstGeom prst="line">
            <a:avLst/>
          </a:prstGeom>
          <a:noFill/>
          <a:ln w="57150">
            <a:solidFill>
              <a:srgbClr val="FF0000"/>
            </a:solidFill>
            <a:round/>
            <a:headEnd/>
            <a:tailEnd/>
          </a:ln>
        </p:spPr>
        <p:txBody>
          <a:bodyPr/>
          <a:lstStyle/>
          <a:p>
            <a:endParaRPr lang="en-US"/>
          </a:p>
        </p:txBody>
      </p:sp>
      <p:sp>
        <p:nvSpPr>
          <p:cNvPr id="62532" name="Line 68"/>
          <p:cNvSpPr>
            <a:spLocks noChangeShapeType="1"/>
          </p:cNvSpPr>
          <p:nvPr/>
        </p:nvSpPr>
        <p:spPr bwMode="auto">
          <a:xfrm>
            <a:off x="2971800" y="2057400"/>
            <a:ext cx="914400" cy="0"/>
          </a:xfrm>
          <a:prstGeom prst="line">
            <a:avLst/>
          </a:prstGeom>
          <a:noFill/>
          <a:ln w="57150">
            <a:solidFill>
              <a:srgbClr val="FF0000"/>
            </a:solidFill>
            <a:round/>
            <a:headEnd/>
            <a:tailEnd/>
          </a:ln>
        </p:spPr>
        <p:txBody>
          <a:bodyPr/>
          <a:lstStyle/>
          <a:p>
            <a:endParaRPr lang="en-US"/>
          </a:p>
        </p:txBody>
      </p:sp>
      <p:sp>
        <p:nvSpPr>
          <p:cNvPr id="62533" name="Line 69"/>
          <p:cNvSpPr>
            <a:spLocks noChangeShapeType="1"/>
          </p:cNvSpPr>
          <p:nvPr/>
        </p:nvSpPr>
        <p:spPr bwMode="auto">
          <a:xfrm>
            <a:off x="3886200" y="2057400"/>
            <a:ext cx="0" cy="457200"/>
          </a:xfrm>
          <a:prstGeom prst="line">
            <a:avLst/>
          </a:prstGeom>
          <a:noFill/>
          <a:ln w="57150">
            <a:solidFill>
              <a:srgbClr val="FF0000"/>
            </a:solidFill>
            <a:round/>
            <a:headEnd/>
            <a:tailEnd type="triangle" w="med" len="med"/>
          </a:ln>
        </p:spPr>
        <p:txBody>
          <a:bodyPr/>
          <a:lstStyle/>
          <a:p>
            <a:endParaRPr lang="en-US"/>
          </a:p>
        </p:txBody>
      </p:sp>
      <p:sp>
        <p:nvSpPr>
          <p:cNvPr id="62534" name="Line 70"/>
          <p:cNvSpPr>
            <a:spLocks noChangeShapeType="1"/>
          </p:cNvSpPr>
          <p:nvPr/>
        </p:nvSpPr>
        <p:spPr bwMode="auto">
          <a:xfrm>
            <a:off x="3886200" y="3352800"/>
            <a:ext cx="4038600" cy="0"/>
          </a:xfrm>
          <a:prstGeom prst="line">
            <a:avLst/>
          </a:prstGeom>
          <a:noFill/>
          <a:ln w="57150">
            <a:solidFill>
              <a:srgbClr val="FF0000"/>
            </a:solidFill>
            <a:round/>
            <a:headEnd/>
            <a:tailEnd/>
          </a:ln>
        </p:spPr>
        <p:txBody>
          <a:bodyPr/>
          <a:lstStyle/>
          <a:p>
            <a:endParaRPr lang="en-US"/>
          </a:p>
        </p:txBody>
      </p:sp>
      <p:sp>
        <p:nvSpPr>
          <p:cNvPr id="62535" name="Line 71"/>
          <p:cNvSpPr>
            <a:spLocks noChangeShapeType="1"/>
          </p:cNvSpPr>
          <p:nvPr/>
        </p:nvSpPr>
        <p:spPr bwMode="auto">
          <a:xfrm>
            <a:off x="7924800" y="3352800"/>
            <a:ext cx="0" cy="762000"/>
          </a:xfrm>
          <a:prstGeom prst="line">
            <a:avLst/>
          </a:prstGeom>
          <a:noFill/>
          <a:ln w="57150">
            <a:solidFill>
              <a:srgbClr val="FF0000"/>
            </a:solidFill>
            <a:round/>
            <a:headEnd/>
            <a:tailEnd type="triangle" w="med" len="med"/>
          </a:ln>
        </p:spPr>
        <p:txBody>
          <a:bodyPr/>
          <a:lstStyle/>
          <a:p>
            <a:endParaRPr lang="en-US"/>
          </a:p>
        </p:txBody>
      </p:sp>
      <p:sp>
        <p:nvSpPr>
          <p:cNvPr id="62536" name="Line 72"/>
          <p:cNvSpPr>
            <a:spLocks noChangeShapeType="1"/>
          </p:cNvSpPr>
          <p:nvPr/>
        </p:nvSpPr>
        <p:spPr bwMode="auto">
          <a:xfrm>
            <a:off x="7924800" y="4800600"/>
            <a:ext cx="990600" cy="0"/>
          </a:xfrm>
          <a:prstGeom prst="line">
            <a:avLst/>
          </a:prstGeom>
          <a:noFill/>
          <a:ln w="57150">
            <a:solidFill>
              <a:srgbClr val="FF0000"/>
            </a:solidFill>
            <a:round/>
            <a:headEnd/>
            <a:tailEnd/>
          </a:ln>
        </p:spPr>
        <p:txBody>
          <a:bodyPr/>
          <a:lstStyle/>
          <a:p>
            <a:endParaRPr lang="en-US"/>
          </a:p>
        </p:txBody>
      </p:sp>
      <p:sp>
        <p:nvSpPr>
          <p:cNvPr id="62537" name="Line 73"/>
          <p:cNvSpPr>
            <a:spLocks noChangeShapeType="1"/>
          </p:cNvSpPr>
          <p:nvPr/>
        </p:nvSpPr>
        <p:spPr bwMode="auto">
          <a:xfrm>
            <a:off x="8915400" y="4800600"/>
            <a:ext cx="0" cy="457200"/>
          </a:xfrm>
          <a:prstGeom prst="line">
            <a:avLst/>
          </a:prstGeom>
          <a:noFill/>
          <a:ln w="57150">
            <a:solidFill>
              <a:srgbClr val="FF0000"/>
            </a:solidFill>
            <a:round/>
            <a:headEnd/>
            <a:tailEnd type="triangle" w="med" len="med"/>
          </a:ln>
        </p:spPr>
        <p:txBody>
          <a:bodyPr/>
          <a:lstStyle/>
          <a:p>
            <a:endParaRPr lang="en-US"/>
          </a:p>
        </p:txBody>
      </p:sp>
      <p:sp>
        <p:nvSpPr>
          <p:cNvPr id="62539" name="Text Box 75"/>
          <p:cNvSpPr txBox="1">
            <a:spLocks noChangeArrowheads="1"/>
          </p:cNvSpPr>
          <p:nvPr/>
        </p:nvSpPr>
        <p:spPr bwMode="auto">
          <a:xfrm>
            <a:off x="1981200" y="1752600"/>
            <a:ext cx="441146" cy="369332"/>
          </a:xfrm>
          <a:prstGeom prst="rect">
            <a:avLst/>
          </a:prstGeom>
          <a:noFill/>
          <a:ln w="9525">
            <a:noFill/>
            <a:miter lim="800000"/>
            <a:headEnd/>
            <a:tailEnd/>
          </a:ln>
        </p:spPr>
        <p:txBody>
          <a:bodyPr wrap="none">
            <a:spAutoFit/>
          </a:bodyPr>
          <a:lstStyle/>
          <a:p>
            <a:r>
              <a:rPr lang="en-US" i="1" dirty="0">
                <a:solidFill>
                  <a:srgbClr val="C00000"/>
                </a:solidFill>
              </a:rPr>
              <a:t>97</a:t>
            </a:r>
          </a:p>
        </p:txBody>
      </p:sp>
      <p:sp>
        <p:nvSpPr>
          <p:cNvPr id="62540" name="Text Box 76"/>
          <p:cNvSpPr txBox="1">
            <a:spLocks noChangeArrowheads="1"/>
          </p:cNvSpPr>
          <p:nvPr/>
        </p:nvSpPr>
        <p:spPr bwMode="auto">
          <a:xfrm>
            <a:off x="3505200" y="1752600"/>
            <a:ext cx="441146" cy="369332"/>
          </a:xfrm>
          <a:prstGeom prst="rect">
            <a:avLst/>
          </a:prstGeom>
          <a:noFill/>
          <a:ln w="9525">
            <a:noFill/>
            <a:miter lim="800000"/>
            <a:headEnd/>
            <a:tailEnd/>
          </a:ln>
        </p:spPr>
        <p:txBody>
          <a:bodyPr wrap="none">
            <a:spAutoFit/>
          </a:bodyPr>
          <a:lstStyle/>
          <a:p>
            <a:r>
              <a:rPr lang="en-US" i="1" dirty="0">
                <a:solidFill>
                  <a:srgbClr val="C00000"/>
                </a:solidFill>
              </a:rPr>
              <a:t>32</a:t>
            </a:r>
          </a:p>
        </p:txBody>
      </p:sp>
      <p:sp>
        <p:nvSpPr>
          <p:cNvPr id="62541" name="Text Box 77"/>
          <p:cNvSpPr txBox="1">
            <a:spLocks noChangeArrowheads="1"/>
          </p:cNvSpPr>
          <p:nvPr/>
        </p:nvSpPr>
        <p:spPr bwMode="auto">
          <a:xfrm>
            <a:off x="3352800" y="2209800"/>
            <a:ext cx="441146" cy="369332"/>
          </a:xfrm>
          <a:prstGeom prst="rect">
            <a:avLst/>
          </a:prstGeom>
          <a:noFill/>
          <a:ln w="9525">
            <a:noFill/>
            <a:miter lim="800000"/>
            <a:headEnd/>
            <a:tailEnd/>
          </a:ln>
        </p:spPr>
        <p:txBody>
          <a:bodyPr wrap="none">
            <a:spAutoFit/>
          </a:bodyPr>
          <a:lstStyle/>
          <a:p>
            <a:r>
              <a:rPr lang="en-US" i="1">
                <a:solidFill>
                  <a:srgbClr val="C00000"/>
                </a:solidFill>
              </a:rPr>
              <a:t>25</a:t>
            </a:r>
          </a:p>
        </p:txBody>
      </p:sp>
      <p:sp>
        <p:nvSpPr>
          <p:cNvPr id="62542" name="Text Box 78"/>
          <p:cNvSpPr txBox="1">
            <a:spLocks noChangeArrowheads="1"/>
          </p:cNvSpPr>
          <p:nvPr/>
        </p:nvSpPr>
        <p:spPr bwMode="auto">
          <a:xfrm>
            <a:off x="3352800" y="2895600"/>
            <a:ext cx="441146" cy="369332"/>
          </a:xfrm>
          <a:prstGeom prst="rect">
            <a:avLst/>
          </a:prstGeom>
          <a:noFill/>
          <a:ln w="9525">
            <a:noFill/>
            <a:miter lim="800000"/>
            <a:headEnd/>
            <a:tailEnd/>
          </a:ln>
        </p:spPr>
        <p:txBody>
          <a:bodyPr wrap="none">
            <a:spAutoFit/>
          </a:bodyPr>
          <a:lstStyle/>
          <a:p>
            <a:r>
              <a:rPr lang="en-US" i="1">
                <a:solidFill>
                  <a:srgbClr val="C00000"/>
                </a:solidFill>
              </a:rPr>
              <a:t>79</a:t>
            </a:r>
          </a:p>
        </p:txBody>
      </p:sp>
      <p:sp>
        <p:nvSpPr>
          <p:cNvPr id="62543" name="Text Box 79"/>
          <p:cNvSpPr txBox="1">
            <a:spLocks noChangeArrowheads="1"/>
          </p:cNvSpPr>
          <p:nvPr/>
        </p:nvSpPr>
        <p:spPr bwMode="auto">
          <a:xfrm>
            <a:off x="7391400" y="3810000"/>
            <a:ext cx="441146" cy="369332"/>
          </a:xfrm>
          <a:prstGeom prst="rect">
            <a:avLst/>
          </a:prstGeom>
          <a:noFill/>
          <a:ln w="9525">
            <a:noFill/>
            <a:miter lim="800000"/>
            <a:headEnd/>
            <a:tailEnd/>
          </a:ln>
        </p:spPr>
        <p:txBody>
          <a:bodyPr wrap="none">
            <a:spAutoFit/>
          </a:bodyPr>
          <a:lstStyle/>
          <a:p>
            <a:r>
              <a:rPr lang="en-US" i="1">
                <a:solidFill>
                  <a:srgbClr val="C00000"/>
                </a:solidFill>
              </a:rPr>
              <a:t>62</a:t>
            </a:r>
          </a:p>
        </p:txBody>
      </p:sp>
      <p:sp>
        <p:nvSpPr>
          <p:cNvPr id="62544" name="Text Box 80"/>
          <p:cNvSpPr txBox="1">
            <a:spLocks noChangeArrowheads="1"/>
          </p:cNvSpPr>
          <p:nvPr/>
        </p:nvSpPr>
        <p:spPr bwMode="auto">
          <a:xfrm>
            <a:off x="7391400" y="4495800"/>
            <a:ext cx="441146" cy="369332"/>
          </a:xfrm>
          <a:prstGeom prst="rect">
            <a:avLst/>
          </a:prstGeom>
          <a:noFill/>
          <a:ln w="9525">
            <a:noFill/>
            <a:miter lim="800000"/>
            <a:headEnd/>
            <a:tailEnd/>
          </a:ln>
        </p:spPr>
        <p:txBody>
          <a:bodyPr wrap="none">
            <a:spAutoFit/>
          </a:bodyPr>
          <a:lstStyle/>
          <a:p>
            <a:r>
              <a:rPr lang="en-US" i="1">
                <a:solidFill>
                  <a:srgbClr val="C00000"/>
                </a:solidFill>
              </a:rPr>
              <a:t>54</a:t>
            </a:r>
          </a:p>
        </p:txBody>
      </p:sp>
      <p:sp>
        <p:nvSpPr>
          <p:cNvPr id="62545" name="Text Box 81"/>
          <p:cNvSpPr txBox="1">
            <a:spLocks noChangeArrowheads="1"/>
          </p:cNvSpPr>
          <p:nvPr/>
        </p:nvSpPr>
        <p:spPr bwMode="auto">
          <a:xfrm>
            <a:off x="8166100" y="5486400"/>
            <a:ext cx="441146" cy="369332"/>
          </a:xfrm>
          <a:prstGeom prst="rect">
            <a:avLst/>
          </a:prstGeom>
          <a:noFill/>
          <a:ln w="9525">
            <a:noFill/>
            <a:miter lim="800000"/>
            <a:headEnd/>
            <a:tailEnd/>
          </a:ln>
        </p:spPr>
        <p:txBody>
          <a:bodyPr wrap="none">
            <a:spAutoFit/>
          </a:bodyPr>
          <a:lstStyle/>
          <a:p>
            <a:r>
              <a:rPr lang="en-US" i="1" dirty="0">
                <a:solidFill>
                  <a:srgbClr val="C00000"/>
                </a:solidFill>
              </a:rPr>
              <a:t>74</a:t>
            </a:r>
          </a:p>
        </p:txBody>
      </p:sp>
      <p:sp>
        <p:nvSpPr>
          <p:cNvPr id="62546" name="Text Box 82"/>
          <p:cNvSpPr txBox="1">
            <a:spLocks noChangeArrowheads="1"/>
          </p:cNvSpPr>
          <p:nvPr/>
        </p:nvSpPr>
        <p:spPr bwMode="auto">
          <a:xfrm>
            <a:off x="2785947" y="3962400"/>
            <a:ext cx="441146" cy="369332"/>
          </a:xfrm>
          <a:prstGeom prst="rect">
            <a:avLst/>
          </a:prstGeom>
          <a:noFill/>
          <a:ln w="9525">
            <a:noFill/>
            <a:miter lim="800000"/>
            <a:headEnd/>
            <a:tailEnd/>
          </a:ln>
        </p:spPr>
        <p:txBody>
          <a:bodyPr wrap="none">
            <a:spAutoFit/>
          </a:bodyPr>
          <a:lstStyle/>
          <a:p>
            <a:r>
              <a:rPr lang="en-US" i="1" dirty="0">
                <a:solidFill>
                  <a:srgbClr val="C00000"/>
                </a:solidFill>
              </a:rPr>
              <a:t>12</a:t>
            </a:r>
          </a:p>
        </p:txBody>
      </p:sp>
      <p:sp>
        <p:nvSpPr>
          <p:cNvPr id="62547" name="Text Box 83"/>
          <p:cNvSpPr txBox="1">
            <a:spLocks noChangeArrowheads="1"/>
          </p:cNvSpPr>
          <p:nvPr/>
        </p:nvSpPr>
        <p:spPr bwMode="auto">
          <a:xfrm>
            <a:off x="2787804" y="4648200"/>
            <a:ext cx="441146" cy="369332"/>
          </a:xfrm>
          <a:prstGeom prst="rect">
            <a:avLst/>
          </a:prstGeom>
          <a:noFill/>
          <a:ln w="9525">
            <a:noFill/>
            <a:miter lim="800000"/>
            <a:headEnd/>
            <a:tailEnd/>
          </a:ln>
        </p:spPr>
        <p:txBody>
          <a:bodyPr wrap="none">
            <a:spAutoFit/>
          </a:bodyPr>
          <a:lstStyle/>
          <a:p>
            <a:r>
              <a:rPr lang="en-US" i="1" dirty="0">
                <a:solidFill>
                  <a:srgbClr val="C00000"/>
                </a:solidFill>
              </a:rPr>
              <a:t>88</a:t>
            </a:r>
          </a:p>
        </p:txBody>
      </p:sp>
      <p:grpSp>
        <p:nvGrpSpPr>
          <p:cNvPr id="3" name="Group 94"/>
          <p:cNvGrpSpPr>
            <a:grpSpLocks/>
          </p:cNvGrpSpPr>
          <p:nvPr/>
        </p:nvGrpSpPr>
        <p:grpSpPr bwMode="auto">
          <a:xfrm>
            <a:off x="1752600" y="2286000"/>
            <a:ext cx="914400" cy="228600"/>
            <a:chOff x="144" y="1488"/>
            <a:chExt cx="576" cy="144"/>
          </a:xfrm>
        </p:grpSpPr>
        <p:sp>
          <p:nvSpPr>
            <p:cNvPr id="23652" name="Rectangle 86"/>
            <p:cNvSpPr>
              <a:spLocks noChangeArrowheads="1"/>
            </p:cNvSpPr>
            <p:nvPr/>
          </p:nvSpPr>
          <p:spPr bwMode="auto">
            <a:xfrm>
              <a:off x="144" y="1488"/>
              <a:ext cx="288" cy="144"/>
            </a:xfrm>
            <a:prstGeom prst="rect">
              <a:avLst/>
            </a:prstGeom>
            <a:solidFill>
              <a:schemeClr val="accent1"/>
            </a:solidFill>
            <a:ln w="9525">
              <a:solidFill>
                <a:schemeClr val="tx1"/>
              </a:solidFill>
              <a:miter lim="800000"/>
              <a:headEnd/>
              <a:tailEnd/>
            </a:ln>
          </p:spPr>
          <p:txBody>
            <a:bodyPr wrap="none" anchor="ctr"/>
            <a:lstStyle/>
            <a:p>
              <a:pPr algn="ctr"/>
              <a:r>
                <a:rPr lang="en-US" sz="1200" b="1"/>
                <a:t>Data</a:t>
              </a:r>
            </a:p>
          </p:txBody>
        </p:sp>
        <p:sp>
          <p:nvSpPr>
            <p:cNvPr id="23653" name="Rectangle 87"/>
            <p:cNvSpPr>
              <a:spLocks noChangeArrowheads="1"/>
            </p:cNvSpPr>
            <p:nvPr/>
          </p:nvSpPr>
          <p:spPr bwMode="auto">
            <a:xfrm>
              <a:off x="432" y="1488"/>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A.1</a:t>
              </a:r>
            </a:p>
          </p:txBody>
        </p:sp>
        <p:sp>
          <p:nvSpPr>
            <p:cNvPr id="23654" name="Rectangle 88"/>
            <p:cNvSpPr>
              <a:spLocks noChangeArrowheads="1"/>
            </p:cNvSpPr>
            <p:nvPr/>
          </p:nvSpPr>
          <p:spPr bwMode="auto">
            <a:xfrm>
              <a:off x="576" y="1488"/>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C.7</a:t>
              </a:r>
            </a:p>
          </p:txBody>
        </p:sp>
      </p:grpSp>
      <p:sp>
        <p:nvSpPr>
          <p:cNvPr id="62554" name="Rectangle 90"/>
          <p:cNvSpPr>
            <a:spLocks noChangeArrowheads="1"/>
          </p:cNvSpPr>
          <p:nvPr/>
        </p:nvSpPr>
        <p:spPr bwMode="auto">
          <a:xfrm>
            <a:off x="2895600" y="2286000"/>
            <a:ext cx="228600" cy="228600"/>
          </a:xfrm>
          <a:prstGeom prst="rect">
            <a:avLst/>
          </a:prstGeom>
          <a:solidFill>
            <a:schemeClr val="bg2"/>
          </a:solidFill>
          <a:ln w="9525">
            <a:solidFill>
              <a:schemeClr val="tx1"/>
            </a:solidFill>
            <a:miter lim="800000"/>
            <a:headEnd/>
            <a:tailEnd/>
          </a:ln>
        </p:spPr>
        <p:txBody>
          <a:bodyPr wrap="none" anchor="ctr"/>
          <a:lstStyle/>
          <a:p>
            <a:pPr algn="ctr"/>
            <a:r>
              <a:rPr lang="en-US" sz="1200" b="1">
                <a:solidFill>
                  <a:srgbClr val="C00000"/>
                </a:solidFill>
              </a:rPr>
              <a:t>25</a:t>
            </a:r>
          </a:p>
        </p:txBody>
      </p:sp>
      <p:sp>
        <p:nvSpPr>
          <p:cNvPr id="62555" name="Rectangle 91"/>
          <p:cNvSpPr>
            <a:spLocks noChangeArrowheads="1"/>
          </p:cNvSpPr>
          <p:nvPr/>
        </p:nvSpPr>
        <p:spPr bwMode="auto">
          <a:xfrm>
            <a:off x="2667000" y="2286000"/>
            <a:ext cx="228600" cy="228600"/>
          </a:xfrm>
          <a:prstGeom prst="rect">
            <a:avLst/>
          </a:prstGeom>
          <a:solidFill>
            <a:schemeClr val="bg2"/>
          </a:solidFill>
          <a:ln w="9525">
            <a:solidFill>
              <a:schemeClr val="tx1"/>
            </a:solidFill>
            <a:miter lim="800000"/>
            <a:headEnd/>
            <a:tailEnd/>
          </a:ln>
        </p:spPr>
        <p:txBody>
          <a:bodyPr wrap="none" anchor="ctr"/>
          <a:lstStyle/>
          <a:p>
            <a:pPr algn="ctr"/>
            <a:r>
              <a:rPr lang="en-US" sz="1200" b="1" dirty="0">
                <a:solidFill>
                  <a:srgbClr val="C00000"/>
                </a:solidFill>
              </a:rPr>
              <a:t>97</a:t>
            </a:r>
          </a:p>
        </p:txBody>
      </p:sp>
      <p:sp>
        <p:nvSpPr>
          <p:cNvPr id="62556" name="Rectangle 92"/>
          <p:cNvSpPr>
            <a:spLocks noChangeArrowheads="1"/>
          </p:cNvSpPr>
          <p:nvPr/>
        </p:nvSpPr>
        <p:spPr bwMode="auto">
          <a:xfrm>
            <a:off x="1676400" y="2286000"/>
            <a:ext cx="76200" cy="228600"/>
          </a:xfrm>
          <a:prstGeom prst="rect">
            <a:avLst/>
          </a:prstGeom>
          <a:solidFill>
            <a:schemeClr val="bg2"/>
          </a:solidFill>
          <a:ln w="9525">
            <a:solidFill>
              <a:schemeClr val="tx1"/>
            </a:solidFill>
            <a:miter lim="800000"/>
            <a:headEnd/>
            <a:tailEnd/>
          </a:ln>
        </p:spPr>
        <p:txBody>
          <a:bodyPr wrap="none" anchor="ctr"/>
          <a:lstStyle/>
          <a:p>
            <a:pPr algn="ctr"/>
            <a:endParaRPr lang="en-US" sz="1200">
              <a:solidFill>
                <a:srgbClr val="FFFF00"/>
              </a:solidFill>
            </a:endParaRPr>
          </a:p>
        </p:txBody>
      </p:sp>
      <p:grpSp>
        <p:nvGrpSpPr>
          <p:cNvPr id="4" name="Group 95"/>
          <p:cNvGrpSpPr>
            <a:grpSpLocks/>
          </p:cNvGrpSpPr>
          <p:nvPr/>
        </p:nvGrpSpPr>
        <p:grpSpPr bwMode="auto">
          <a:xfrm>
            <a:off x="4114800" y="3048000"/>
            <a:ext cx="914400" cy="228600"/>
            <a:chOff x="144" y="1488"/>
            <a:chExt cx="576" cy="144"/>
          </a:xfrm>
        </p:grpSpPr>
        <p:sp>
          <p:nvSpPr>
            <p:cNvPr id="23649" name="Rectangle 96"/>
            <p:cNvSpPr>
              <a:spLocks noChangeArrowheads="1"/>
            </p:cNvSpPr>
            <p:nvPr/>
          </p:nvSpPr>
          <p:spPr bwMode="auto">
            <a:xfrm>
              <a:off x="144" y="1488"/>
              <a:ext cx="288" cy="144"/>
            </a:xfrm>
            <a:prstGeom prst="rect">
              <a:avLst/>
            </a:prstGeom>
            <a:solidFill>
              <a:schemeClr val="accent1"/>
            </a:solidFill>
            <a:ln w="9525">
              <a:solidFill>
                <a:schemeClr val="tx1"/>
              </a:solidFill>
              <a:miter lim="800000"/>
              <a:headEnd/>
              <a:tailEnd/>
            </a:ln>
          </p:spPr>
          <p:txBody>
            <a:bodyPr wrap="none" anchor="ctr"/>
            <a:lstStyle/>
            <a:p>
              <a:pPr algn="ctr"/>
              <a:r>
                <a:rPr lang="en-US" sz="1200" b="1"/>
                <a:t>Data</a:t>
              </a:r>
            </a:p>
          </p:txBody>
        </p:sp>
        <p:sp>
          <p:nvSpPr>
            <p:cNvPr id="23650" name="Rectangle 97"/>
            <p:cNvSpPr>
              <a:spLocks noChangeArrowheads="1"/>
            </p:cNvSpPr>
            <p:nvPr/>
          </p:nvSpPr>
          <p:spPr bwMode="auto">
            <a:xfrm>
              <a:off x="432" y="1488"/>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A.1</a:t>
              </a:r>
            </a:p>
          </p:txBody>
        </p:sp>
        <p:sp>
          <p:nvSpPr>
            <p:cNvPr id="23651" name="Rectangle 98"/>
            <p:cNvSpPr>
              <a:spLocks noChangeArrowheads="1"/>
            </p:cNvSpPr>
            <p:nvPr/>
          </p:nvSpPr>
          <p:spPr bwMode="auto">
            <a:xfrm>
              <a:off x="576" y="1488"/>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C.7</a:t>
              </a:r>
            </a:p>
          </p:txBody>
        </p:sp>
      </p:grpSp>
      <p:sp>
        <p:nvSpPr>
          <p:cNvPr id="62563" name="Rectangle 99"/>
          <p:cNvSpPr>
            <a:spLocks noChangeArrowheads="1"/>
          </p:cNvSpPr>
          <p:nvPr/>
        </p:nvSpPr>
        <p:spPr bwMode="auto">
          <a:xfrm>
            <a:off x="5257800" y="3048000"/>
            <a:ext cx="228600" cy="228600"/>
          </a:xfrm>
          <a:prstGeom prst="rect">
            <a:avLst/>
          </a:prstGeom>
          <a:solidFill>
            <a:schemeClr val="bg2"/>
          </a:solidFill>
          <a:ln w="9525">
            <a:solidFill>
              <a:schemeClr val="tx1"/>
            </a:solidFill>
            <a:miter lim="800000"/>
            <a:headEnd/>
            <a:tailEnd/>
          </a:ln>
        </p:spPr>
        <p:txBody>
          <a:bodyPr wrap="none" anchor="ctr"/>
          <a:lstStyle/>
          <a:p>
            <a:pPr algn="ctr"/>
            <a:r>
              <a:rPr lang="en-US" sz="1200" b="1">
                <a:solidFill>
                  <a:srgbClr val="C00000"/>
                </a:solidFill>
              </a:rPr>
              <a:t>62</a:t>
            </a:r>
          </a:p>
        </p:txBody>
      </p:sp>
      <p:sp>
        <p:nvSpPr>
          <p:cNvPr id="62564" name="Rectangle 100"/>
          <p:cNvSpPr>
            <a:spLocks noChangeArrowheads="1"/>
          </p:cNvSpPr>
          <p:nvPr/>
        </p:nvSpPr>
        <p:spPr bwMode="auto">
          <a:xfrm>
            <a:off x="5029200" y="3048000"/>
            <a:ext cx="228600" cy="228600"/>
          </a:xfrm>
          <a:prstGeom prst="rect">
            <a:avLst/>
          </a:prstGeom>
          <a:solidFill>
            <a:schemeClr val="bg2"/>
          </a:solidFill>
          <a:ln w="9525">
            <a:solidFill>
              <a:schemeClr val="tx1"/>
            </a:solidFill>
            <a:miter lim="800000"/>
            <a:headEnd/>
            <a:tailEnd/>
          </a:ln>
        </p:spPr>
        <p:txBody>
          <a:bodyPr wrap="none" anchor="ctr"/>
          <a:lstStyle/>
          <a:p>
            <a:pPr algn="ctr"/>
            <a:r>
              <a:rPr lang="en-US" sz="1200" b="1" dirty="0">
                <a:solidFill>
                  <a:srgbClr val="C00000"/>
                </a:solidFill>
              </a:rPr>
              <a:t>79</a:t>
            </a:r>
          </a:p>
        </p:txBody>
      </p:sp>
      <p:sp>
        <p:nvSpPr>
          <p:cNvPr id="62565" name="Rectangle 101"/>
          <p:cNvSpPr>
            <a:spLocks noChangeArrowheads="1"/>
          </p:cNvSpPr>
          <p:nvPr/>
        </p:nvSpPr>
        <p:spPr bwMode="auto">
          <a:xfrm>
            <a:off x="4038600" y="3048000"/>
            <a:ext cx="76200" cy="228600"/>
          </a:xfrm>
          <a:prstGeom prst="rect">
            <a:avLst/>
          </a:prstGeom>
          <a:solidFill>
            <a:schemeClr val="bg2"/>
          </a:solidFill>
          <a:ln w="9525">
            <a:solidFill>
              <a:schemeClr val="tx1"/>
            </a:solidFill>
            <a:miter lim="800000"/>
            <a:headEnd/>
            <a:tailEnd/>
          </a:ln>
        </p:spPr>
        <p:txBody>
          <a:bodyPr wrap="none" anchor="ctr"/>
          <a:lstStyle/>
          <a:p>
            <a:pPr algn="ctr"/>
            <a:endParaRPr lang="en-US" sz="1200">
              <a:solidFill>
                <a:srgbClr val="FFFF00"/>
              </a:solidFill>
            </a:endParaRPr>
          </a:p>
        </p:txBody>
      </p:sp>
      <p:grpSp>
        <p:nvGrpSpPr>
          <p:cNvPr id="5" name="Group 102"/>
          <p:cNvGrpSpPr>
            <a:grpSpLocks/>
          </p:cNvGrpSpPr>
          <p:nvPr/>
        </p:nvGrpSpPr>
        <p:grpSpPr bwMode="auto">
          <a:xfrm>
            <a:off x="7086600" y="5029200"/>
            <a:ext cx="914400" cy="228600"/>
            <a:chOff x="144" y="1488"/>
            <a:chExt cx="576" cy="144"/>
          </a:xfrm>
        </p:grpSpPr>
        <p:sp>
          <p:nvSpPr>
            <p:cNvPr id="23646" name="Rectangle 103"/>
            <p:cNvSpPr>
              <a:spLocks noChangeArrowheads="1"/>
            </p:cNvSpPr>
            <p:nvPr/>
          </p:nvSpPr>
          <p:spPr bwMode="auto">
            <a:xfrm>
              <a:off x="144" y="1488"/>
              <a:ext cx="288" cy="144"/>
            </a:xfrm>
            <a:prstGeom prst="rect">
              <a:avLst/>
            </a:prstGeom>
            <a:solidFill>
              <a:schemeClr val="accent1"/>
            </a:solidFill>
            <a:ln w="9525">
              <a:solidFill>
                <a:schemeClr val="tx1"/>
              </a:solidFill>
              <a:miter lim="800000"/>
              <a:headEnd/>
              <a:tailEnd/>
            </a:ln>
          </p:spPr>
          <p:txBody>
            <a:bodyPr wrap="none" anchor="ctr"/>
            <a:lstStyle/>
            <a:p>
              <a:pPr algn="ctr"/>
              <a:r>
                <a:rPr lang="en-US" sz="1200" b="1"/>
                <a:t>Data</a:t>
              </a:r>
            </a:p>
          </p:txBody>
        </p:sp>
        <p:sp>
          <p:nvSpPr>
            <p:cNvPr id="23647" name="Rectangle 104"/>
            <p:cNvSpPr>
              <a:spLocks noChangeArrowheads="1"/>
            </p:cNvSpPr>
            <p:nvPr/>
          </p:nvSpPr>
          <p:spPr bwMode="auto">
            <a:xfrm>
              <a:off x="432" y="1488"/>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A.1</a:t>
              </a:r>
            </a:p>
          </p:txBody>
        </p:sp>
        <p:sp>
          <p:nvSpPr>
            <p:cNvPr id="23648" name="Rectangle 105"/>
            <p:cNvSpPr>
              <a:spLocks noChangeArrowheads="1"/>
            </p:cNvSpPr>
            <p:nvPr/>
          </p:nvSpPr>
          <p:spPr bwMode="auto">
            <a:xfrm>
              <a:off x="576" y="1488"/>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C.7</a:t>
              </a:r>
            </a:p>
          </p:txBody>
        </p:sp>
      </p:grpSp>
      <p:sp>
        <p:nvSpPr>
          <p:cNvPr id="62570" name="Rectangle 106"/>
          <p:cNvSpPr>
            <a:spLocks noChangeArrowheads="1"/>
          </p:cNvSpPr>
          <p:nvPr/>
        </p:nvSpPr>
        <p:spPr bwMode="auto">
          <a:xfrm>
            <a:off x="8229600" y="5029200"/>
            <a:ext cx="228600" cy="228600"/>
          </a:xfrm>
          <a:prstGeom prst="rect">
            <a:avLst/>
          </a:prstGeom>
          <a:solidFill>
            <a:schemeClr val="bg2"/>
          </a:solidFill>
          <a:ln w="9525">
            <a:solidFill>
              <a:schemeClr val="tx1"/>
            </a:solidFill>
            <a:miter lim="800000"/>
            <a:headEnd/>
            <a:tailEnd/>
          </a:ln>
        </p:spPr>
        <p:txBody>
          <a:bodyPr wrap="none" anchor="ctr"/>
          <a:lstStyle/>
          <a:p>
            <a:pPr algn="ctr"/>
            <a:r>
              <a:rPr lang="en-US" sz="1200" b="1">
                <a:solidFill>
                  <a:srgbClr val="C00000"/>
                </a:solidFill>
              </a:rPr>
              <a:t>74</a:t>
            </a:r>
          </a:p>
        </p:txBody>
      </p:sp>
      <p:sp>
        <p:nvSpPr>
          <p:cNvPr id="62571" name="Rectangle 107"/>
          <p:cNvSpPr>
            <a:spLocks noChangeArrowheads="1"/>
          </p:cNvSpPr>
          <p:nvPr/>
        </p:nvSpPr>
        <p:spPr bwMode="auto">
          <a:xfrm>
            <a:off x="8001000" y="5029200"/>
            <a:ext cx="228600" cy="228600"/>
          </a:xfrm>
          <a:prstGeom prst="rect">
            <a:avLst/>
          </a:prstGeom>
          <a:solidFill>
            <a:schemeClr val="bg2"/>
          </a:solidFill>
          <a:ln w="9525">
            <a:solidFill>
              <a:schemeClr val="tx1"/>
            </a:solidFill>
            <a:miter lim="800000"/>
            <a:headEnd/>
            <a:tailEnd/>
          </a:ln>
        </p:spPr>
        <p:txBody>
          <a:bodyPr wrap="none" anchor="ctr"/>
          <a:lstStyle/>
          <a:p>
            <a:pPr algn="ctr"/>
            <a:r>
              <a:rPr lang="en-US" sz="1200" b="1">
                <a:solidFill>
                  <a:srgbClr val="C00000"/>
                </a:solidFill>
              </a:rPr>
              <a:t>54</a:t>
            </a:r>
          </a:p>
        </p:txBody>
      </p:sp>
      <p:sp>
        <p:nvSpPr>
          <p:cNvPr id="62572" name="Rectangle 108"/>
          <p:cNvSpPr>
            <a:spLocks noChangeArrowheads="1"/>
          </p:cNvSpPr>
          <p:nvPr/>
        </p:nvSpPr>
        <p:spPr bwMode="auto">
          <a:xfrm>
            <a:off x="7010400" y="5029200"/>
            <a:ext cx="76200" cy="228600"/>
          </a:xfrm>
          <a:prstGeom prst="rect">
            <a:avLst/>
          </a:prstGeom>
          <a:solidFill>
            <a:schemeClr val="bg2"/>
          </a:solidFill>
          <a:ln w="9525">
            <a:solidFill>
              <a:schemeClr val="tx1"/>
            </a:solidFill>
            <a:miter lim="800000"/>
            <a:headEnd/>
            <a:tailEnd/>
          </a:ln>
        </p:spPr>
        <p:txBody>
          <a:bodyPr wrap="none" anchor="ctr"/>
          <a:lstStyle/>
          <a:p>
            <a:pPr algn="ctr"/>
            <a:endParaRPr lang="en-US" sz="1200">
              <a:solidFill>
                <a:srgbClr val="FFFF00"/>
              </a:solidFill>
            </a:endParaRPr>
          </a:p>
        </p:txBody>
      </p:sp>
      <p:sp>
        <p:nvSpPr>
          <p:cNvPr id="62573" name="Line 109"/>
          <p:cNvSpPr>
            <a:spLocks noChangeShapeType="1"/>
          </p:cNvSpPr>
          <p:nvPr/>
        </p:nvSpPr>
        <p:spPr bwMode="auto">
          <a:xfrm>
            <a:off x="3886200" y="2743200"/>
            <a:ext cx="0" cy="609600"/>
          </a:xfrm>
          <a:prstGeom prst="line">
            <a:avLst/>
          </a:prstGeom>
          <a:noFill/>
          <a:ln w="57150">
            <a:solidFill>
              <a:srgbClr val="FF0000"/>
            </a:solidFill>
            <a:round/>
            <a:headEnd/>
            <a:tailEnd/>
          </a:ln>
        </p:spPr>
        <p:txBody>
          <a:bodyPr/>
          <a:lstStyle/>
          <a:p>
            <a:endParaRPr lang="en-US"/>
          </a:p>
        </p:txBody>
      </p:sp>
      <p:sp>
        <p:nvSpPr>
          <p:cNvPr id="62574" name="Line 110"/>
          <p:cNvSpPr>
            <a:spLocks noChangeShapeType="1"/>
          </p:cNvSpPr>
          <p:nvPr/>
        </p:nvSpPr>
        <p:spPr bwMode="auto">
          <a:xfrm flipH="1">
            <a:off x="7924800" y="4419600"/>
            <a:ext cx="0" cy="381000"/>
          </a:xfrm>
          <a:prstGeom prst="line">
            <a:avLst/>
          </a:prstGeom>
          <a:noFill/>
          <a:ln w="57150">
            <a:solidFill>
              <a:srgbClr val="FF0000"/>
            </a:solidFill>
            <a:round/>
            <a:headEnd/>
            <a:tailEnd/>
          </a:ln>
        </p:spPr>
        <p:txBody>
          <a:bodyPr/>
          <a:lstStyle/>
          <a:p>
            <a:endParaRPr lang="en-US"/>
          </a:p>
        </p:txBody>
      </p:sp>
      <p:sp>
        <p:nvSpPr>
          <p:cNvPr id="23643" name="Text Box 111"/>
          <p:cNvSpPr txBox="1">
            <a:spLocks noChangeArrowheads="1"/>
          </p:cNvSpPr>
          <p:nvPr/>
        </p:nvSpPr>
        <p:spPr bwMode="auto">
          <a:xfrm>
            <a:off x="2895600" y="2514600"/>
            <a:ext cx="452368" cy="369332"/>
          </a:xfrm>
          <a:prstGeom prst="rect">
            <a:avLst/>
          </a:prstGeom>
          <a:noFill/>
          <a:ln w="9525">
            <a:noFill/>
            <a:miter lim="800000"/>
            <a:headEnd/>
            <a:tailEnd/>
          </a:ln>
        </p:spPr>
        <p:txBody>
          <a:bodyPr wrap="none">
            <a:spAutoFit/>
          </a:bodyPr>
          <a:lstStyle/>
          <a:p>
            <a:r>
              <a:rPr lang="en-US" i="1"/>
              <a:t>R1</a:t>
            </a:r>
          </a:p>
        </p:txBody>
      </p:sp>
      <p:sp>
        <p:nvSpPr>
          <p:cNvPr id="23644" name="Text Box 112"/>
          <p:cNvSpPr txBox="1">
            <a:spLocks noChangeArrowheads="1"/>
          </p:cNvSpPr>
          <p:nvPr/>
        </p:nvSpPr>
        <p:spPr bwMode="auto">
          <a:xfrm>
            <a:off x="6934200" y="4114800"/>
            <a:ext cx="452368" cy="369332"/>
          </a:xfrm>
          <a:prstGeom prst="rect">
            <a:avLst/>
          </a:prstGeom>
          <a:noFill/>
          <a:ln w="9525">
            <a:noFill/>
            <a:miter lim="800000"/>
            <a:headEnd/>
            <a:tailEnd/>
          </a:ln>
        </p:spPr>
        <p:txBody>
          <a:bodyPr wrap="none">
            <a:spAutoFit/>
          </a:bodyPr>
          <a:lstStyle/>
          <a:p>
            <a:r>
              <a:rPr lang="en-US" i="1"/>
              <a:t>R3</a:t>
            </a:r>
          </a:p>
        </p:txBody>
      </p:sp>
      <p:sp>
        <p:nvSpPr>
          <p:cNvPr id="23645" name="Text Box 113"/>
          <p:cNvSpPr txBox="1">
            <a:spLocks noChangeArrowheads="1"/>
          </p:cNvSpPr>
          <p:nvPr/>
        </p:nvSpPr>
        <p:spPr bwMode="auto">
          <a:xfrm>
            <a:off x="2286000" y="4267200"/>
            <a:ext cx="452368" cy="369332"/>
          </a:xfrm>
          <a:prstGeom prst="rect">
            <a:avLst/>
          </a:prstGeom>
          <a:noFill/>
          <a:ln w="9525">
            <a:noFill/>
            <a:miter lim="800000"/>
            <a:headEnd/>
            <a:tailEnd/>
          </a:ln>
        </p:spPr>
        <p:txBody>
          <a:bodyPr wrap="none">
            <a:spAutoFit/>
          </a:bodyPr>
          <a:lstStyle/>
          <a:p>
            <a:r>
              <a:rPr lang="en-US" i="1"/>
              <a:t>R2</a:t>
            </a:r>
          </a:p>
        </p:txBody>
      </p:sp>
      <p:grpSp>
        <p:nvGrpSpPr>
          <p:cNvPr id="6" name="Group 102">
            <a:extLst>
              <a:ext uri="{FF2B5EF4-FFF2-40B4-BE49-F238E27FC236}">
                <a16:creationId xmlns:a16="http://schemas.microsoft.com/office/drawing/2014/main" id="{C2887E6E-9D66-48E1-8AB1-27E72FE401FD}"/>
              </a:ext>
            </a:extLst>
          </p:cNvPr>
          <p:cNvGrpSpPr>
            <a:grpSpLocks/>
          </p:cNvGrpSpPr>
          <p:nvPr/>
        </p:nvGrpSpPr>
        <p:grpSpPr bwMode="auto">
          <a:xfrm>
            <a:off x="8536259" y="5791200"/>
            <a:ext cx="914400" cy="228600"/>
            <a:chOff x="144" y="1488"/>
            <a:chExt cx="576" cy="144"/>
          </a:xfrm>
        </p:grpSpPr>
        <p:sp>
          <p:nvSpPr>
            <p:cNvPr id="108" name="Rectangle 103">
              <a:extLst>
                <a:ext uri="{FF2B5EF4-FFF2-40B4-BE49-F238E27FC236}">
                  <a16:creationId xmlns:a16="http://schemas.microsoft.com/office/drawing/2014/main" id="{4957806D-B35D-476D-AD26-D00DCCE55D22}"/>
                </a:ext>
              </a:extLst>
            </p:cNvPr>
            <p:cNvSpPr>
              <a:spLocks noChangeArrowheads="1"/>
            </p:cNvSpPr>
            <p:nvPr/>
          </p:nvSpPr>
          <p:spPr bwMode="auto">
            <a:xfrm>
              <a:off x="144" y="1488"/>
              <a:ext cx="288" cy="144"/>
            </a:xfrm>
            <a:prstGeom prst="rect">
              <a:avLst/>
            </a:prstGeom>
            <a:solidFill>
              <a:schemeClr val="accent1"/>
            </a:solidFill>
            <a:ln w="9525">
              <a:solidFill>
                <a:schemeClr val="tx1"/>
              </a:solidFill>
              <a:miter lim="800000"/>
              <a:headEnd/>
              <a:tailEnd/>
            </a:ln>
          </p:spPr>
          <p:txBody>
            <a:bodyPr wrap="none" anchor="ctr"/>
            <a:lstStyle/>
            <a:p>
              <a:pPr algn="ctr"/>
              <a:r>
                <a:rPr lang="en-US" sz="1200" b="1"/>
                <a:t>Data</a:t>
              </a:r>
            </a:p>
          </p:txBody>
        </p:sp>
        <p:sp>
          <p:nvSpPr>
            <p:cNvPr id="109" name="Rectangle 104">
              <a:extLst>
                <a:ext uri="{FF2B5EF4-FFF2-40B4-BE49-F238E27FC236}">
                  <a16:creationId xmlns:a16="http://schemas.microsoft.com/office/drawing/2014/main" id="{17191142-B1CE-428E-B07C-D7662D241C21}"/>
                </a:ext>
              </a:extLst>
            </p:cNvPr>
            <p:cNvSpPr>
              <a:spLocks noChangeArrowheads="1"/>
            </p:cNvSpPr>
            <p:nvPr/>
          </p:nvSpPr>
          <p:spPr bwMode="auto">
            <a:xfrm>
              <a:off x="432" y="1488"/>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A.1</a:t>
              </a:r>
            </a:p>
          </p:txBody>
        </p:sp>
        <p:sp>
          <p:nvSpPr>
            <p:cNvPr id="110" name="Rectangle 105">
              <a:extLst>
                <a:ext uri="{FF2B5EF4-FFF2-40B4-BE49-F238E27FC236}">
                  <a16:creationId xmlns:a16="http://schemas.microsoft.com/office/drawing/2014/main" id="{1315672A-12EE-44E8-B6F3-5DAAC34831A2}"/>
                </a:ext>
              </a:extLst>
            </p:cNvPr>
            <p:cNvSpPr>
              <a:spLocks noChangeArrowheads="1"/>
            </p:cNvSpPr>
            <p:nvPr/>
          </p:nvSpPr>
          <p:spPr bwMode="auto">
            <a:xfrm>
              <a:off x="576" y="1488"/>
              <a:ext cx="144" cy="144"/>
            </a:xfrm>
            <a:prstGeom prst="rect">
              <a:avLst/>
            </a:prstGeom>
            <a:solidFill>
              <a:schemeClr val="hlink"/>
            </a:solidFill>
            <a:ln w="9525">
              <a:solidFill>
                <a:schemeClr val="tx1"/>
              </a:solidFill>
              <a:miter lim="800000"/>
              <a:headEnd/>
              <a:tailEnd/>
            </a:ln>
          </p:spPr>
          <p:txBody>
            <a:bodyPr wrap="none" anchor="ctr"/>
            <a:lstStyle/>
            <a:p>
              <a:pPr algn="ctr"/>
              <a:r>
                <a:rPr lang="en-US" sz="1200" b="1" dirty="0">
                  <a:solidFill>
                    <a:srgbClr val="080808"/>
                  </a:solidFill>
                </a:rPr>
                <a:t>C.7</a:t>
              </a:r>
            </a:p>
          </p:txBody>
        </p:sp>
      </p:grpSp>
      <p:sp>
        <p:nvSpPr>
          <p:cNvPr id="111" name="Rectangle 106">
            <a:extLst>
              <a:ext uri="{FF2B5EF4-FFF2-40B4-BE49-F238E27FC236}">
                <a16:creationId xmlns:a16="http://schemas.microsoft.com/office/drawing/2014/main" id="{BA7BFD33-5C6C-4454-BBD5-2F0D5D5A8DEC}"/>
              </a:ext>
            </a:extLst>
          </p:cNvPr>
          <p:cNvSpPr>
            <a:spLocks noChangeArrowheads="1"/>
          </p:cNvSpPr>
          <p:nvPr/>
        </p:nvSpPr>
        <p:spPr bwMode="auto">
          <a:xfrm>
            <a:off x="9679259" y="5791200"/>
            <a:ext cx="228600" cy="228600"/>
          </a:xfrm>
          <a:prstGeom prst="rect">
            <a:avLst/>
          </a:prstGeom>
          <a:solidFill>
            <a:schemeClr val="bg2"/>
          </a:solidFill>
          <a:ln w="9525">
            <a:solidFill>
              <a:schemeClr val="tx1"/>
            </a:solidFill>
            <a:miter lim="800000"/>
            <a:headEnd/>
            <a:tailEnd/>
          </a:ln>
        </p:spPr>
        <p:txBody>
          <a:bodyPr wrap="none" anchor="ctr"/>
          <a:lstStyle/>
          <a:p>
            <a:pPr algn="ctr"/>
            <a:r>
              <a:rPr lang="en-US" sz="1200" b="1">
                <a:solidFill>
                  <a:srgbClr val="C00000"/>
                </a:solidFill>
              </a:rPr>
              <a:t>74</a:t>
            </a:r>
          </a:p>
        </p:txBody>
      </p:sp>
      <p:sp>
        <p:nvSpPr>
          <p:cNvPr id="112" name="Rectangle 107">
            <a:extLst>
              <a:ext uri="{FF2B5EF4-FFF2-40B4-BE49-F238E27FC236}">
                <a16:creationId xmlns:a16="http://schemas.microsoft.com/office/drawing/2014/main" id="{10927E19-B194-46AA-9791-07B58D25B19C}"/>
              </a:ext>
            </a:extLst>
          </p:cNvPr>
          <p:cNvSpPr>
            <a:spLocks noChangeArrowheads="1"/>
          </p:cNvSpPr>
          <p:nvPr/>
        </p:nvSpPr>
        <p:spPr bwMode="auto">
          <a:xfrm>
            <a:off x="9450659" y="5791200"/>
            <a:ext cx="228600" cy="228600"/>
          </a:xfrm>
          <a:prstGeom prst="rect">
            <a:avLst/>
          </a:prstGeom>
          <a:solidFill>
            <a:schemeClr val="bg2"/>
          </a:solidFill>
          <a:ln w="9525">
            <a:solidFill>
              <a:schemeClr val="tx1"/>
            </a:solidFill>
            <a:miter lim="800000"/>
            <a:headEnd/>
            <a:tailEnd/>
          </a:ln>
        </p:spPr>
        <p:txBody>
          <a:bodyPr wrap="none" anchor="ctr"/>
          <a:lstStyle/>
          <a:p>
            <a:pPr algn="ctr"/>
            <a:r>
              <a:rPr lang="en-US" sz="1200" b="1">
                <a:solidFill>
                  <a:srgbClr val="C00000"/>
                </a:solidFill>
              </a:rPr>
              <a:t>54</a:t>
            </a:r>
          </a:p>
        </p:txBody>
      </p:sp>
      <p:sp>
        <p:nvSpPr>
          <p:cNvPr id="113" name="Rectangle 108">
            <a:extLst>
              <a:ext uri="{FF2B5EF4-FFF2-40B4-BE49-F238E27FC236}">
                <a16:creationId xmlns:a16="http://schemas.microsoft.com/office/drawing/2014/main" id="{9DE1ED5E-CB91-4DB4-A97B-8D5A0A38A2D6}"/>
              </a:ext>
            </a:extLst>
          </p:cNvPr>
          <p:cNvSpPr>
            <a:spLocks noChangeArrowheads="1"/>
          </p:cNvSpPr>
          <p:nvPr/>
        </p:nvSpPr>
        <p:spPr bwMode="auto">
          <a:xfrm>
            <a:off x="8460059" y="5791200"/>
            <a:ext cx="76200" cy="228600"/>
          </a:xfrm>
          <a:prstGeom prst="rect">
            <a:avLst/>
          </a:prstGeom>
          <a:solidFill>
            <a:schemeClr val="bg2"/>
          </a:solidFill>
          <a:ln w="9525">
            <a:solidFill>
              <a:schemeClr val="tx1"/>
            </a:solidFill>
            <a:miter lim="800000"/>
            <a:headEnd/>
            <a:tailEnd/>
          </a:ln>
        </p:spPr>
        <p:txBody>
          <a:bodyPr wrap="none" anchor="ctr"/>
          <a:lstStyle/>
          <a:p>
            <a:pPr algn="ctr"/>
            <a:endParaRPr lang="en-US" sz="1200">
              <a:solidFill>
                <a:srgbClr val="FFFF00"/>
              </a:solidFill>
            </a:endParaRPr>
          </a:p>
        </p:txBody>
      </p:sp>
      <p:sp>
        <p:nvSpPr>
          <p:cNvPr id="7" name="TextBox 6">
            <a:extLst>
              <a:ext uri="{FF2B5EF4-FFF2-40B4-BE49-F238E27FC236}">
                <a16:creationId xmlns:a16="http://schemas.microsoft.com/office/drawing/2014/main" id="{86ECC020-B47A-4545-9368-4E4244F365BB}"/>
              </a:ext>
            </a:extLst>
          </p:cNvPr>
          <p:cNvSpPr txBox="1"/>
          <p:nvPr/>
        </p:nvSpPr>
        <p:spPr>
          <a:xfrm>
            <a:off x="8153401" y="5943600"/>
            <a:ext cx="2005677" cy="369332"/>
          </a:xfrm>
          <a:prstGeom prst="rect">
            <a:avLst/>
          </a:prstGeom>
          <a:noFill/>
        </p:spPr>
        <p:txBody>
          <a:bodyPr wrap="none" rtlCol="0">
            <a:spAutoFit/>
          </a:bodyPr>
          <a:lstStyle/>
          <a:p>
            <a:r>
              <a:rPr lang="en-US" dirty="0"/>
              <a:t>To network layer</a:t>
            </a:r>
          </a:p>
        </p:txBody>
      </p:sp>
      <p:sp>
        <p:nvSpPr>
          <p:cNvPr id="114" name="Text Box 39">
            <a:extLst>
              <a:ext uri="{FF2B5EF4-FFF2-40B4-BE49-F238E27FC236}">
                <a16:creationId xmlns:a16="http://schemas.microsoft.com/office/drawing/2014/main" id="{96A3BDCF-E95F-4E14-979E-6C6E68B3F871}"/>
              </a:ext>
            </a:extLst>
          </p:cNvPr>
          <p:cNvSpPr txBox="1">
            <a:spLocks noChangeArrowheads="1"/>
          </p:cNvSpPr>
          <p:nvPr/>
        </p:nvSpPr>
        <p:spPr bwMode="auto">
          <a:xfrm>
            <a:off x="3903076" y="2204522"/>
            <a:ext cx="548548" cy="369332"/>
          </a:xfrm>
          <a:prstGeom prst="rect">
            <a:avLst/>
          </a:prstGeom>
          <a:noFill/>
          <a:ln w="9525">
            <a:noFill/>
            <a:miter lim="800000"/>
            <a:headEnd/>
            <a:tailEnd/>
          </a:ln>
        </p:spPr>
        <p:txBody>
          <a:bodyPr wrap="none">
            <a:spAutoFit/>
          </a:bodyPr>
          <a:lstStyle/>
          <a:p>
            <a:r>
              <a:rPr lang="en-US" i="1" dirty="0"/>
              <a:t>A.5</a:t>
            </a:r>
          </a:p>
        </p:txBody>
      </p:sp>
      <p:sp>
        <p:nvSpPr>
          <p:cNvPr id="115" name="Text Box 39">
            <a:extLst>
              <a:ext uri="{FF2B5EF4-FFF2-40B4-BE49-F238E27FC236}">
                <a16:creationId xmlns:a16="http://schemas.microsoft.com/office/drawing/2014/main" id="{413A981C-4E6C-4A64-B663-834AEE37B720}"/>
              </a:ext>
            </a:extLst>
          </p:cNvPr>
          <p:cNvSpPr txBox="1">
            <a:spLocks noChangeArrowheads="1"/>
          </p:cNvSpPr>
          <p:nvPr/>
        </p:nvSpPr>
        <p:spPr bwMode="auto">
          <a:xfrm>
            <a:off x="4024986" y="2748478"/>
            <a:ext cx="510076" cy="369332"/>
          </a:xfrm>
          <a:prstGeom prst="rect">
            <a:avLst/>
          </a:prstGeom>
          <a:noFill/>
          <a:ln w="9525">
            <a:noFill/>
            <a:miter lim="800000"/>
            <a:headEnd/>
            <a:tailEnd/>
          </a:ln>
        </p:spPr>
        <p:txBody>
          <a:bodyPr wrap="none">
            <a:spAutoFit/>
          </a:bodyPr>
          <a:lstStyle/>
          <a:p>
            <a:r>
              <a:rPr lang="en-US" i="1" dirty="0"/>
              <a:t>B.7</a:t>
            </a:r>
          </a:p>
        </p:txBody>
      </p:sp>
      <p:sp>
        <p:nvSpPr>
          <p:cNvPr id="116" name="Text Box 39">
            <a:extLst>
              <a:ext uri="{FF2B5EF4-FFF2-40B4-BE49-F238E27FC236}">
                <a16:creationId xmlns:a16="http://schemas.microsoft.com/office/drawing/2014/main" id="{7A15D13A-CD7D-4798-B645-0642E0B4F4A1}"/>
              </a:ext>
            </a:extLst>
          </p:cNvPr>
          <p:cNvSpPr txBox="1">
            <a:spLocks noChangeArrowheads="1"/>
          </p:cNvSpPr>
          <p:nvPr/>
        </p:nvSpPr>
        <p:spPr bwMode="auto">
          <a:xfrm>
            <a:off x="3187344" y="3959781"/>
            <a:ext cx="510076" cy="369332"/>
          </a:xfrm>
          <a:prstGeom prst="rect">
            <a:avLst/>
          </a:prstGeom>
          <a:noFill/>
          <a:ln w="9525">
            <a:noFill/>
            <a:miter lim="800000"/>
            <a:headEnd/>
            <a:tailEnd/>
          </a:ln>
        </p:spPr>
        <p:txBody>
          <a:bodyPr wrap="none">
            <a:spAutoFit/>
          </a:bodyPr>
          <a:lstStyle/>
          <a:p>
            <a:r>
              <a:rPr lang="en-US" i="1" dirty="0"/>
              <a:t>B.2</a:t>
            </a:r>
          </a:p>
        </p:txBody>
      </p:sp>
      <p:sp>
        <p:nvSpPr>
          <p:cNvPr id="117" name="Text Box 39">
            <a:extLst>
              <a:ext uri="{FF2B5EF4-FFF2-40B4-BE49-F238E27FC236}">
                <a16:creationId xmlns:a16="http://schemas.microsoft.com/office/drawing/2014/main" id="{E70E5C86-346C-4A9E-AA62-C474C8726E3C}"/>
              </a:ext>
            </a:extLst>
          </p:cNvPr>
          <p:cNvSpPr txBox="1">
            <a:spLocks noChangeArrowheads="1"/>
          </p:cNvSpPr>
          <p:nvPr/>
        </p:nvSpPr>
        <p:spPr bwMode="auto">
          <a:xfrm>
            <a:off x="3188920" y="4651157"/>
            <a:ext cx="548548" cy="369332"/>
          </a:xfrm>
          <a:prstGeom prst="rect">
            <a:avLst/>
          </a:prstGeom>
          <a:noFill/>
          <a:ln w="9525">
            <a:noFill/>
            <a:miter lim="800000"/>
            <a:headEnd/>
            <a:tailEnd/>
          </a:ln>
        </p:spPr>
        <p:txBody>
          <a:bodyPr wrap="none">
            <a:spAutoFit/>
          </a:bodyPr>
          <a:lstStyle/>
          <a:p>
            <a:r>
              <a:rPr lang="en-US" i="1" dirty="0"/>
              <a:t>D.1</a:t>
            </a:r>
          </a:p>
        </p:txBody>
      </p:sp>
      <p:sp>
        <p:nvSpPr>
          <p:cNvPr id="118" name="Text Box 39">
            <a:extLst>
              <a:ext uri="{FF2B5EF4-FFF2-40B4-BE49-F238E27FC236}">
                <a16:creationId xmlns:a16="http://schemas.microsoft.com/office/drawing/2014/main" id="{C3405F35-9759-405F-B1F2-EDDCFC32F98C}"/>
              </a:ext>
            </a:extLst>
          </p:cNvPr>
          <p:cNvSpPr txBox="1">
            <a:spLocks noChangeArrowheads="1"/>
          </p:cNvSpPr>
          <p:nvPr/>
        </p:nvSpPr>
        <p:spPr bwMode="auto">
          <a:xfrm>
            <a:off x="7925125" y="3802824"/>
            <a:ext cx="510076" cy="369332"/>
          </a:xfrm>
          <a:prstGeom prst="rect">
            <a:avLst/>
          </a:prstGeom>
          <a:noFill/>
          <a:ln w="9525">
            <a:noFill/>
            <a:miter lim="800000"/>
            <a:headEnd/>
            <a:tailEnd/>
          </a:ln>
        </p:spPr>
        <p:txBody>
          <a:bodyPr wrap="none">
            <a:spAutoFit/>
          </a:bodyPr>
          <a:lstStyle/>
          <a:p>
            <a:r>
              <a:rPr lang="en-US" i="1" dirty="0"/>
              <a:t>B.9</a:t>
            </a:r>
          </a:p>
        </p:txBody>
      </p:sp>
      <p:sp>
        <p:nvSpPr>
          <p:cNvPr id="119" name="Text Box 39">
            <a:extLst>
              <a:ext uri="{FF2B5EF4-FFF2-40B4-BE49-F238E27FC236}">
                <a16:creationId xmlns:a16="http://schemas.microsoft.com/office/drawing/2014/main" id="{CF8BF9F1-3359-486C-8826-B4BD40E2D281}"/>
              </a:ext>
            </a:extLst>
          </p:cNvPr>
          <p:cNvSpPr txBox="1">
            <a:spLocks noChangeArrowheads="1"/>
          </p:cNvSpPr>
          <p:nvPr/>
        </p:nvSpPr>
        <p:spPr bwMode="auto">
          <a:xfrm>
            <a:off x="7905557" y="4425434"/>
            <a:ext cx="564578" cy="369332"/>
          </a:xfrm>
          <a:prstGeom prst="rect">
            <a:avLst/>
          </a:prstGeom>
          <a:noFill/>
          <a:ln w="9525">
            <a:noFill/>
            <a:miter lim="800000"/>
            <a:headEnd/>
            <a:tailEnd/>
          </a:ln>
        </p:spPr>
        <p:txBody>
          <a:bodyPr wrap="none">
            <a:spAutoFit/>
          </a:bodyPr>
          <a:lstStyle/>
          <a:p>
            <a:r>
              <a:rPr lang="en-US" i="1" dirty="0"/>
              <a:t>C.3</a:t>
            </a:r>
          </a:p>
        </p:txBody>
      </p:sp>
    </p:spTree>
    <p:extLst>
      <p:ext uri="{BB962C8B-B14F-4D97-AF65-F5344CB8AC3E}">
        <p14:creationId xmlns:p14="http://schemas.microsoft.com/office/powerpoint/2010/main" val="418183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539"/>
                                        </p:tgtEl>
                                        <p:attrNameLst>
                                          <p:attrName>style.visibility</p:attrName>
                                        </p:attrNameLst>
                                      </p:cBhvr>
                                      <p:to>
                                        <p:strVal val="visible"/>
                                      </p:to>
                                    </p:set>
                                    <p:animEffect transition="in" filter="dissolve">
                                      <p:cBhvr>
                                        <p:cTn id="7" dur="500"/>
                                        <p:tgtEl>
                                          <p:spTgt spid="6253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2540"/>
                                        </p:tgtEl>
                                        <p:attrNameLst>
                                          <p:attrName>style.visibility</p:attrName>
                                        </p:attrNameLst>
                                      </p:cBhvr>
                                      <p:to>
                                        <p:strVal val="visible"/>
                                      </p:to>
                                    </p:set>
                                    <p:animEffect transition="in" filter="dissolve">
                                      <p:cBhvr>
                                        <p:cTn id="10" dur="500"/>
                                        <p:tgtEl>
                                          <p:spTgt spid="6254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2541"/>
                                        </p:tgtEl>
                                        <p:attrNameLst>
                                          <p:attrName>style.visibility</p:attrName>
                                        </p:attrNameLst>
                                      </p:cBhvr>
                                      <p:to>
                                        <p:strVal val="visible"/>
                                      </p:to>
                                    </p:set>
                                    <p:animEffect transition="in" filter="dissolve">
                                      <p:cBhvr>
                                        <p:cTn id="13" dur="500"/>
                                        <p:tgtEl>
                                          <p:spTgt spid="6254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2542"/>
                                        </p:tgtEl>
                                        <p:attrNameLst>
                                          <p:attrName>style.visibility</p:attrName>
                                        </p:attrNameLst>
                                      </p:cBhvr>
                                      <p:to>
                                        <p:strVal val="visible"/>
                                      </p:to>
                                    </p:set>
                                    <p:animEffect transition="in" filter="dissolve">
                                      <p:cBhvr>
                                        <p:cTn id="16" dur="500"/>
                                        <p:tgtEl>
                                          <p:spTgt spid="6254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2546"/>
                                        </p:tgtEl>
                                        <p:attrNameLst>
                                          <p:attrName>style.visibility</p:attrName>
                                        </p:attrNameLst>
                                      </p:cBhvr>
                                      <p:to>
                                        <p:strVal val="visible"/>
                                      </p:to>
                                    </p:set>
                                    <p:animEffect transition="in" filter="dissolve">
                                      <p:cBhvr>
                                        <p:cTn id="19" dur="500"/>
                                        <p:tgtEl>
                                          <p:spTgt spid="6254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2547"/>
                                        </p:tgtEl>
                                        <p:attrNameLst>
                                          <p:attrName>style.visibility</p:attrName>
                                        </p:attrNameLst>
                                      </p:cBhvr>
                                      <p:to>
                                        <p:strVal val="visible"/>
                                      </p:to>
                                    </p:set>
                                    <p:animEffect transition="in" filter="dissolve">
                                      <p:cBhvr>
                                        <p:cTn id="22" dur="500"/>
                                        <p:tgtEl>
                                          <p:spTgt spid="6254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2543"/>
                                        </p:tgtEl>
                                        <p:attrNameLst>
                                          <p:attrName>style.visibility</p:attrName>
                                        </p:attrNameLst>
                                      </p:cBhvr>
                                      <p:to>
                                        <p:strVal val="visible"/>
                                      </p:to>
                                    </p:set>
                                    <p:animEffect transition="in" filter="dissolve">
                                      <p:cBhvr>
                                        <p:cTn id="25" dur="500"/>
                                        <p:tgtEl>
                                          <p:spTgt spid="6254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2544"/>
                                        </p:tgtEl>
                                        <p:attrNameLst>
                                          <p:attrName>style.visibility</p:attrName>
                                        </p:attrNameLst>
                                      </p:cBhvr>
                                      <p:to>
                                        <p:strVal val="visible"/>
                                      </p:to>
                                    </p:set>
                                    <p:animEffect transition="in" filter="dissolve">
                                      <p:cBhvr>
                                        <p:cTn id="28" dur="500"/>
                                        <p:tgtEl>
                                          <p:spTgt spid="6254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2545"/>
                                        </p:tgtEl>
                                        <p:attrNameLst>
                                          <p:attrName>style.visibility</p:attrName>
                                        </p:attrNameLst>
                                      </p:cBhvr>
                                      <p:to>
                                        <p:strVal val="visible"/>
                                      </p:to>
                                    </p:set>
                                    <p:animEffect transition="in" filter="dissolve">
                                      <p:cBhvr>
                                        <p:cTn id="31" dur="500"/>
                                        <p:tgtEl>
                                          <p:spTgt spid="625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62531"/>
                                        </p:tgtEl>
                                        <p:attrNameLst>
                                          <p:attrName>style.visibility</p:attrName>
                                        </p:attrNameLst>
                                      </p:cBhvr>
                                      <p:to>
                                        <p:strVal val="visible"/>
                                      </p:to>
                                    </p:set>
                                    <p:animEffect transition="in" filter="wipe(up)">
                                      <p:cBhvr>
                                        <p:cTn id="36" dur="500"/>
                                        <p:tgtEl>
                                          <p:spTgt spid="62531"/>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62532"/>
                                        </p:tgtEl>
                                        <p:attrNameLst>
                                          <p:attrName>style.visibility</p:attrName>
                                        </p:attrNameLst>
                                      </p:cBhvr>
                                      <p:to>
                                        <p:strVal val="visible"/>
                                      </p:to>
                                    </p:set>
                                    <p:animEffect transition="in" filter="wipe(left)">
                                      <p:cBhvr>
                                        <p:cTn id="40" dur="500"/>
                                        <p:tgtEl>
                                          <p:spTgt spid="62532"/>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62533"/>
                                        </p:tgtEl>
                                        <p:attrNameLst>
                                          <p:attrName>style.visibility</p:attrName>
                                        </p:attrNameLst>
                                      </p:cBhvr>
                                      <p:to>
                                        <p:strVal val="visible"/>
                                      </p:to>
                                    </p:set>
                                    <p:animEffect transition="in" filter="wipe(up)">
                                      <p:cBhvr>
                                        <p:cTn id="44" dur="500"/>
                                        <p:tgtEl>
                                          <p:spTgt spid="62533"/>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62573"/>
                                        </p:tgtEl>
                                        <p:attrNameLst>
                                          <p:attrName>style.visibility</p:attrName>
                                        </p:attrNameLst>
                                      </p:cBhvr>
                                      <p:to>
                                        <p:strVal val="visible"/>
                                      </p:to>
                                    </p:set>
                                    <p:animEffect transition="in" filter="wipe(up)">
                                      <p:cBhvr>
                                        <p:cTn id="48" dur="500"/>
                                        <p:tgtEl>
                                          <p:spTgt spid="62573"/>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62534"/>
                                        </p:tgtEl>
                                        <p:attrNameLst>
                                          <p:attrName>style.visibility</p:attrName>
                                        </p:attrNameLst>
                                      </p:cBhvr>
                                      <p:to>
                                        <p:strVal val="visible"/>
                                      </p:to>
                                    </p:set>
                                    <p:animEffect transition="in" filter="wipe(left)">
                                      <p:cBhvr>
                                        <p:cTn id="52" dur="500"/>
                                        <p:tgtEl>
                                          <p:spTgt spid="62534"/>
                                        </p:tgtEl>
                                      </p:cBhvr>
                                    </p:animEffect>
                                  </p:childTnLst>
                                </p:cTn>
                              </p:par>
                            </p:childTnLst>
                          </p:cTn>
                        </p:par>
                        <p:par>
                          <p:cTn id="53" fill="hold">
                            <p:stCondLst>
                              <p:cond delay="2500"/>
                            </p:stCondLst>
                            <p:childTnLst>
                              <p:par>
                                <p:cTn id="54" presetID="22" presetClass="entr" presetSubtype="1" fill="hold" grpId="0" nodeType="afterEffect">
                                  <p:stCondLst>
                                    <p:cond delay="0"/>
                                  </p:stCondLst>
                                  <p:childTnLst>
                                    <p:set>
                                      <p:cBhvr>
                                        <p:cTn id="55" dur="1" fill="hold">
                                          <p:stCondLst>
                                            <p:cond delay="0"/>
                                          </p:stCondLst>
                                        </p:cTn>
                                        <p:tgtEl>
                                          <p:spTgt spid="62535"/>
                                        </p:tgtEl>
                                        <p:attrNameLst>
                                          <p:attrName>style.visibility</p:attrName>
                                        </p:attrNameLst>
                                      </p:cBhvr>
                                      <p:to>
                                        <p:strVal val="visible"/>
                                      </p:to>
                                    </p:set>
                                    <p:animEffect transition="in" filter="wipe(up)">
                                      <p:cBhvr>
                                        <p:cTn id="56" dur="500"/>
                                        <p:tgtEl>
                                          <p:spTgt spid="62535"/>
                                        </p:tgtEl>
                                      </p:cBhvr>
                                    </p:animEffect>
                                  </p:childTnLst>
                                </p:cTn>
                              </p:par>
                            </p:childTnLst>
                          </p:cTn>
                        </p:par>
                        <p:par>
                          <p:cTn id="57" fill="hold">
                            <p:stCondLst>
                              <p:cond delay="3000"/>
                            </p:stCondLst>
                            <p:childTnLst>
                              <p:par>
                                <p:cTn id="58" presetID="22" presetClass="entr" presetSubtype="1" fill="hold" grpId="0" nodeType="afterEffect">
                                  <p:stCondLst>
                                    <p:cond delay="0"/>
                                  </p:stCondLst>
                                  <p:childTnLst>
                                    <p:set>
                                      <p:cBhvr>
                                        <p:cTn id="59" dur="1" fill="hold">
                                          <p:stCondLst>
                                            <p:cond delay="0"/>
                                          </p:stCondLst>
                                        </p:cTn>
                                        <p:tgtEl>
                                          <p:spTgt spid="62574"/>
                                        </p:tgtEl>
                                        <p:attrNameLst>
                                          <p:attrName>style.visibility</p:attrName>
                                        </p:attrNameLst>
                                      </p:cBhvr>
                                      <p:to>
                                        <p:strVal val="visible"/>
                                      </p:to>
                                    </p:set>
                                    <p:animEffect transition="in" filter="wipe(up)">
                                      <p:cBhvr>
                                        <p:cTn id="60" dur="500"/>
                                        <p:tgtEl>
                                          <p:spTgt spid="62574"/>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62536"/>
                                        </p:tgtEl>
                                        <p:attrNameLst>
                                          <p:attrName>style.visibility</p:attrName>
                                        </p:attrNameLst>
                                      </p:cBhvr>
                                      <p:to>
                                        <p:strVal val="visible"/>
                                      </p:to>
                                    </p:set>
                                    <p:animEffect transition="in" filter="wipe(left)">
                                      <p:cBhvr>
                                        <p:cTn id="64" dur="500"/>
                                        <p:tgtEl>
                                          <p:spTgt spid="62536"/>
                                        </p:tgtEl>
                                      </p:cBhvr>
                                    </p:animEffect>
                                  </p:childTnLst>
                                </p:cTn>
                              </p:par>
                            </p:childTnLst>
                          </p:cTn>
                        </p:par>
                        <p:par>
                          <p:cTn id="65" fill="hold">
                            <p:stCondLst>
                              <p:cond delay="4000"/>
                            </p:stCondLst>
                            <p:childTnLst>
                              <p:par>
                                <p:cTn id="66" presetID="22" presetClass="entr" presetSubtype="1" fill="hold" grpId="0" nodeType="afterEffect">
                                  <p:stCondLst>
                                    <p:cond delay="0"/>
                                  </p:stCondLst>
                                  <p:childTnLst>
                                    <p:set>
                                      <p:cBhvr>
                                        <p:cTn id="67" dur="1" fill="hold">
                                          <p:stCondLst>
                                            <p:cond delay="0"/>
                                          </p:stCondLst>
                                        </p:cTn>
                                        <p:tgtEl>
                                          <p:spTgt spid="62537"/>
                                        </p:tgtEl>
                                        <p:attrNameLst>
                                          <p:attrName>style.visibility</p:attrName>
                                        </p:attrNameLst>
                                      </p:cBhvr>
                                      <p:to>
                                        <p:strVal val="visible"/>
                                      </p:to>
                                    </p:set>
                                    <p:animEffect transition="in" filter="wipe(up)">
                                      <p:cBhvr>
                                        <p:cTn id="68" dur="500"/>
                                        <p:tgtEl>
                                          <p:spTgt spid="6253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dissolve">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62555"/>
                                        </p:tgtEl>
                                        <p:attrNameLst>
                                          <p:attrName>style.visibility</p:attrName>
                                        </p:attrNameLst>
                                      </p:cBhvr>
                                      <p:to>
                                        <p:strVal val="visible"/>
                                      </p:to>
                                    </p:set>
                                    <p:anim calcmode="lin" valueType="num">
                                      <p:cBhvr additive="base">
                                        <p:cTn id="78" dur="500" fill="hold"/>
                                        <p:tgtEl>
                                          <p:spTgt spid="62555"/>
                                        </p:tgtEl>
                                        <p:attrNameLst>
                                          <p:attrName>ppt_x</p:attrName>
                                        </p:attrNameLst>
                                      </p:cBhvr>
                                      <p:tavLst>
                                        <p:tav tm="0">
                                          <p:val>
                                            <p:strVal val="1+#ppt_w/2"/>
                                          </p:val>
                                        </p:tav>
                                        <p:tav tm="100000">
                                          <p:val>
                                            <p:strVal val="#ppt_x"/>
                                          </p:val>
                                        </p:tav>
                                      </p:tavLst>
                                    </p:anim>
                                    <p:anim calcmode="lin" valueType="num">
                                      <p:cBhvr additive="base">
                                        <p:cTn id="79" dur="500" fill="hold"/>
                                        <p:tgtEl>
                                          <p:spTgt spid="62555"/>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ID="2" presetClass="entr" presetSubtype="2" fill="hold" grpId="0" nodeType="afterEffect">
                                  <p:stCondLst>
                                    <p:cond delay="0"/>
                                  </p:stCondLst>
                                  <p:childTnLst>
                                    <p:set>
                                      <p:cBhvr>
                                        <p:cTn id="82" dur="1" fill="hold">
                                          <p:stCondLst>
                                            <p:cond delay="0"/>
                                          </p:stCondLst>
                                        </p:cTn>
                                        <p:tgtEl>
                                          <p:spTgt spid="62554"/>
                                        </p:tgtEl>
                                        <p:attrNameLst>
                                          <p:attrName>style.visibility</p:attrName>
                                        </p:attrNameLst>
                                      </p:cBhvr>
                                      <p:to>
                                        <p:strVal val="visible"/>
                                      </p:to>
                                    </p:set>
                                    <p:anim calcmode="lin" valueType="num">
                                      <p:cBhvr additive="base">
                                        <p:cTn id="83" dur="500" fill="hold"/>
                                        <p:tgtEl>
                                          <p:spTgt spid="62554"/>
                                        </p:tgtEl>
                                        <p:attrNameLst>
                                          <p:attrName>ppt_x</p:attrName>
                                        </p:attrNameLst>
                                      </p:cBhvr>
                                      <p:tavLst>
                                        <p:tav tm="0">
                                          <p:val>
                                            <p:strVal val="1+#ppt_w/2"/>
                                          </p:val>
                                        </p:tav>
                                        <p:tav tm="100000">
                                          <p:val>
                                            <p:strVal val="#ppt_x"/>
                                          </p:val>
                                        </p:tav>
                                      </p:tavLst>
                                    </p:anim>
                                    <p:anim calcmode="lin" valueType="num">
                                      <p:cBhvr additive="base">
                                        <p:cTn id="84" dur="500" fill="hold"/>
                                        <p:tgtEl>
                                          <p:spTgt spid="62554"/>
                                        </p:tgtEl>
                                        <p:attrNameLst>
                                          <p:attrName>ppt_y</p:attrName>
                                        </p:attrNameLst>
                                      </p:cBhvr>
                                      <p:tavLst>
                                        <p:tav tm="0">
                                          <p:val>
                                            <p:strVal val="#ppt_y"/>
                                          </p:val>
                                        </p:tav>
                                        <p:tav tm="100000">
                                          <p:val>
                                            <p:strVal val="#ppt_y"/>
                                          </p:val>
                                        </p:tav>
                                      </p:tavLst>
                                    </p:anim>
                                  </p:childTnLst>
                                </p:cTn>
                              </p:par>
                            </p:childTnLst>
                          </p:cTn>
                        </p:par>
                        <p:par>
                          <p:cTn id="85" fill="hold">
                            <p:stCondLst>
                              <p:cond delay="1000"/>
                            </p:stCondLst>
                            <p:childTnLst>
                              <p:par>
                                <p:cTn id="86" presetID="2" presetClass="entr" presetSubtype="8" fill="hold" grpId="0" nodeType="afterEffect">
                                  <p:stCondLst>
                                    <p:cond delay="0"/>
                                  </p:stCondLst>
                                  <p:childTnLst>
                                    <p:set>
                                      <p:cBhvr>
                                        <p:cTn id="87" dur="1" fill="hold">
                                          <p:stCondLst>
                                            <p:cond delay="0"/>
                                          </p:stCondLst>
                                        </p:cTn>
                                        <p:tgtEl>
                                          <p:spTgt spid="62556"/>
                                        </p:tgtEl>
                                        <p:attrNameLst>
                                          <p:attrName>style.visibility</p:attrName>
                                        </p:attrNameLst>
                                      </p:cBhvr>
                                      <p:to>
                                        <p:strVal val="visible"/>
                                      </p:to>
                                    </p:set>
                                    <p:anim calcmode="lin" valueType="num">
                                      <p:cBhvr additive="base">
                                        <p:cTn id="88" dur="500" fill="hold"/>
                                        <p:tgtEl>
                                          <p:spTgt spid="62556"/>
                                        </p:tgtEl>
                                        <p:attrNameLst>
                                          <p:attrName>ppt_x</p:attrName>
                                        </p:attrNameLst>
                                      </p:cBhvr>
                                      <p:tavLst>
                                        <p:tav tm="0">
                                          <p:val>
                                            <p:strVal val="0-#ppt_w/2"/>
                                          </p:val>
                                        </p:tav>
                                        <p:tav tm="100000">
                                          <p:val>
                                            <p:strVal val="#ppt_x"/>
                                          </p:val>
                                        </p:tav>
                                      </p:tavLst>
                                    </p:anim>
                                    <p:anim calcmode="lin" valueType="num">
                                      <p:cBhvr additive="base">
                                        <p:cTn id="89" dur="500" fill="hold"/>
                                        <p:tgtEl>
                                          <p:spTgt spid="62556"/>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nodeType="click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dissolve">
                                      <p:cBhvr>
                                        <p:cTn id="94" dur="500"/>
                                        <p:tgtEl>
                                          <p:spTgt spid="4"/>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2" fill="hold" grpId="0" nodeType="clickEffect">
                                  <p:stCondLst>
                                    <p:cond delay="0"/>
                                  </p:stCondLst>
                                  <p:childTnLst>
                                    <p:set>
                                      <p:cBhvr>
                                        <p:cTn id="98" dur="1" fill="hold">
                                          <p:stCondLst>
                                            <p:cond delay="0"/>
                                          </p:stCondLst>
                                        </p:cTn>
                                        <p:tgtEl>
                                          <p:spTgt spid="62564"/>
                                        </p:tgtEl>
                                        <p:attrNameLst>
                                          <p:attrName>style.visibility</p:attrName>
                                        </p:attrNameLst>
                                      </p:cBhvr>
                                      <p:to>
                                        <p:strVal val="visible"/>
                                      </p:to>
                                    </p:set>
                                    <p:anim calcmode="lin" valueType="num">
                                      <p:cBhvr additive="base">
                                        <p:cTn id="99" dur="500" fill="hold"/>
                                        <p:tgtEl>
                                          <p:spTgt spid="62564"/>
                                        </p:tgtEl>
                                        <p:attrNameLst>
                                          <p:attrName>ppt_x</p:attrName>
                                        </p:attrNameLst>
                                      </p:cBhvr>
                                      <p:tavLst>
                                        <p:tav tm="0">
                                          <p:val>
                                            <p:strVal val="1+#ppt_w/2"/>
                                          </p:val>
                                        </p:tav>
                                        <p:tav tm="100000">
                                          <p:val>
                                            <p:strVal val="#ppt_x"/>
                                          </p:val>
                                        </p:tav>
                                      </p:tavLst>
                                    </p:anim>
                                    <p:anim calcmode="lin" valueType="num">
                                      <p:cBhvr additive="base">
                                        <p:cTn id="100" dur="500" fill="hold"/>
                                        <p:tgtEl>
                                          <p:spTgt spid="62564"/>
                                        </p:tgtEl>
                                        <p:attrNameLst>
                                          <p:attrName>ppt_y</p:attrName>
                                        </p:attrNameLst>
                                      </p:cBhvr>
                                      <p:tavLst>
                                        <p:tav tm="0">
                                          <p:val>
                                            <p:strVal val="#ppt_y"/>
                                          </p:val>
                                        </p:tav>
                                        <p:tav tm="100000">
                                          <p:val>
                                            <p:strVal val="#ppt_y"/>
                                          </p:val>
                                        </p:tav>
                                      </p:tavLst>
                                    </p:anim>
                                  </p:childTnLst>
                                </p:cTn>
                              </p:par>
                            </p:childTnLst>
                          </p:cTn>
                        </p:par>
                        <p:par>
                          <p:cTn id="101" fill="hold">
                            <p:stCondLst>
                              <p:cond delay="500"/>
                            </p:stCondLst>
                            <p:childTnLst>
                              <p:par>
                                <p:cTn id="102" presetID="2" presetClass="entr" presetSubtype="2" fill="hold" grpId="0" nodeType="afterEffect">
                                  <p:stCondLst>
                                    <p:cond delay="0"/>
                                  </p:stCondLst>
                                  <p:childTnLst>
                                    <p:set>
                                      <p:cBhvr>
                                        <p:cTn id="103" dur="1" fill="hold">
                                          <p:stCondLst>
                                            <p:cond delay="0"/>
                                          </p:stCondLst>
                                        </p:cTn>
                                        <p:tgtEl>
                                          <p:spTgt spid="62563"/>
                                        </p:tgtEl>
                                        <p:attrNameLst>
                                          <p:attrName>style.visibility</p:attrName>
                                        </p:attrNameLst>
                                      </p:cBhvr>
                                      <p:to>
                                        <p:strVal val="visible"/>
                                      </p:to>
                                    </p:set>
                                    <p:anim calcmode="lin" valueType="num">
                                      <p:cBhvr additive="base">
                                        <p:cTn id="104" dur="500" fill="hold"/>
                                        <p:tgtEl>
                                          <p:spTgt spid="62563"/>
                                        </p:tgtEl>
                                        <p:attrNameLst>
                                          <p:attrName>ppt_x</p:attrName>
                                        </p:attrNameLst>
                                      </p:cBhvr>
                                      <p:tavLst>
                                        <p:tav tm="0">
                                          <p:val>
                                            <p:strVal val="1+#ppt_w/2"/>
                                          </p:val>
                                        </p:tav>
                                        <p:tav tm="100000">
                                          <p:val>
                                            <p:strVal val="#ppt_x"/>
                                          </p:val>
                                        </p:tav>
                                      </p:tavLst>
                                    </p:anim>
                                    <p:anim calcmode="lin" valueType="num">
                                      <p:cBhvr additive="base">
                                        <p:cTn id="105" dur="500" fill="hold"/>
                                        <p:tgtEl>
                                          <p:spTgt spid="62563"/>
                                        </p:tgtEl>
                                        <p:attrNameLst>
                                          <p:attrName>ppt_y</p:attrName>
                                        </p:attrNameLst>
                                      </p:cBhvr>
                                      <p:tavLst>
                                        <p:tav tm="0">
                                          <p:val>
                                            <p:strVal val="#ppt_y"/>
                                          </p:val>
                                        </p:tav>
                                        <p:tav tm="100000">
                                          <p:val>
                                            <p:strVal val="#ppt_y"/>
                                          </p:val>
                                        </p:tav>
                                      </p:tavLst>
                                    </p:anim>
                                  </p:childTnLst>
                                </p:cTn>
                              </p:par>
                            </p:childTnLst>
                          </p:cTn>
                        </p:par>
                        <p:par>
                          <p:cTn id="106" fill="hold">
                            <p:stCondLst>
                              <p:cond delay="1000"/>
                            </p:stCondLst>
                            <p:childTnLst>
                              <p:par>
                                <p:cTn id="107" presetID="2" presetClass="entr" presetSubtype="8" fill="hold" grpId="0" nodeType="afterEffect">
                                  <p:stCondLst>
                                    <p:cond delay="0"/>
                                  </p:stCondLst>
                                  <p:childTnLst>
                                    <p:set>
                                      <p:cBhvr>
                                        <p:cTn id="108" dur="1" fill="hold">
                                          <p:stCondLst>
                                            <p:cond delay="0"/>
                                          </p:stCondLst>
                                        </p:cTn>
                                        <p:tgtEl>
                                          <p:spTgt spid="62565"/>
                                        </p:tgtEl>
                                        <p:attrNameLst>
                                          <p:attrName>style.visibility</p:attrName>
                                        </p:attrNameLst>
                                      </p:cBhvr>
                                      <p:to>
                                        <p:strVal val="visible"/>
                                      </p:to>
                                    </p:set>
                                    <p:anim calcmode="lin" valueType="num">
                                      <p:cBhvr additive="base">
                                        <p:cTn id="109" dur="500" fill="hold"/>
                                        <p:tgtEl>
                                          <p:spTgt spid="62565"/>
                                        </p:tgtEl>
                                        <p:attrNameLst>
                                          <p:attrName>ppt_x</p:attrName>
                                        </p:attrNameLst>
                                      </p:cBhvr>
                                      <p:tavLst>
                                        <p:tav tm="0">
                                          <p:val>
                                            <p:strVal val="0-#ppt_w/2"/>
                                          </p:val>
                                        </p:tav>
                                        <p:tav tm="100000">
                                          <p:val>
                                            <p:strVal val="#ppt_x"/>
                                          </p:val>
                                        </p:tav>
                                      </p:tavLst>
                                    </p:anim>
                                    <p:anim calcmode="lin" valueType="num">
                                      <p:cBhvr additive="base">
                                        <p:cTn id="110" dur="500" fill="hold"/>
                                        <p:tgtEl>
                                          <p:spTgt spid="62565"/>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5"/>
                                        </p:tgtEl>
                                        <p:attrNameLst>
                                          <p:attrName>style.visibility</p:attrName>
                                        </p:attrNameLst>
                                      </p:cBhvr>
                                      <p:to>
                                        <p:strVal val="visible"/>
                                      </p:to>
                                    </p:set>
                                    <p:animEffect transition="in" filter="dissolve">
                                      <p:cBhvr>
                                        <p:cTn id="115" dur="500"/>
                                        <p:tgtEl>
                                          <p:spTgt spid="5"/>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2" fill="hold" grpId="0" nodeType="clickEffect">
                                  <p:stCondLst>
                                    <p:cond delay="0"/>
                                  </p:stCondLst>
                                  <p:childTnLst>
                                    <p:set>
                                      <p:cBhvr>
                                        <p:cTn id="119" dur="1" fill="hold">
                                          <p:stCondLst>
                                            <p:cond delay="0"/>
                                          </p:stCondLst>
                                        </p:cTn>
                                        <p:tgtEl>
                                          <p:spTgt spid="62571"/>
                                        </p:tgtEl>
                                        <p:attrNameLst>
                                          <p:attrName>style.visibility</p:attrName>
                                        </p:attrNameLst>
                                      </p:cBhvr>
                                      <p:to>
                                        <p:strVal val="visible"/>
                                      </p:to>
                                    </p:set>
                                    <p:anim calcmode="lin" valueType="num">
                                      <p:cBhvr additive="base">
                                        <p:cTn id="120" dur="500" fill="hold"/>
                                        <p:tgtEl>
                                          <p:spTgt spid="62571"/>
                                        </p:tgtEl>
                                        <p:attrNameLst>
                                          <p:attrName>ppt_x</p:attrName>
                                        </p:attrNameLst>
                                      </p:cBhvr>
                                      <p:tavLst>
                                        <p:tav tm="0">
                                          <p:val>
                                            <p:strVal val="1+#ppt_w/2"/>
                                          </p:val>
                                        </p:tav>
                                        <p:tav tm="100000">
                                          <p:val>
                                            <p:strVal val="#ppt_x"/>
                                          </p:val>
                                        </p:tav>
                                      </p:tavLst>
                                    </p:anim>
                                    <p:anim calcmode="lin" valueType="num">
                                      <p:cBhvr additive="base">
                                        <p:cTn id="121" dur="500" fill="hold"/>
                                        <p:tgtEl>
                                          <p:spTgt spid="62571"/>
                                        </p:tgtEl>
                                        <p:attrNameLst>
                                          <p:attrName>ppt_y</p:attrName>
                                        </p:attrNameLst>
                                      </p:cBhvr>
                                      <p:tavLst>
                                        <p:tav tm="0">
                                          <p:val>
                                            <p:strVal val="#ppt_y"/>
                                          </p:val>
                                        </p:tav>
                                        <p:tav tm="100000">
                                          <p:val>
                                            <p:strVal val="#ppt_y"/>
                                          </p:val>
                                        </p:tav>
                                      </p:tavLst>
                                    </p:anim>
                                  </p:childTnLst>
                                </p:cTn>
                              </p:par>
                            </p:childTnLst>
                          </p:cTn>
                        </p:par>
                        <p:par>
                          <p:cTn id="122" fill="hold">
                            <p:stCondLst>
                              <p:cond delay="500"/>
                            </p:stCondLst>
                            <p:childTnLst>
                              <p:par>
                                <p:cTn id="123" presetID="2" presetClass="entr" presetSubtype="2" fill="hold" grpId="0" nodeType="afterEffect">
                                  <p:stCondLst>
                                    <p:cond delay="0"/>
                                  </p:stCondLst>
                                  <p:childTnLst>
                                    <p:set>
                                      <p:cBhvr>
                                        <p:cTn id="124" dur="1" fill="hold">
                                          <p:stCondLst>
                                            <p:cond delay="0"/>
                                          </p:stCondLst>
                                        </p:cTn>
                                        <p:tgtEl>
                                          <p:spTgt spid="62570"/>
                                        </p:tgtEl>
                                        <p:attrNameLst>
                                          <p:attrName>style.visibility</p:attrName>
                                        </p:attrNameLst>
                                      </p:cBhvr>
                                      <p:to>
                                        <p:strVal val="visible"/>
                                      </p:to>
                                    </p:set>
                                    <p:anim calcmode="lin" valueType="num">
                                      <p:cBhvr additive="base">
                                        <p:cTn id="125" dur="500" fill="hold"/>
                                        <p:tgtEl>
                                          <p:spTgt spid="62570"/>
                                        </p:tgtEl>
                                        <p:attrNameLst>
                                          <p:attrName>ppt_x</p:attrName>
                                        </p:attrNameLst>
                                      </p:cBhvr>
                                      <p:tavLst>
                                        <p:tav tm="0">
                                          <p:val>
                                            <p:strVal val="1+#ppt_w/2"/>
                                          </p:val>
                                        </p:tav>
                                        <p:tav tm="100000">
                                          <p:val>
                                            <p:strVal val="#ppt_x"/>
                                          </p:val>
                                        </p:tav>
                                      </p:tavLst>
                                    </p:anim>
                                    <p:anim calcmode="lin" valueType="num">
                                      <p:cBhvr additive="base">
                                        <p:cTn id="126" dur="500" fill="hold"/>
                                        <p:tgtEl>
                                          <p:spTgt spid="62570"/>
                                        </p:tgtEl>
                                        <p:attrNameLst>
                                          <p:attrName>ppt_y</p:attrName>
                                        </p:attrNameLst>
                                      </p:cBhvr>
                                      <p:tavLst>
                                        <p:tav tm="0">
                                          <p:val>
                                            <p:strVal val="#ppt_y"/>
                                          </p:val>
                                        </p:tav>
                                        <p:tav tm="100000">
                                          <p:val>
                                            <p:strVal val="#ppt_y"/>
                                          </p:val>
                                        </p:tav>
                                      </p:tavLst>
                                    </p:anim>
                                  </p:childTnLst>
                                </p:cTn>
                              </p:par>
                            </p:childTnLst>
                          </p:cTn>
                        </p:par>
                        <p:par>
                          <p:cTn id="127" fill="hold">
                            <p:stCondLst>
                              <p:cond delay="1000"/>
                            </p:stCondLst>
                            <p:childTnLst>
                              <p:par>
                                <p:cTn id="128" presetID="2" presetClass="entr" presetSubtype="8" fill="hold" grpId="0" nodeType="afterEffect">
                                  <p:stCondLst>
                                    <p:cond delay="0"/>
                                  </p:stCondLst>
                                  <p:childTnLst>
                                    <p:set>
                                      <p:cBhvr>
                                        <p:cTn id="129" dur="1" fill="hold">
                                          <p:stCondLst>
                                            <p:cond delay="0"/>
                                          </p:stCondLst>
                                        </p:cTn>
                                        <p:tgtEl>
                                          <p:spTgt spid="62572"/>
                                        </p:tgtEl>
                                        <p:attrNameLst>
                                          <p:attrName>style.visibility</p:attrName>
                                        </p:attrNameLst>
                                      </p:cBhvr>
                                      <p:to>
                                        <p:strVal val="visible"/>
                                      </p:to>
                                    </p:set>
                                    <p:anim calcmode="lin" valueType="num">
                                      <p:cBhvr additive="base">
                                        <p:cTn id="130" dur="500" fill="hold"/>
                                        <p:tgtEl>
                                          <p:spTgt spid="62572"/>
                                        </p:tgtEl>
                                        <p:attrNameLst>
                                          <p:attrName>ppt_x</p:attrName>
                                        </p:attrNameLst>
                                      </p:cBhvr>
                                      <p:tavLst>
                                        <p:tav tm="0">
                                          <p:val>
                                            <p:strVal val="0-#ppt_w/2"/>
                                          </p:val>
                                        </p:tav>
                                        <p:tav tm="100000">
                                          <p:val>
                                            <p:strVal val="#ppt_x"/>
                                          </p:val>
                                        </p:tav>
                                      </p:tavLst>
                                    </p:anim>
                                    <p:anim calcmode="lin" valueType="num">
                                      <p:cBhvr additive="base">
                                        <p:cTn id="131" dur="500" fill="hold"/>
                                        <p:tgtEl>
                                          <p:spTgt spid="62572"/>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6"/>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11"/>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3"/>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2" presetClass="exit" presetSubtype="2" fill="hold" grpId="1" nodeType="clickEffect">
                                  <p:stCondLst>
                                    <p:cond delay="0"/>
                                  </p:stCondLst>
                                  <p:childTnLst>
                                    <p:anim calcmode="lin" valueType="num">
                                      <p:cBhvr additive="base">
                                        <p:cTn id="145" dur="500"/>
                                        <p:tgtEl>
                                          <p:spTgt spid="111"/>
                                        </p:tgtEl>
                                        <p:attrNameLst>
                                          <p:attrName>ppt_x</p:attrName>
                                        </p:attrNameLst>
                                      </p:cBhvr>
                                      <p:tavLst>
                                        <p:tav tm="0">
                                          <p:val>
                                            <p:strVal val="ppt_x"/>
                                          </p:val>
                                        </p:tav>
                                        <p:tav tm="100000">
                                          <p:val>
                                            <p:strVal val="1+ppt_w/2"/>
                                          </p:val>
                                        </p:tav>
                                      </p:tavLst>
                                    </p:anim>
                                    <p:anim calcmode="lin" valueType="num">
                                      <p:cBhvr additive="base">
                                        <p:cTn id="146" dur="500"/>
                                        <p:tgtEl>
                                          <p:spTgt spid="111"/>
                                        </p:tgtEl>
                                        <p:attrNameLst>
                                          <p:attrName>ppt_y</p:attrName>
                                        </p:attrNameLst>
                                      </p:cBhvr>
                                      <p:tavLst>
                                        <p:tav tm="0">
                                          <p:val>
                                            <p:strVal val="ppt_y"/>
                                          </p:val>
                                        </p:tav>
                                        <p:tav tm="100000">
                                          <p:val>
                                            <p:strVal val="ppt_y"/>
                                          </p:val>
                                        </p:tav>
                                      </p:tavLst>
                                    </p:anim>
                                    <p:set>
                                      <p:cBhvr>
                                        <p:cTn id="147" dur="1" fill="hold">
                                          <p:stCondLst>
                                            <p:cond delay="499"/>
                                          </p:stCondLst>
                                        </p:cTn>
                                        <p:tgtEl>
                                          <p:spTgt spid="111"/>
                                        </p:tgtEl>
                                        <p:attrNameLst>
                                          <p:attrName>style.visibility</p:attrName>
                                        </p:attrNameLst>
                                      </p:cBhvr>
                                      <p:to>
                                        <p:strVal val="hidden"/>
                                      </p:to>
                                    </p:set>
                                  </p:childTnLst>
                                </p:cTn>
                              </p:par>
                            </p:childTnLst>
                          </p:cTn>
                        </p:par>
                        <p:par>
                          <p:cTn id="148" fill="hold">
                            <p:stCondLst>
                              <p:cond delay="500"/>
                            </p:stCondLst>
                            <p:childTnLst>
                              <p:par>
                                <p:cTn id="149" presetID="2" presetClass="exit" presetSubtype="2" fill="hold" grpId="1" nodeType="afterEffect">
                                  <p:stCondLst>
                                    <p:cond delay="0"/>
                                  </p:stCondLst>
                                  <p:childTnLst>
                                    <p:anim calcmode="lin" valueType="num">
                                      <p:cBhvr additive="base">
                                        <p:cTn id="150" dur="500"/>
                                        <p:tgtEl>
                                          <p:spTgt spid="112"/>
                                        </p:tgtEl>
                                        <p:attrNameLst>
                                          <p:attrName>ppt_x</p:attrName>
                                        </p:attrNameLst>
                                      </p:cBhvr>
                                      <p:tavLst>
                                        <p:tav tm="0">
                                          <p:val>
                                            <p:strVal val="ppt_x"/>
                                          </p:val>
                                        </p:tav>
                                        <p:tav tm="100000">
                                          <p:val>
                                            <p:strVal val="1+ppt_w/2"/>
                                          </p:val>
                                        </p:tav>
                                      </p:tavLst>
                                    </p:anim>
                                    <p:anim calcmode="lin" valueType="num">
                                      <p:cBhvr additive="base">
                                        <p:cTn id="151" dur="500"/>
                                        <p:tgtEl>
                                          <p:spTgt spid="112"/>
                                        </p:tgtEl>
                                        <p:attrNameLst>
                                          <p:attrName>ppt_y</p:attrName>
                                        </p:attrNameLst>
                                      </p:cBhvr>
                                      <p:tavLst>
                                        <p:tav tm="0">
                                          <p:val>
                                            <p:strVal val="ppt_y"/>
                                          </p:val>
                                        </p:tav>
                                        <p:tav tm="100000">
                                          <p:val>
                                            <p:strVal val="ppt_y"/>
                                          </p:val>
                                        </p:tav>
                                      </p:tavLst>
                                    </p:anim>
                                    <p:set>
                                      <p:cBhvr>
                                        <p:cTn id="152" dur="1" fill="hold">
                                          <p:stCondLst>
                                            <p:cond delay="499"/>
                                          </p:stCondLst>
                                        </p:cTn>
                                        <p:tgtEl>
                                          <p:spTgt spid="112"/>
                                        </p:tgtEl>
                                        <p:attrNameLst>
                                          <p:attrName>style.visibility</p:attrName>
                                        </p:attrNameLst>
                                      </p:cBhvr>
                                      <p:to>
                                        <p:strVal val="hidden"/>
                                      </p:to>
                                    </p:set>
                                  </p:childTnLst>
                                </p:cTn>
                              </p:par>
                            </p:childTnLst>
                          </p:cTn>
                        </p:par>
                        <p:par>
                          <p:cTn id="153" fill="hold">
                            <p:stCondLst>
                              <p:cond delay="1000"/>
                            </p:stCondLst>
                            <p:childTnLst>
                              <p:par>
                                <p:cTn id="154" presetID="2" presetClass="exit" presetSubtype="8" fill="hold" grpId="1" nodeType="afterEffect">
                                  <p:stCondLst>
                                    <p:cond delay="0"/>
                                  </p:stCondLst>
                                  <p:childTnLst>
                                    <p:anim calcmode="lin" valueType="num">
                                      <p:cBhvr additive="base">
                                        <p:cTn id="155" dur="500"/>
                                        <p:tgtEl>
                                          <p:spTgt spid="113"/>
                                        </p:tgtEl>
                                        <p:attrNameLst>
                                          <p:attrName>ppt_x</p:attrName>
                                        </p:attrNameLst>
                                      </p:cBhvr>
                                      <p:tavLst>
                                        <p:tav tm="0">
                                          <p:val>
                                            <p:strVal val="ppt_x"/>
                                          </p:val>
                                        </p:tav>
                                        <p:tav tm="100000">
                                          <p:val>
                                            <p:strVal val="0-ppt_w/2"/>
                                          </p:val>
                                        </p:tav>
                                      </p:tavLst>
                                    </p:anim>
                                    <p:anim calcmode="lin" valueType="num">
                                      <p:cBhvr additive="base">
                                        <p:cTn id="156" dur="500"/>
                                        <p:tgtEl>
                                          <p:spTgt spid="113"/>
                                        </p:tgtEl>
                                        <p:attrNameLst>
                                          <p:attrName>ppt_y</p:attrName>
                                        </p:attrNameLst>
                                      </p:cBhvr>
                                      <p:tavLst>
                                        <p:tav tm="0">
                                          <p:val>
                                            <p:strVal val="ppt_y"/>
                                          </p:val>
                                        </p:tav>
                                        <p:tav tm="100000">
                                          <p:val>
                                            <p:strVal val="ppt_y"/>
                                          </p:val>
                                        </p:tav>
                                      </p:tavLst>
                                    </p:anim>
                                    <p:set>
                                      <p:cBhvr>
                                        <p:cTn id="157" dur="1" fill="hold">
                                          <p:stCondLst>
                                            <p:cond delay="499"/>
                                          </p:stCondLst>
                                        </p:cTn>
                                        <p:tgtEl>
                                          <p:spTgt spid="113"/>
                                        </p:tgtEl>
                                        <p:attrNameLst>
                                          <p:attrName>style.visibility</p:attrName>
                                        </p:attrNameLst>
                                      </p:cBhvr>
                                      <p:to>
                                        <p:strVal val="hidden"/>
                                      </p:to>
                                    </p:set>
                                  </p:childTnLst>
                                </p:cTn>
                              </p:par>
                            </p:childTnLst>
                          </p:cTn>
                        </p:par>
                        <p:par>
                          <p:cTn id="158" fill="hold">
                            <p:stCondLst>
                              <p:cond delay="1500"/>
                            </p:stCondLst>
                            <p:childTnLst>
                              <p:par>
                                <p:cTn id="159" presetID="1" presetClass="entr" presetSubtype="0" fill="hold" grpId="0"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31" grpId="0" animBg="1"/>
      <p:bldP spid="62532" grpId="0" animBg="1"/>
      <p:bldP spid="62533" grpId="0" animBg="1"/>
      <p:bldP spid="62534" grpId="0" animBg="1"/>
      <p:bldP spid="62535" grpId="0" animBg="1"/>
      <p:bldP spid="62536" grpId="0" animBg="1"/>
      <p:bldP spid="62537" grpId="0" animBg="1"/>
      <p:bldP spid="62539" grpId="0"/>
      <p:bldP spid="62540" grpId="0"/>
      <p:bldP spid="62541" grpId="0"/>
      <p:bldP spid="62542" grpId="0"/>
      <p:bldP spid="62543" grpId="0"/>
      <p:bldP spid="62544" grpId="0"/>
      <p:bldP spid="62545" grpId="0"/>
      <p:bldP spid="62546" grpId="0"/>
      <p:bldP spid="62547" grpId="0"/>
      <p:bldP spid="62554" grpId="0" animBg="1"/>
      <p:bldP spid="62555" grpId="0" animBg="1"/>
      <p:bldP spid="62556" grpId="0" animBg="1"/>
      <p:bldP spid="62563" grpId="0" animBg="1"/>
      <p:bldP spid="62564" grpId="0" animBg="1"/>
      <p:bldP spid="62565" grpId="0" animBg="1"/>
      <p:bldP spid="62570" grpId="0" animBg="1"/>
      <p:bldP spid="62571" grpId="0" animBg="1"/>
      <p:bldP spid="62572" grpId="0" animBg="1"/>
      <p:bldP spid="62573" grpId="0" animBg="1"/>
      <p:bldP spid="62574" grpId="0" animBg="1"/>
      <p:bldP spid="111" grpId="0" animBg="1"/>
      <p:bldP spid="111" grpId="1" animBg="1"/>
      <p:bldP spid="112" grpId="0" animBg="1"/>
      <p:bldP spid="112" grpId="1" animBg="1"/>
      <p:bldP spid="113" grpId="0" animBg="1"/>
      <p:bldP spid="113" grpId="1" animBg="1"/>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r>
              <a:rPr lang="en-US"/>
              <a:t>Physical Layer</a:t>
            </a:r>
          </a:p>
        </p:txBody>
      </p:sp>
      <p:sp>
        <p:nvSpPr>
          <p:cNvPr id="26627" name="Rectangle 3"/>
          <p:cNvSpPr>
            <a:spLocks noGrp="1" noChangeArrowheads="1"/>
          </p:cNvSpPr>
          <p:nvPr>
            <p:ph type="body" idx="1"/>
          </p:nvPr>
        </p:nvSpPr>
        <p:spPr>
          <a:xfrm>
            <a:off x="1981200" y="2438400"/>
            <a:ext cx="6705600" cy="3657600"/>
          </a:xfrm>
        </p:spPr>
        <p:txBody>
          <a:bodyPr/>
          <a:lstStyle/>
          <a:p>
            <a:pPr eaLnBrk="1" hangingPunct="1">
              <a:defRPr/>
            </a:pPr>
            <a:r>
              <a:rPr lang="en-US"/>
              <a:t>Duties/services</a:t>
            </a:r>
          </a:p>
          <a:p>
            <a:pPr lvl="1" eaLnBrk="1" hangingPunct="1">
              <a:defRPr/>
            </a:pPr>
            <a:r>
              <a:rPr lang="en-US"/>
              <a:t>Physical characteristics of interfaces and media</a:t>
            </a:r>
          </a:p>
          <a:p>
            <a:pPr lvl="1" eaLnBrk="1" hangingPunct="1">
              <a:defRPr/>
            </a:pPr>
            <a:r>
              <a:rPr lang="en-US"/>
              <a:t>Representation of bits</a:t>
            </a:r>
          </a:p>
          <a:p>
            <a:pPr lvl="1" eaLnBrk="1" hangingPunct="1">
              <a:defRPr/>
            </a:pPr>
            <a:r>
              <a:rPr lang="en-US"/>
              <a:t>Data rate (transmission rate)</a:t>
            </a:r>
          </a:p>
          <a:p>
            <a:pPr lvl="1" eaLnBrk="1" hangingPunct="1">
              <a:defRPr/>
            </a:pPr>
            <a:r>
              <a:rPr lang="en-US"/>
              <a:t>Synchronization of bits</a:t>
            </a:r>
          </a:p>
        </p:txBody>
      </p:sp>
      <p:pic>
        <p:nvPicPr>
          <p:cNvPr id="26629" name="Picture 5"/>
          <p:cNvPicPr>
            <a:picLocks noChangeAspect="1" noChangeArrowheads="1"/>
          </p:cNvPicPr>
          <p:nvPr/>
        </p:nvPicPr>
        <p:blipFill>
          <a:blip r:embed="rId2" cstate="print"/>
          <a:srcRect/>
          <a:stretch>
            <a:fillRect/>
          </a:stretch>
        </p:blipFill>
        <p:spPr bwMode="auto">
          <a:xfrm>
            <a:off x="7467600" y="4419601"/>
            <a:ext cx="2819400" cy="1946275"/>
          </a:xfrm>
          <a:prstGeom prst="rect">
            <a:avLst/>
          </a:prstGeom>
          <a:noFill/>
          <a:ln w="9525">
            <a:noFill/>
            <a:miter lim="800000"/>
            <a:headEnd/>
            <a:tailEnd/>
          </a:ln>
        </p:spPr>
      </p:pic>
      <p:sp>
        <p:nvSpPr>
          <p:cNvPr id="26630" name="Text Box 6"/>
          <p:cNvSpPr txBox="1">
            <a:spLocks noChangeArrowheads="1"/>
          </p:cNvSpPr>
          <p:nvPr/>
        </p:nvSpPr>
        <p:spPr bwMode="auto">
          <a:xfrm>
            <a:off x="1844674" y="1478418"/>
            <a:ext cx="7756526" cy="954107"/>
          </a:xfrm>
          <a:prstGeom prst="rect">
            <a:avLst/>
          </a:prstGeom>
          <a:solidFill>
            <a:srgbClr val="FFFF00"/>
          </a:solidFill>
          <a:ln w="9525">
            <a:noFill/>
            <a:miter lim="800000"/>
            <a:headEnd/>
            <a:tailEnd/>
          </a:ln>
          <a:effectLst>
            <a:glow rad="63500">
              <a:srgbClr val="FF0000">
                <a:alpha val="40000"/>
              </a:srgbClr>
            </a:glow>
          </a:effectLst>
        </p:spPr>
        <p:txBody>
          <a:bodyPr wrap="square">
            <a:spAutoFit/>
          </a:bodyPr>
          <a:lstStyle>
            <a:defPPr>
              <a:defRPr lang="en-US"/>
            </a:defPPr>
            <a:lvl1pPr algn="ctr">
              <a:defRPr sz="2800" b="1" i="1">
                <a:solidFill>
                  <a:srgbClr val="FF0000"/>
                </a:solidFill>
                <a:effectLst>
                  <a:outerShdw blurRad="38100" dist="38100" dir="2700000" algn="tl">
                    <a:srgbClr val="000000"/>
                  </a:outerShdw>
                </a:effectLst>
                <a:latin typeface="+mj-lt"/>
              </a:defRPr>
            </a:lvl1pPr>
          </a:lstStyle>
          <a:p>
            <a:r>
              <a:rPr lang="en-US" dirty="0"/>
              <a:t>Responsible for transmitting individual bits</a:t>
            </a:r>
            <a:br>
              <a:rPr lang="en-US" dirty="0"/>
            </a:br>
            <a:r>
              <a:rPr lang="en-US" dirty="0"/>
              <a:t>from one node to the next</a:t>
            </a:r>
          </a:p>
        </p:txBody>
      </p:sp>
      <p:pic>
        <p:nvPicPr>
          <p:cNvPr id="26628" name="Picture 4"/>
          <p:cNvPicPr>
            <a:picLocks noChangeAspect="1" noChangeArrowheads="1"/>
          </p:cNvPicPr>
          <p:nvPr/>
        </p:nvPicPr>
        <p:blipFill>
          <a:blip r:embed="rId3" cstate="print"/>
          <a:srcRect/>
          <a:stretch>
            <a:fillRect/>
          </a:stretch>
        </p:blipFill>
        <p:spPr bwMode="auto">
          <a:xfrm>
            <a:off x="8610601" y="2362200"/>
            <a:ext cx="1736725" cy="1981200"/>
          </a:xfrm>
          <a:prstGeom prst="rect">
            <a:avLst/>
          </a:prstGeom>
          <a:noFill/>
          <a:ln w="9525">
            <a:noFill/>
            <a:miter lim="800000"/>
            <a:headEnd/>
            <a:tailEnd/>
          </a:ln>
        </p:spPr>
      </p:pic>
    </p:spTree>
    <p:extLst>
      <p:ext uri="{BB962C8B-B14F-4D97-AF65-F5344CB8AC3E}">
        <p14:creationId xmlns:p14="http://schemas.microsoft.com/office/powerpoint/2010/main" val="32713169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defRPr/>
            </a:pPr>
            <a:r>
              <a:rPr lang="en-US"/>
              <a:t>Physical Layer</a:t>
            </a:r>
          </a:p>
        </p:txBody>
      </p:sp>
      <p:sp>
        <p:nvSpPr>
          <p:cNvPr id="25604" name="Rectangle 3"/>
          <p:cNvSpPr>
            <a:spLocks noChangeArrowheads="1"/>
          </p:cNvSpPr>
          <p:nvPr/>
        </p:nvSpPr>
        <p:spPr bwMode="auto">
          <a:xfrm>
            <a:off x="3124200" y="3335338"/>
            <a:ext cx="3048000" cy="10668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5605" name="Text Box 4"/>
          <p:cNvSpPr txBox="1">
            <a:spLocks noChangeArrowheads="1"/>
          </p:cNvSpPr>
          <p:nvPr/>
        </p:nvSpPr>
        <p:spPr bwMode="auto">
          <a:xfrm>
            <a:off x="1618813" y="3443289"/>
            <a:ext cx="1370888" cy="830997"/>
          </a:xfrm>
          <a:prstGeom prst="rect">
            <a:avLst/>
          </a:prstGeom>
          <a:noFill/>
          <a:ln w="9525">
            <a:noFill/>
            <a:miter lim="800000"/>
            <a:headEnd/>
            <a:tailEnd/>
          </a:ln>
        </p:spPr>
        <p:txBody>
          <a:bodyPr wrap="none">
            <a:spAutoFit/>
          </a:bodyPr>
          <a:lstStyle/>
          <a:p>
            <a:pPr algn="ctr"/>
            <a:r>
              <a:rPr lang="en-US" sz="2400"/>
              <a:t>Physical</a:t>
            </a:r>
            <a:br>
              <a:rPr lang="en-US" sz="2400"/>
            </a:br>
            <a:r>
              <a:rPr lang="en-US" sz="2400"/>
              <a:t>Layer</a:t>
            </a:r>
          </a:p>
        </p:txBody>
      </p:sp>
      <p:sp>
        <p:nvSpPr>
          <p:cNvPr id="64517" name="Rectangle 5"/>
          <p:cNvSpPr>
            <a:spLocks noChangeArrowheads="1"/>
          </p:cNvSpPr>
          <p:nvPr/>
        </p:nvSpPr>
        <p:spPr bwMode="auto">
          <a:xfrm>
            <a:off x="3657600" y="2743200"/>
            <a:ext cx="1905000" cy="304800"/>
          </a:xfrm>
          <a:prstGeom prst="rect">
            <a:avLst/>
          </a:prstGeom>
          <a:solidFill>
            <a:srgbClr val="080808"/>
          </a:solidFill>
          <a:ln w="9525">
            <a:solidFill>
              <a:schemeClr val="tx1"/>
            </a:solidFill>
            <a:miter lim="800000"/>
            <a:headEnd/>
            <a:tailEnd/>
          </a:ln>
        </p:spPr>
        <p:txBody>
          <a:bodyPr wrap="none" anchor="ctr"/>
          <a:lstStyle/>
          <a:p>
            <a:pPr algn="ctr"/>
            <a:r>
              <a:rPr lang="en-US" b="1" dirty="0">
                <a:solidFill>
                  <a:srgbClr val="FFFF00"/>
                </a:solidFill>
              </a:rPr>
              <a:t>Data</a:t>
            </a:r>
          </a:p>
        </p:txBody>
      </p:sp>
      <p:sp>
        <p:nvSpPr>
          <p:cNvPr id="64518" name="AutoShape 6"/>
          <p:cNvSpPr>
            <a:spLocks noChangeArrowheads="1"/>
          </p:cNvSpPr>
          <p:nvPr/>
        </p:nvSpPr>
        <p:spPr bwMode="auto">
          <a:xfrm>
            <a:off x="4343400" y="2133600"/>
            <a:ext cx="381000" cy="533400"/>
          </a:xfrm>
          <a:prstGeom prst="downArrow">
            <a:avLst>
              <a:gd name="adj1" fmla="val 50000"/>
              <a:gd name="adj2" fmla="val 35000"/>
            </a:avLst>
          </a:prstGeom>
          <a:solidFill>
            <a:schemeClr val="folHlink"/>
          </a:solidFill>
          <a:ln w="9525">
            <a:solidFill>
              <a:schemeClr val="tx1"/>
            </a:solidFill>
            <a:miter lim="800000"/>
            <a:headEnd/>
            <a:tailEnd/>
          </a:ln>
        </p:spPr>
        <p:txBody>
          <a:bodyPr wrap="none" anchor="ctr"/>
          <a:lstStyle/>
          <a:p>
            <a:endParaRPr lang="en-US"/>
          </a:p>
        </p:txBody>
      </p:sp>
      <p:sp>
        <p:nvSpPr>
          <p:cNvPr id="64519" name="Text Box 7"/>
          <p:cNvSpPr txBox="1">
            <a:spLocks noChangeArrowheads="1"/>
          </p:cNvSpPr>
          <p:nvPr/>
        </p:nvSpPr>
        <p:spPr bwMode="auto">
          <a:xfrm>
            <a:off x="3581400" y="1676401"/>
            <a:ext cx="2332690" cy="461665"/>
          </a:xfrm>
          <a:prstGeom prst="rect">
            <a:avLst/>
          </a:prstGeom>
          <a:noFill/>
          <a:ln w="9525">
            <a:noFill/>
            <a:miter lim="800000"/>
            <a:headEnd/>
            <a:tailEnd/>
          </a:ln>
        </p:spPr>
        <p:txBody>
          <a:bodyPr wrap="none">
            <a:spAutoFit/>
          </a:bodyPr>
          <a:lstStyle/>
          <a:p>
            <a:r>
              <a:rPr lang="en-US" sz="2400" dirty="0"/>
              <a:t>from Data Link</a:t>
            </a:r>
          </a:p>
        </p:txBody>
      </p:sp>
      <p:sp>
        <p:nvSpPr>
          <p:cNvPr id="64521" name="Rectangle 9"/>
          <p:cNvSpPr>
            <a:spLocks noChangeArrowheads="1"/>
          </p:cNvSpPr>
          <p:nvPr/>
        </p:nvSpPr>
        <p:spPr bwMode="auto">
          <a:xfrm>
            <a:off x="6705600" y="3335338"/>
            <a:ext cx="3048000" cy="10668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64523" name="AutoShape 11"/>
          <p:cNvSpPr>
            <a:spLocks noChangeArrowheads="1"/>
          </p:cNvSpPr>
          <p:nvPr/>
        </p:nvSpPr>
        <p:spPr bwMode="auto">
          <a:xfrm flipV="1">
            <a:off x="7924800" y="2133600"/>
            <a:ext cx="381000" cy="533400"/>
          </a:xfrm>
          <a:prstGeom prst="downArrow">
            <a:avLst>
              <a:gd name="adj1" fmla="val 50000"/>
              <a:gd name="adj2" fmla="val 35000"/>
            </a:avLst>
          </a:prstGeom>
          <a:solidFill>
            <a:schemeClr val="folHlink"/>
          </a:solidFill>
          <a:ln w="9525">
            <a:solidFill>
              <a:schemeClr val="tx1"/>
            </a:solidFill>
            <a:miter lim="800000"/>
            <a:headEnd/>
            <a:tailEnd/>
          </a:ln>
        </p:spPr>
        <p:txBody>
          <a:bodyPr wrap="none" anchor="ctr"/>
          <a:lstStyle/>
          <a:p>
            <a:endParaRPr lang="en-US"/>
          </a:p>
        </p:txBody>
      </p:sp>
      <p:sp>
        <p:nvSpPr>
          <p:cNvPr id="64524" name="Text Box 12"/>
          <p:cNvSpPr txBox="1">
            <a:spLocks noChangeArrowheads="1"/>
          </p:cNvSpPr>
          <p:nvPr/>
        </p:nvSpPr>
        <p:spPr bwMode="auto">
          <a:xfrm>
            <a:off x="7282412" y="1676401"/>
            <a:ext cx="1959191" cy="461665"/>
          </a:xfrm>
          <a:prstGeom prst="rect">
            <a:avLst/>
          </a:prstGeom>
          <a:noFill/>
          <a:ln w="9525">
            <a:noFill/>
            <a:miter lim="800000"/>
            <a:headEnd/>
            <a:tailEnd/>
          </a:ln>
        </p:spPr>
        <p:txBody>
          <a:bodyPr wrap="none">
            <a:spAutoFit/>
          </a:bodyPr>
          <a:lstStyle/>
          <a:p>
            <a:r>
              <a:rPr lang="en-US" sz="2400"/>
              <a:t>to Data Link</a:t>
            </a:r>
          </a:p>
        </p:txBody>
      </p:sp>
      <p:sp>
        <p:nvSpPr>
          <p:cNvPr id="64531" name="Line 19"/>
          <p:cNvSpPr>
            <a:spLocks noChangeShapeType="1"/>
          </p:cNvSpPr>
          <p:nvPr/>
        </p:nvSpPr>
        <p:spPr bwMode="auto">
          <a:xfrm>
            <a:off x="3657600" y="3048000"/>
            <a:ext cx="0" cy="457200"/>
          </a:xfrm>
          <a:prstGeom prst="line">
            <a:avLst/>
          </a:prstGeom>
          <a:noFill/>
          <a:ln w="9525">
            <a:solidFill>
              <a:schemeClr val="tx1"/>
            </a:solidFill>
            <a:prstDash val="dash"/>
            <a:round/>
            <a:headEnd/>
            <a:tailEnd/>
          </a:ln>
        </p:spPr>
        <p:txBody>
          <a:bodyPr/>
          <a:lstStyle/>
          <a:p>
            <a:endParaRPr lang="en-US"/>
          </a:p>
        </p:txBody>
      </p:sp>
      <p:sp>
        <p:nvSpPr>
          <p:cNvPr id="64532" name="Line 20"/>
          <p:cNvSpPr>
            <a:spLocks noChangeShapeType="1"/>
          </p:cNvSpPr>
          <p:nvPr/>
        </p:nvSpPr>
        <p:spPr bwMode="auto">
          <a:xfrm>
            <a:off x="5562600" y="3048000"/>
            <a:ext cx="0" cy="457200"/>
          </a:xfrm>
          <a:prstGeom prst="line">
            <a:avLst/>
          </a:prstGeom>
          <a:noFill/>
          <a:ln w="9525">
            <a:solidFill>
              <a:schemeClr val="tx1"/>
            </a:solidFill>
            <a:prstDash val="dash"/>
            <a:round/>
            <a:headEnd/>
            <a:tailEnd/>
          </a:ln>
        </p:spPr>
        <p:txBody>
          <a:bodyPr/>
          <a:lstStyle/>
          <a:p>
            <a:endParaRPr lang="en-US"/>
          </a:p>
        </p:txBody>
      </p:sp>
      <p:sp>
        <p:nvSpPr>
          <p:cNvPr id="64539" name="Rectangle 27"/>
          <p:cNvSpPr>
            <a:spLocks noChangeArrowheads="1"/>
          </p:cNvSpPr>
          <p:nvPr/>
        </p:nvSpPr>
        <p:spPr bwMode="auto">
          <a:xfrm>
            <a:off x="7239000" y="2743200"/>
            <a:ext cx="1905000" cy="304800"/>
          </a:xfrm>
          <a:prstGeom prst="rect">
            <a:avLst/>
          </a:prstGeom>
          <a:solidFill>
            <a:srgbClr val="080808"/>
          </a:solidFill>
          <a:ln w="9525">
            <a:solidFill>
              <a:schemeClr val="tx1"/>
            </a:solidFill>
            <a:miter lim="800000"/>
            <a:headEnd/>
            <a:tailEnd/>
          </a:ln>
        </p:spPr>
        <p:txBody>
          <a:bodyPr wrap="none" anchor="ctr"/>
          <a:lstStyle/>
          <a:p>
            <a:pPr algn="ctr"/>
            <a:r>
              <a:rPr lang="en-US" b="1">
                <a:solidFill>
                  <a:srgbClr val="FFFF00"/>
                </a:solidFill>
              </a:rPr>
              <a:t>Data</a:t>
            </a:r>
          </a:p>
        </p:txBody>
      </p:sp>
      <p:sp>
        <p:nvSpPr>
          <p:cNvPr id="64540" name="Line 28"/>
          <p:cNvSpPr>
            <a:spLocks noChangeShapeType="1"/>
          </p:cNvSpPr>
          <p:nvPr/>
        </p:nvSpPr>
        <p:spPr bwMode="auto">
          <a:xfrm>
            <a:off x="7239000" y="3048000"/>
            <a:ext cx="0" cy="457200"/>
          </a:xfrm>
          <a:prstGeom prst="line">
            <a:avLst/>
          </a:prstGeom>
          <a:noFill/>
          <a:ln w="9525">
            <a:solidFill>
              <a:schemeClr val="tx1"/>
            </a:solidFill>
            <a:prstDash val="dash"/>
            <a:round/>
            <a:headEnd/>
            <a:tailEnd/>
          </a:ln>
        </p:spPr>
        <p:txBody>
          <a:bodyPr/>
          <a:lstStyle/>
          <a:p>
            <a:endParaRPr lang="en-US"/>
          </a:p>
        </p:txBody>
      </p:sp>
      <p:sp>
        <p:nvSpPr>
          <p:cNvPr id="64541" name="Line 29"/>
          <p:cNvSpPr>
            <a:spLocks noChangeShapeType="1"/>
          </p:cNvSpPr>
          <p:nvPr/>
        </p:nvSpPr>
        <p:spPr bwMode="auto">
          <a:xfrm>
            <a:off x="9144000" y="3048000"/>
            <a:ext cx="0" cy="457200"/>
          </a:xfrm>
          <a:prstGeom prst="line">
            <a:avLst/>
          </a:prstGeom>
          <a:noFill/>
          <a:ln w="9525">
            <a:solidFill>
              <a:schemeClr val="tx1"/>
            </a:solidFill>
            <a:prstDash val="dash"/>
            <a:round/>
            <a:headEnd/>
            <a:tailEnd/>
          </a:ln>
        </p:spPr>
        <p:txBody>
          <a:bodyPr/>
          <a:lstStyle/>
          <a:p>
            <a:endParaRPr lang="en-US"/>
          </a:p>
        </p:txBody>
      </p:sp>
      <p:sp>
        <p:nvSpPr>
          <p:cNvPr id="64542" name="Rectangle 30"/>
          <p:cNvSpPr>
            <a:spLocks noChangeArrowheads="1"/>
          </p:cNvSpPr>
          <p:nvPr/>
        </p:nvSpPr>
        <p:spPr bwMode="auto">
          <a:xfrm>
            <a:off x="3657600" y="3505200"/>
            <a:ext cx="1905000" cy="304800"/>
          </a:xfrm>
          <a:prstGeom prst="rect">
            <a:avLst/>
          </a:prstGeom>
          <a:solidFill>
            <a:srgbClr val="080808"/>
          </a:solidFill>
          <a:ln w="9525">
            <a:solidFill>
              <a:schemeClr val="tx1"/>
            </a:solidFill>
            <a:miter lim="800000"/>
            <a:headEnd/>
            <a:tailEnd/>
          </a:ln>
        </p:spPr>
        <p:txBody>
          <a:bodyPr wrap="none" anchor="ctr"/>
          <a:lstStyle/>
          <a:p>
            <a:pPr algn="ctr"/>
            <a:r>
              <a:rPr lang="en-US" b="1">
                <a:solidFill>
                  <a:srgbClr val="FFFF00"/>
                </a:solidFill>
              </a:rPr>
              <a:t>01001011</a:t>
            </a:r>
          </a:p>
        </p:txBody>
      </p:sp>
      <p:sp>
        <p:nvSpPr>
          <p:cNvPr id="64543" name="Rectangle 31"/>
          <p:cNvSpPr>
            <a:spLocks noChangeArrowheads="1"/>
          </p:cNvSpPr>
          <p:nvPr/>
        </p:nvSpPr>
        <p:spPr bwMode="auto">
          <a:xfrm>
            <a:off x="7239000" y="3505200"/>
            <a:ext cx="1905000" cy="304800"/>
          </a:xfrm>
          <a:prstGeom prst="rect">
            <a:avLst/>
          </a:prstGeom>
          <a:solidFill>
            <a:srgbClr val="080808"/>
          </a:solidFill>
          <a:ln w="9525">
            <a:solidFill>
              <a:schemeClr val="tx1"/>
            </a:solidFill>
            <a:miter lim="800000"/>
            <a:headEnd/>
            <a:tailEnd/>
          </a:ln>
        </p:spPr>
        <p:txBody>
          <a:bodyPr wrap="none" anchor="ctr"/>
          <a:lstStyle/>
          <a:p>
            <a:pPr algn="ctr"/>
            <a:r>
              <a:rPr lang="en-US" b="1">
                <a:solidFill>
                  <a:srgbClr val="FFFF00"/>
                </a:solidFill>
              </a:rPr>
              <a:t>01001011</a:t>
            </a:r>
          </a:p>
        </p:txBody>
      </p:sp>
      <p:grpSp>
        <p:nvGrpSpPr>
          <p:cNvPr id="2" name="Group 32"/>
          <p:cNvGrpSpPr>
            <a:grpSpLocks/>
          </p:cNvGrpSpPr>
          <p:nvPr/>
        </p:nvGrpSpPr>
        <p:grpSpPr bwMode="auto">
          <a:xfrm>
            <a:off x="5029200" y="4876800"/>
            <a:ext cx="2743200" cy="457200"/>
            <a:chOff x="1920" y="3456"/>
            <a:chExt cx="1968" cy="288"/>
          </a:xfrm>
        </p:grpSpPr>
        <p:sp>
          <p:nvSpPr>
            <p:cNvPr id="64545" name="Oval 33"/>
            <p:cNvSpPr>
              <a:spLocks noChangeArrowheads="1"/>
            </p:cNvSpPr>
            <p:nvPr/>
          </p:nvSpPr>
          <p:spPr bwMode="auto">
            <a:xfrm>
              <a:off x="3792" y="3456"/>
              <a:ext cx="96" cy="288"/>
            </a:xfrm>
            <a:prstGeom prst="ellipse">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round/>
              <a:headEnd/>
              <a:tailEnd/>
            </a:ln>
            <a:effectLst/>
          </p:spPr>
          <p:txBody>
            <a:bodyPr wrap="none" anchor="ctr"/>
            <a:lstStyle/>
            <a:p>
              <a:pPr>
                <a:defRPr/>
              </a:pPr>
              <a:endParaRPr lang="en-US"/>
            </a:p>
          </p:txBody>
        </p:sp>
        <p:sp>
          <p:nvSpPr>
            <p:cNvPr id="64546" name="Rectangle 34"/>
            <p:cNvSpPr>
              <a:spLocks noChangeArrowheads="1"/>
            </p:cNvSpPr>
            <p:nvPr/>
          </p:nvSpPr>
          <p:spPr bwMode="auto">
            <a:xfrm>
              <a:off x="1968" y="3456"/>
              <a:ext cx="1872" cy="2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25637" name="Oval 35"/>
            <p:cNvSpPr>
              <a:spLocks noChangeArrowheads="1"/>
            </p:cNvSpPr>
            <p:nvPr/>
          </p:nvSpPr>
          <p:spPr bwMode="auto">
            <a:xfrm>
              <a:off x="1920" y="3456"/>
              <a:ext cx="96" cy="288"/>
            </a:xfrm>
            <a:prstGeom prst="ellipse">
              <a:avLst/>
            </a:prstGeom>
            <a:solidFill>
              <a:schemeClr val="folHlink"/>
            </a:solidFill>
            <a:ln w="9525">
              <a:noFill/>
              <a:round/>
              <a:headEnd/>
              <a:tailEnd/>
            </a:ln>
          </p:spPr>
          <p:txBody>
            <a:bodyPr wrap="none" anchor="ctr"/>
            <a:lstStyle/>
            <a:p>
              <a:endParaRPr lang="en-US"/>
            </a:p>
          </p:txBody>
        </p:sp>
      </p:grpSp>
      <p:sp>
        <p:nvSpPr>
          <p:cNvPr id="64565" name="AutoShape 53"/>
          <p:cNvSpPr>
            <a:spLocks noChangeArrowheads="1"/>
          </p:cNvSpPr>
          <p:nvPr/>
        </p:nvSpPr>
        <p:spPr bwMode="auto">
          <a:xfrm rot="10800000" flipH="1">
            <a:off x="4038600" y="4495800"/>
            <a:ext cx="838200" cy="838200"/>
          </a:xfrm>
          <a:custGeom>
            <a:avLst/>
            <a:gdLst>
              <a:gd name="T0" fmla="*/ 22777815 w 21600"/>
              <a:gd name="T1" fmla="*/ 0 h 21600"/>
              <a:gd name="T2" fmla="*/ 22777815 w 21600"/>
              <a:gd name="T3" fmla="*/ 18308382 h 21600"/>
              <a:gd name="T4" fmla="*/ 4874521 w 21600"/>
              <a:gd name="T5" fmla="*/ 32526815 h 21600"/>
              <a:gd name="T6" fmla="*/ 32526815 w 21600"/>
              <a:gd name="T7" fmla="*/ 915419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64566" name="AutoShape 54"/>
          <p:cNvSpPr>
            <a:spLocks noChangeArrowheads="1"/>
          </p:cNvSpPr>
          <p:nvPr/>
        </p:nvSpPr>
        <p:spPr bwMode="auto">
          <a:xfrm rot="5400000" flipH="1">
            <a:off x="7848600" y="4495800"/>
            <a:ext cx="762000" cy="762000"/>
          </a:xfrm>
          <a:custGeom>
            <a:avLst/>
            <a:gdLst>
              <a:gd name="T0" fmla="*/ 18824648 w 21600"/>
              <a:gd name="T1" fmla="*/ 0 h 21600"/>
              <a:gd name="T2" fmla="*/ 18824648 w 21600"/>
              <a:gd name="T3" fmla="*/ 15130885 h 21600"/>
              <a:gd name="T4" fmla="*/ 4028510 w 21600"/>
              <a:gd name="T5" fmla="*/ 26881666 h 21600"/>
              <a:gd name="T6" fmla="*/ 26881666 w 21600"/>
              <a:gd name="T7" fmla="*/ 7565460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64567" name="Text Box 55"/>
          <p:cNvSpPr txBox="1">
            <a:spLocks noChangeArrowheads="1"/>
          </p:cNvSpPr>
          <p:nvPr/>
        </p:nvSpPr>
        <p:spPr bwMode="auto">
          <a:xfrm>
            <a:off x="4971260" y="5331768"/>
            <a:ext cx="3289683" cy="461665"/>
          </a:xfrm>
          <a:prstGeom prst="rect">
            <a:avLst/>
          </a:prstGeom>
          <a:noFill/>
          <a:ln w="9525">
            <a:noFill/>
            <a:miter lim="800000"/>
            <a:headEnd/>
            <a:tailEnd/>
          </a:ln>
        </p:spPr>
        <p:txBody>
          <a:bodyPr wrap="none">
            <a:spAutoFit/>
          </a:bodyPr>
          <a:lstStyle/>
          <a:p>
            <a:r>
              <a:rPr lang="en-US" sz="2400" dirty="0"/>
              <a:t>Transmission medium</a:t>
            </a:r>
          </a:p>
        </p:txBody>
      </p:sp>
      <p:grpSp>
        <p:nvGrpSpPr>
          <p:cNvPr id="3" name="Group 58"/>
          <p:cNvGrpSpPr>
            <a:grpSpLocks/>
          </p:cNvGrpSpPr>
          <p:nvPr/>
        </p:nvGrpSpPr>
        <p:grpSpPr bwMode="auto">
          <a:xfrm>
            <a:off x="5334000" y="4953000"/>
            <a:ext cx="2362200" cy="304800"/>
            <a:chOff x="2400" y="3120"/>
            <a:chExt cx="1488" cy="192"/>
          </a:xfrm>
        </p:grpSpPr>
        <p:sp>
          <p:nvSpPr>
            <p:cNvPr id="25625" name="Line 36"/>
            <p:cNvSpPr>
              <a:spLocks noChangeShapeType="1"/>
            </p:cNvSpPr>
            <p:nvPr/>
          </p:nvSpPr>
          <p:spPr bwMode="auto">
            <a:xfrm>
              <a:off x="2400" y="3216"/>
              <a:ext cx="1488" cy="0"/>
            </a:xfrm>
            <a:prstGeom prst="line">
              <a:avLst/>
            </a:prstGeom>
            <a:noFill/>
            <a:ln w="9525">
              <a:solidFill>
                <a:schemeClr val="tx1"/>
              </a:solidFill>
              <a:round/>
              <a:headEnd/>
              <a:tailEnd/>
            </a:ln>
          </p:spPr>
          <p:txBody>
            <a:bodyPr/>
            <a:lstStyle/>
            <a:p>
              <a:endParaRPr lang="en-US"/>
            </a:p>
          </p:txBody>
        </p:sp>
        <p:sp>
          <p:nvSpPr>
            <p:cNvPr id="25626" name="Rectangle 45"/>
            <p:cNvSpPr>
              <a:spLocks noChangeArrowheads="1"/>
            </p:cNvSpPr>
            <p:nvPr/>
          </p:nvSpPr>
          <p:spPr bwMode="auto">
            <a:xfrm>
              <a:off x="2496" y="3216"/>
              <a:ext cx="96" cy="9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5627" name="Rectangle 46"/>
            <p:cNvSpPr>
              <a:spLocks noChangeArrowheads="1"/>
            </p:cNvSpPr>
            <p:nvPr/>
          </p:nvSpPr>
          <p:spPr bwMode="auto">
            <a:xfrm>
              <a:off x="2592" y="3120"/>
              <a:ext cx="96" cy="9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5628" name="Rectangle 47"/>
            <p:cNvSpPr>
              <a:spLocks noChangeArrowheads="1"/>
            </p:cNvSpPr>
            <p:nvPr/>
          </p:nvSpPr>
          <p:spPr bwMode="auto">
            <a:xfrm>
              <a:off x="2688" y="3216"/>
              <a:ext cx="96" cy="9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5629" name="Rectangle 48"/>
            <p:cNvSpPr>
              <a:spLocks noChangeArrowheads="1"/>
            </p:cNvSpPr>
            <p:nvPr/>
          </p:nvSpPr>
          <p:spPr bwMode="auto">
            <a:xfrm>
              <a:off x="2784" y="3216"/>
              <a:ext cx="96" cy="9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5630" name="Rectangle 49"/>
            <p:cNvSpPr>
              <a:spLocks noChangeArrowheads="1"/>
            </p:cNvSpPr>
            <p:nvPr/>
          </p:nvSpPr>
          <p:spPr bwMode="auto">
            <a:xfrm>
              <a:off x="2880" y="3120"/>
              <a:ext cx="96" cy="9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5631" name="Rectangle 50"/>
            <p:cNvSpPr>
              <a:spLocks noChangeArrowheads="1"/>
            </p:cNvSpPr>
            <p:nvPr/>
          </p:nvSpPr>
          <p:spPr bwMode="auto">
            <a:xfrm>
              <a:off x="2976" y="3216"/>
              <a:ext cx="96" cy="9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5632" name="Rectangle 51"/>
            <p:cNvSpPr>
              <a:spLocks noChangeArrowheads="1"/>
            </p:cNvSpPr>
            <p:nvPr/>
          </p:nvSpPr>
          <p:spPr bwMode="auto">
            <a:xfrm>
              <a:off x="3072" y="3120"/>
              <a:ext cx="96" cy="9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5633" name="Rectangle 52"/>
            <p:cNvSpPr>
              <a:spLocks noChangeArrowheads="1"/>
            </p:cNvSpPr>
            <p:nvPr/>
          </p:nvSpPr>
          <p:spPr bwMode="auto">
            <a:xfrm>
              <a:off x="3168" y="3120"/>
              <a:ext cx="96" cy="9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5634" name="Rectangle 56" descr="Wide upward diagonal"/>
            <p:cNvSpPr>
              <a:spLocks noChangeArrowheads="1"/>
            </p:cNvSpPr>
            <p:nvPr/>
          </p:nvSpPr>
          <p:spPr bwMode="auto">
            <a:xfrm>
              <a:off x="3264" y="3120"/>
              <a:ext cx="480" cy="96"/>
            </a:xfrm>
            <a:prstGeom prst="rect">
              <a:avLst/>
            </a:prstGeom>
            <a:pattFill prst="wdUpDiag">
              <a:fgClr>
                <a:schemeClr val="accent1"/>
              </a:fgClr>
              <a:bgClr>
                <a:schemeClr val="bg1"/>
              </a:bgClr>
            </a:pattFill>
            <a:ln w="9525">
              <a:solidFill>
                <a:schemeClr val="tx1"/>
              </a:solidFill>
              <a:miter lim="800000"/>
              <a:headEnd/>
              <a:tailEnd/>
            </a:ln>
          </p:spPr>
          <p:txBody>
            <a:bodyPr wrap="none" anchor="ctr"/>
            <a:lstStyle/>
            <a:p>
              <a:endParaRPr lang="en-US"/>
            </a:p>
          </p:txBody>
        </p:sp>
      </p:grpSp>
      <p:sp>
        <p:nvSpPr>
          <p:cNvPr id="64569" name="Text Box 57"/>
          <p:cNvSpPr txBox="1">
            <a:spLocks noChangeArrowheads="1"/>
          </p:cNvSpPr>
          <p:nvPr/>
        </p:nvSpPr>
        <p:spPr bwMode="auto">
          <a:xfrm>
            <a:off x="4191001" y="3810000"/>
            <a:ext cx="726481" cy="369332"/>
          </a:xfrm>
          <a:prstGeom prst="rect">
            <a:avLst/>
          </a:prstGeom>
          <a:noFill/>
          <a:ln w="9525">
            <a:noFill/>
            <a:miter lim="800000"/>
            <a:headEnd/>
            <a:tailEnd/>
          </a:ln>
        </p:spPr>
        <p:txBody>
          <a:bodyPr wrap="none">
            <a:spAutoFit/>
          </a:bodyPr>
          <a:lstStyle/>
          <a:p>
            <a:r>
              <a:rPr lang="en-US" i="1"/>
              <a:t>(bits)</a:t>
            </a:r>
          </a:p>
        </p:txBody>
      </p:sp>
    </p:spTree>
    <p:extLst>
      <p:ext uri="{BB962C8B-B14F-4D97-AF65-F5344CB8AC3E}">
        <p14:creationId xmlns:p14="http://schemas.microsoft.com/office/powerpoint/2010/main" val="401031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9"/>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64518"/>
                                        </p:tgtEl>
                                        <p:attrNameLst>
                                          <p:attrName>style.visibility</p:attrName>
                                        </p:attrNameLst>
                                      </p:cBhvr>
                                      <p:to>
                                        <p:strVal val="visible"/>
                                      </p:to>
                                    </p:set>
                                    <p:animEffect transition="in" filter="wipe(up)">
                                      <p:cBhvr>
                                        <p:cTn id="10" dur="500"/>
                                        <p:tgtEl>
                                          <p:spTgt spid="64518"/>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64517"/>
                                        </p:tgtEl>
                                        <p:attrNameLst>
                                          <p:attrName>style.visibility</p:attrName>
                                        </p:attrNameLst>
                                      </p:cBhvr>
                                      <p:to>
                                        <p:strVal val="visible"/>
                                      </p:to>
                                    </p:set>
                                    <p:animEffect transition="in" filter="wipe(up)">
                                      <p:cBhvr>
                                        <p:cTn id="14" dur="500"/>
                                        <p:tgtEl>
                                          <p:spTgt spid="645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4531"/>
                                        </p:tgtEl>
                                        <p:attrNameLst>
                                          <p:attrName>style.visibility</p:attrName>
                                        </p:attrNameLst>
                                      </p:cBhvr>
                                      <p:to>
                                        <p:strVal val="visible"/>
                                      </p:to>
                                    </p:set>
                                    <p:animEffect transition="in" filter="wipe(up)">
                                      <p:cBhvr>
                                        <p:cTn id="19" dur="500"/>
                                        <p:tgtEl>
                                          <p:spTgt spid="6453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64532"/>
                                        </p:tgtEl>
                                        <p:attrNameLst>
                                          <p:attrName>style.visibility</p:attrName>
                                        </p:attrNameLst>
                                      </p:cBhvr>
                                      <p:to>
                                        <p:strVal val="visible"/>
                                      </p:to>
                                    </p:set>
                                    <p:animEffect transition="in" filter="wipe(up)">
                                      <p:cBhvr>
                                        <p:cTn id="22" dur="500"/>
                                        <p:tgtEl>
                                          <p:spTgt spid="64532"/>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4542"/>
                                        </p:tgtEl>
                                        <p:attrNameLst>
                                          <p:attrName>style.visibility</p:attrName>
                                        </p:attrNameLst>
                                      </p:cBhvr>
                                      <p:to>
                                        <p:strVal val="visible"/>
                                      </p:to>
                                    </p:set>
                                    <p:animEffect transition="in" filter="wipe(up)">
                                      <p:cBhvr>
                                        <p:cTn id="26" dur="500"/>
                                        <p:tgtEl>
                                          <p:spTgt spid="64542"/>
                                        </p:tgtEl>
                                      </p:cBhvr>
                                    </p:animEffect>
                                  </p:childTnLst>
                                </p:cTn>
                              </p:par>
                            </p:childTnLst>
                          </p:cTn>
                        </p:par>
                        <p:par>
                          <p:cTn id="27" fill="hold">
                            <p:stCondLst>
                              <p:cond delay="1000"/>
                            </p:stCondLst>
                            <p:childTnLst>
                              <p:par>
                                <p:cTn id="28" presetID="9" presetClass="entr" presetSubtype="0" fill="hold" grpId="0" nodeType="afterEffect">
                                  <p:stCondLst>
                                    <p:cond delay="0"/>
                                  </p:stCondLst>
                                  <p:childTnLst>
                                    <p:set>
                                      <p:cBhvr>
                                        <p:cTn id="29" dur="1" fill="hold">
                                          <p:stCondLst>
                                            <p:cond delay="0"/>
                                          </p:stCondLst>
                                        </p:cTn>
                                        <p:tgtEl>
                                          <p:spTgt spid="64569"/>
                                        </p:tgtEl>
                                        <p:attrNameLst>
                                          <p:attrName>style.visibility</p:attrName>
                                        </p:attrNameLst>
                                      </p:cBhvr>
                                      <p:to>
                                        <p:strVal val="visible"/>
                                      </p:to>
                                    </p:set>
                                    <p:animEffect transition="in" filter="dissolve">
                                      <p:cBhvr>
                                        <p:cTn id="30" dur="500"/>
                                        <p:tgtEl>
                                          <p:spTgt spid="6456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64565"/>
                                        </p:tgtEl>
                                        <p:attrNameLst>
                                          <p:attrName>style.visibility</p:attrName>
                                        </p:attrNameLst>
                                      </p:cBhvr>
                                      <p:to>
                                        <p:strVal val="visible"/>
                                      </p:to>
                                    </p:set>
                                    <p:animEffect transition="in" filter="wipe(up)">
                                      <p:cBhvr>
                                        <p:cTn id="35" dur="500"/>
                                        <p:tgtEl>
                                          <p:spTgt spid="64565"/>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4567"/>
                                        </p:tgtEl>
                                        <p:attrNameLst>
                                          <p:attrName>style.visibility</p:attrName>
                                        </p:attrNameLst>
                                      </p:cBhvr>
                                      <p:to>
                                        <p:strVal val="visible"/>
                                      </p:to>
                                    </p:set>
                                    <p:animEffect transition="in" filter="dissolve">
                                      <p:cBhvr>
                                        <p:cTn id="42" dur="500"/>
                                        <p:tgtEl>
                                          <p:spTgt spid="645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4566"/>
                                        </p:tgtEl>
                                        <p:attrNameLst>
                                          <p:attrName>style.visibility</p:attrName>
                                        </p:attrNameLst>
                                      </p:cBhvr>
                                      <p:to>
                                        <p:strVal val="visible"/>
                                      </p:to>
                                    </p:set>
                                    <p:animEffect transition="in" filter="wipe(down)">
                                      <p:cBhvr>
                                        <p:cTn id="52" dur="500"/>
                                        <p:tgtEl>
                                          <p:spTgt spid="64566"/>
                                        </p:tgtEl>
                                      </p:cBhvr>
                                    </p:animEffect>
                                  </p:childTnLst>
                                </p:cTn>
                              </p:par>
                            </p:childTnLst>
                          </p:cTn>
                        </p:par>
                        <p:par>
                          <p:cTn id="53" fill="hold">
                            <p:stCondLst>
                              <p:cond delay="500"/>
                            </p:stCondLst>
                            <p:childTnLst>
                              <p:par>
                                <p:cTn id="54" presetID="2" presetClass="entr" presetSubtype="2" fill="hold" grpId="0" nodeType="afterEffect">
                                  <p:stCondLst>
                                    <p:cond delay="0"/>
                                  </p:stCondLst>
                                  <p:childTnLst>
                                    <p:set>
                                      <p:cBhvr>
                                        <p:cTn id="55" dur="1" fill="hold">
                                          <p:stCondLst>
                                            <p:cond delay="0"/>
                                          </p:stCondLst>
                                        </p:cTn>
                                        <p:tgtEl>
                                          <p:spTgt spid="64521"/>
                                        </p:tgtEl>
                                        <p:attrNameLst>
                                          <p:attrName>style.visibility</p:attrName>
                                        </p:attrNameLst>
                                      </p:cBhvr>
                                      <p:to>
                                        <p:strVal val="visible"/>
                                      </p:to>
                                    </p:set>
                                    <p:anim calcmode="lin" valueType="num">
                                      <p:cBhvr additive="base">
                                        <p:cTn id="56" dur="500" fill="hold"/>
                                        <p:tgtEl>
                                          <p:spTgt spid="64521"/>
                                        </p:tgtEl>
                                        <p:attrNameLst>
                                          <p:attrName>ppt_x</p:attrName>
                                        </p:attrNameLst>
                                      </p:cBhvr>
                                      <p:tavLst>
                                        <p:tav tm="0">
                                          <p:val>
                                            <p:strVal val="1+#ppt_w/2"/>
                                          </p:val>
                                        </p:tav>
                                        <p:tav tm="100000">
                                          <p:val>
                                            <p:strVal val="#ppt_x"/>
                                          </p:val>
                                        </p:tav>
                                      </p:tavLst>
                                    </p:anim>
                                    <p:anim calcmode="lin" valueType="num">
                                      <p:cBhvr additive="base">
                                        <p:cTn id="57" dur="500" fill="hold"/>
                                        <p:tgtEl>
                                          <p:spTgt spid="64521"/>
                                        </p:tgtEl>
                                        <p:attrNameLst>
                                          <p:attrName>ppt_y</p:attrName>
                                        </p:attrNameLst>
                                      </p:cBhvr>
                                      <p:tavLst>
                                        <p:tav tm="0">
                                          <p:val>
                                            <p:strVal val="#ppt_y"/>
                                          </p:val>
                                        </p:tav>
                                        <p:tav tm="100000">
                                          <p:val>
                                            <p:strVal val="#ppt_y"/>
                                          </p:val>
                                        </p:tav>
                                      </p:tavLst>
                                    </p:anim>
                                  </p:childTnLst>
                                </p:cTn>
                              </p:par>
                            </p:childTnLst>
                          </p:cTn>
                        </p:par>
                        <p:par>
                          <p:cTn id="58" fill="hold">
                            <p:stCondLst>
                              <p:cond delay="1000"/>
                            </p:stCondLst>
                            <p:childTnLst>
                              <p:par>
                                <p:cTn id="59" presetID="9" presetClass="entr" presetSubtype="0" fill="hold" grpId="0" nodeType="afterEffect">
                                  <p:stCondLst>
                                    <p:cond delay="0"/>
                                  </p:stCondLst>
                                  <p:childTnLst>
                                    <p:set>
                                      <p:cBhvr>
                                        <p:cTn id="60" dur="1" fill="hold">
                                          <p:stCondLst>
                                            <p:cond delay="0"/>
                                          </p:stCondLst>
                                        </p:cTn>
                                        <p:tgtEl>
                                          <p:spTgt spid="64543"/>
                                        </p:tgtEl>
                                        <p:attrNameLst>
                                          <p:attrName>style.visibility</p:attrName>
                                        </p:attrNameLst>
                                      </p:cBhvr>
                                      <p:to>
                                        <p:strVal val="visible"/>
                                      </p:to>
                                    </p:set>
                                    <p:animEffect transition="in" filter="dissolve">
                                      <p:cBhvr>
                                        <p:cTn id="61" dur="500"/>
                                        <p:tgtEl>
                                          <p:spTgt spid="6454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4540"/>
                                        </p:tgtEl>
                                        <p:attrNameLst>
                                          <p:attrName>style.visibility</p:attrName>
                                        </p:attrNameLst>
                                      </p:cBhvr>
                                      <p:to>
                                        <p:strVal val="visible"/>
                                      </p:to>
                                    </p:set>
                                    <p:animEffect transition="in" filter="wipe(down)">
                                      <p:cBhvr>
                                        <p:cTn id="66" dur="500"/>
                                        <p:tgtEl>
                                          <p:spTgt spid="6454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4541"/>
                                        </p:tgtEl>
                                        <p:attrNameLst>
                                          <p:attrName>style.visibility</p:attrName>
                                        </p:attrNameLst>
                                      </p:cBhvr>
                                      <p:to>
                                        <p:strVal val="visible"/>
                                      </p:to>
                                    </p:set>
                                    <p:animEffect transition="in" filter="wipe(down)">
                                      <p:cBhvr>
                                        <p:cTn id="69" dur="500"/>
                                        <p:tgtEl>
                                          <p:spTgt spid="64541"/>
                                        </p:tgtEl>
                                      </p:cBhvr>
                                    </p:animEffect>
                                  </p:childTnLst>
                                </p:cTn>
                              </p:par>
                            </p:childTnLst>
                          </p:cTn>
                        </p:par>
                        <p:par>
                          <p:cTn id="70" fill="hold">
                            <p:stCondLst>
                              <p:cond delay="500"/>
                            </p:stCondLst>
                            <p:childTnLst>
                              <p:par>
                                <p:cTn id="71" presetID="22" presetClass="entr" presetSubtype="4" fill="hold" grpId="0" nodeType="afterEffect">
                                  <p:stCondLst>
                                    <p:cond delay="0"/>
                                  </p:stCondLst>
                                  <p:childTnLst>
                                    <p:set>
                                      <p:cBhvr>
                                        <p:cTn id="72" dur="1" fill="hold">
                                          <p:stCondLst>
                                            <p:cond delay="0"/>
                                          </p:stCondLst>
                                        </p:cTn>
                                        <p:tgtEl>
                                          <p:spTgt spid="64539"/>
                                        </p:tgtEl>
                                        <p:attrNameLst>
                                          <p:attrName>style.visibility</p:attrName>
                                        </p:attrNameLst>
                                      </p:cBhvr>
                                      <p:to>
                                        <p:strVal val="visible"/>
                                      </p:to>
                                    </p:set>
                                    <p:animEffect transition="in" filter="wipe(down)">
                                      <p:cBhvr>
                                        <p:cTn id="73" dur="500"/>
                                        <p:tgtEl>
                                          <p:spTgt spid="64539"/>
                                        </p:tgtEl>
                                      </p:cBhvr>
                                    </p:animEffect>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64523"/>
                                        </p:tgtEl>
                                        <p:attrNameLst>
                                          <p:attrName>style.visibility</p:attrName>
                                        </p:attrNameLst>
                                      </p:cBhvr>
                                      <p:to>
                                        <p:strVal val="visible"/>
                                      </p:to>
                                    </p:set>
                                    <p:animEffect transition="in" filter="wipe(down)">
                                      <p:cBhvr>
                                        <p:cTn id="77" dur="500"/>
                                        <p:tgtEl>
                                          <p:spTgt spid="64523"/>
                                        </p:tgtEl>
                                      </p:cBhvr>
                                    </p:animEffect>
                                  </p:childTnLst>
                                </p:cTn>
                              </p:par>
                            </p:childTnLst>
                          </p:cTn>
                        </p:par>
                        <p:par>
                          <p:cTn id="78" fill="hold">
                            <p:stCondLst>
                              <p:cond delay="1500"/>
                            </p:stCondLst>
                            <p:childTnLst>
                              <p:par>
                                <p:cTn id="79" presetID="1" presetClass="entr" presetSubtype="0" fill="hold" grpId="0" nodeType="afterEffect">
                                  <p:stCondLst>
                                    <p:cond delay="0"/>
                                  </p:stCondLst>
                                  <p:childTnLst>
                                    <p:set>
                                      <p:cBhvr>
                                        <p:cTn id="80" dur="1" fill="hold">
                                          <p:stCondLst>
                                            <p:cond delay="0"/>
                                          </p:stCondLst>
                                        </p:cTn>
                                        <p:tgtEl>
                                          <p:spTgt spid="64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animBg="1"/>
      <p:bldP spid="64518" grpId="0" animBg="1"/>
      <p:bldP spid="64519" grpId="0"/>
      <p:bldP spid="64521" grpId="0" animBg="1"/>
      <p:bldP spid="64523" grpId="0" animBg="1"/>
      <p:bldP spid="64524" grpId="0"/>
      <p:bldP spid="64531" grpId="0" animBg="1"/>
      <p:bldP spid="64532" grpId="0" animBg="1"/>
      <p:bldP spid="64539" grpId="0" animBg="1"/>
      <p:bldP spid="64540" grpId="0" animBg="1"/>
      <p:bldP spid="64541" grpId="0" animBg="1"/>
      <p:bldP spid="64542" grpId="0" animBg="1"/>
      <p:bldP spid="64543" grpId="0" animBg="1"/>
      <p:bldP spid="64565" grpId="0" animBg="1"/>
      <p:bldP spid="64566" grpId="0" animBg="1"/>
      <p:bldP spid="64567" grpId="0"/>
      <p:bldP spid="6456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Encapsulation and </a:t>
            </a:r>
            <a:r>
              <a:rPr lang="en-IN" dirty="0" err="1"/>
              <a:t>Decapsulation</a:t>
            </a:r>
            <a:endParaRPr lang="en-IN" dirty="0"/>
          </a:p>
        </p:txBody>
      </p:sp>
      <p:pic>
        <p:nvPicPr>
          <p:cNvPr id="5122" name="Picture 2"/>
          <p:cNvPicPr>
            <a:picLocks noChangeAspect="1" noChangeArrowheads="1"/>
          </p:cNvPicPr>
          <p:nvPr/>
        </p:nvPicPr>
        <p:blipFill>
          <a:blip r:embed="rId2"/>
          <a:srcRect/>
          <a:stretch>
            <a:fillRect/>
          </a:stretch>
        </p:blipFill>
        <p:spPr bwMode="auto">
          <a:xfrm>
            <a:off x="2319131" y="1722783"/>
            <a:ext cx="6943934" cy="3816626"/>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117800" y="765745"/>
            <a:ext cx="9605635" cy="1059305"/>
          </a:xfrm>
        </p:spPr>
        <p:txBody>
          <a:bodyPr>
            <a:normAutofit/>
          </a:bodyPr>
          <a:lstStyle/>
          <a:p>
            <a:pPr eaLnBrk="1" hangingPunct="1">
              <a:defRPr/>
            </a:pPr>
            <a:r>
              <a:rPr lang="en-US" sz="5400" dirty="0"/>
              <a:t>OSI Model</a:t>
            </a:r>
          </a:p>
        </p:txBody>
      </p:sp>
      <p:sp>
        <p:nvSpPr>
          <p:cNvPr id="25658" name="Rectangle 58"/>
          <p:cNvSpPr>
            <a:spLocks noGrp="1" noChangeArrowheads="1"/>
          </p:cNvSpPr>
          <p:nvPr>
            <p:ph type="body" sz="half" idx="2"/>
          </p:nvPr>
        </p:nvSpPr>
        <p:spPr>
          <a:xfrm>
            <a:off x="5562600" y="1752600"/>
            <a:ext cx="4800600" cy="4343400"/>
          </a:xfrm>
        </p:spPr>
        <p:txBody>
          <a:bodyPr>
            <a:normAutofit/>
          </a:bodyPr>
          <a:lstStyle/>
          <a:p>
            <a:pPr eaLnBrk="1" hangingPunct="1">
              <a:defRPr/>
            </a:pPr>
            <a:r>
              <a:rPr lang="en-US" dirty="0"/>
              <a:t>OSI – </a:t>
            </a:r>
            <a:r>
              <a:rPr lang="en-US" b="1" i="1" u="sng" dirty="0"/>
              <a:t>O</a:t>
            </a:r>
            <a:r>
              <a:rPr lang="en-US" i="1" dirty="0"/>
              <a:t>pen </a:t>
            </a:r>
            <a:r>
              <a:rPr lang="en-US" b="1" i="1" u="sng" dirty="0"/>
              <a:t>S</a:t>
            </a:r>
            <a:r>
              <a:rPr lang="en-US" i="1" dirty="0"/>
              <a:t>ystems </a:t>
            </a:r>
            <a:r>
              <a:rPr lang="en-US" b="1" i="1" u="sng" dirty="0"/>
              <a:t>I</a:t>
            </a:r>
            <a:r>
              <a:rPr lang="en-US" i="1" dirty="0"/>
              <a:t>nterconnection</a:t>
            </a:r>
          </a:p>
          <a:p>
            <a:pPr eaLnBrk="1" hangingPunct="1">
              <a:defRPr/>
            </a:pPr>
            <a:r>
              <a:rPr lang="en-US" dirty="0"/>
              <a:t>Developed by the </a:t>
            </a:r>
            <a:r>
              <a:rPr lang="en-US" b="1" i="1" u="sng" dirty="0"/>
              <a:t>I</a:t>
            </a:r>
            <a:r>
              <a:rPr lang="en-US" i="1" dirty="0"/>
              <a:t>nternational </a:t>
            </a:r>
            <a:r>
              <a:rPr lang="en-US" b="1" i="1" u="sng" dirty="0"/>
              <a:t>S</a:t>
            </a:r>
            <a:r>
              <a:rPr lang="en-US" i="1" dirty="0"/>
              <a:t>tandards </a:t>
            </a:r>
            <a:r>
              <a:rPr lang="en-US" b="1" i="1" u="sng" dirty="0"/>
              <a:t>O</a:t>
            </a:r>
            <a:r>
              <a:rPr lang="en-US" i="1" dirty="0"/>
              <a:t>rganizations  </a:t>
            </a:r>
            <a:r>
              <a:rPr lang="en-US" dirty="0"/>
              <a:t>(ISO)</a:t>
            </a:r>
          </a:p>
          <a:p>
            <a:pPr eaLnBrk="1" hangingPunct="1">
              <a:defRPr/>
            </a:pPr>
            <a:endParaRPr lang="en-US" dirty="0"/>
          </a:p>
          <a:p>
            <a:pPr eaLnBrk="1" hangingPunct="1">
              <a:defRPr/>
            </a:pPr>
            <a:endParaRPr lang="en-US" dirty="0"/>
          </a:p>
          <a:p>
            <a:pPr eaLnBrk="1" hangingPunct="1">
              <a:defRPr/>
            </a:pPr>
            <a:r>
              <a:rPr lang="en-US" dirty="0"/>
              <a:t>Two additional layers</a:t>
            </a:r>
          </a:p>
          <a:p>
            <a:pPr lvl="1" eaLnBrk="1" hangingPunct="1">
              <a:defRPr/>
            </a:pPr>
            <a:r>
              <a:rPr lang="en-US" dirty="0"/>
              <a:t>Presentation layer</a:t>
            </a:r>
          </a:p>
          <a:p>
            <a:pPr lvl="1" eaLnBrk="1" hangingPunct="1">
              <a:defRPr/>
            </a:pPr>
            <a:r>
              <a:rPr lang="en-US" dirty="0"/>
              <a:t>Session layer</a:t>
            </a:r>
          </a:p>
        </p:txBody>
      </p:sp>
      <p:graphicFrame>
        <p:nvGraphicFramePr>
          <p:cNvPr id="25654" name="Group 54"/>
          <p:cNvGraphicFramePr>
            <a:graphicFrameLocks noGrp="1"/>
          </p:cNvGraphicFramePr>
          <p:nvPr/>
        </p:nvGraphicFramePr>
        <p:xfrm>
          <a:off x="2057400" y="2133600"/>
          <a:ext cx="3276600" cy="3429002"/>
        </p:xfrm>
        <a:graphic>
          <a:graphicData uri="http://schemas.openxmlformats.org/drawingml/2006/table">
            <a:tbl>
              <a:tblPr/>
              <a:tblGrid>
                <a:gridCol w="3276600">
                  <a:extLst>
                    <a:ext uri="{9D8B030D-6E8A-4147-A177-3AD203B41FA5}">
                      <a16:colId xmlns:a16="http://schemas.microsoft.com/office/drawing/2014/main" val="20000"/>
                    </a:ext>
                  </a:extLst>
                </a:gridCol>
              </a:tblGrid>
              <a:tr h="4905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400" b="0" i="0" u="none" strike="noStrike" cap="none" normalizeH="0" baseline="0" dirty="0">
                          <a:ln>
                            <a:noFill/>
                          </a:ln>
                          <a:solidFill>
                            <a:schemeClr val="tx1"/>
                          </a:solidFill>
                          <a:effectLst/>
                          <a:latin typeface="+mn-lt"/>
                          <a:cs typeface="Arial" charset="0"/>
                        </a:rPr>
                        <a:t>7.Application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r h="4889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400" b="0" i="0" u="none" strike="noStrike" cap="none" normalizeH="0" baseline="0" dirty="0">
                          <a:ln>
                            <a:noFill/>
                          </a:ln>
                          <a:solidFill>
                            <a:srgbClr val="FF0000"/>
                          </a:solidFill>
                          <a:effectLst/>
                          <a:latin typeface="+mn-lt"/>
                          <a:cs typeface="Arial" charset="0"/>
                        </a:rPr>
                        <a:t>6.Presentation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1"/>
                  </a:ext>
                </a:extLst>
              </a:tr>
              <a:tr h="4889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400" b="0" i="0" u="none" strike="noStrike" cap="none" normalizeH="0" baseline="0" dirty="0">
                          <a:ln>
                            <a:noFill/>
                          </a:ln>
                          <a:solidFill>
                            <a:srgbClr val="FF0000"/>
                          </a:solidFill>
                          <a:effectLst/>
                          <a:latin typeface="+mn-lt"/>
                          <a:cs typeface="Arial" charset="0"/>
                        </a:rPr>
                        <a:t>5.Session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2"/>
                  </a:ext>
                </a:extLst>
              </a:tr>
              <a:tr h="4905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400" b="0" i="0" u="none" strike="noStrike" cap="none" normalizeH="0" baseline="0" dirty="0">
                          <a:ln>
                            <a:noFill/>
                          </a:ln>
                          <a:solidFill>
                            <a:schemeClr val="tx1"/>
                          </a:solidFill>
                          <a:effectLst/>
                          <a:latin typeface="+mn-lt"/>
                          <a:cs typeface="Arial" charset="0"/>
                        </a:rPr>
                        <a:t>4.Transport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3"/>
                  </a:ext>
                </a:extLst>
              </a:tr>
              <a:tr h="4905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400" b="0" i="0" u="none" strike="noStrike" cap="none" normalizeH="0" baseline="0" dirty="0">
                          <a:ln>
                            <a:noFill/>
                          </a:ln>
                          <a:solidFill>
                            <a:schemeClr val="tx1"/>
                          </a:solidFill>
                          <a:effectLst/>
                          <a:latin typeface="+mn-lt"/>
                          <a:cs typeface="Arial" charset="0"/>
                        </a:rPr>
                        <a:t>3.Network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4"/>
                  </a:ext>
                </a:extLst>
              </a:tr>
              <a:tr h="4889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400" b="0" i="0" u="none" strike="noStrike" cap="none" normalizeH="0" baseline="0" dirty="0">
                          <a:ln>
                            <a:noFill/>
                          </a:ln>
                          <a:solidFill>
                            <a:schemeClr val="tx1"/>
                          </a:solidFill>
                          <a:effectLst/>
                          <a:latin typeface="+mn-lt"/>
                          <a:cs typeface="Arial" charset="0"/>
                        </a:rPr>
                        <a:t>2.Data Link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5"/>
                  </a:ext>
                </a:extLst>
              </a:tr>
              <a:tr h="4905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400" b="0" i="0" u="none" strike="noStrike" cap="none" normalizeH="0" baseline="0" dirty="0">
                          <a:ln>
                            <a:noFill/>
                          </a:ln>
                          <a:solidFill>
                            <a:schemeClr val="tx1"/>
                          </a:solidFill>
                          <a:effectLst/>
                          <a:latin typeface="+mn-lt"/>
                          <a:cs typeface="Arial" charset="0"/>
                        </a:rPr>
                        <a:t>1.Physical Layer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6"/>
                  </a:ext>
                </a:extLst>
              </a:tr>
            </a:tbl>
          </a:graphicData>
        </a:graphic>
      </p:graphicFrame>
      <p:sp>
        <p:nvSpPr>
          <p:cNvPr id="31767" name="Oval 55"/>
          <p:cNvSpPr>
            <a:spLocks noChangeArrowheads="1"/>
          </p:cNvSpPr>
          <p:nvPr/>
        </p:nvSpPr>
        <p:spPr bwMode="auto">
          <a:xfrm>
            <a:off x="2057400" y="1447800"/>
            <a:ext cx="3200400" cy="609600"/>
          </a:xfrm>
          <a:prstGeom prst="ellipse">
            <a:avLst/>
          </a:prstGeom>
          <a:solidFill>
            <a:schemeClr val="tx1"/>
          </a:solidFill>
          <a:ln w="38100">
            <a:solidFill>
              <a:schemeClr val="folHlink"/>
            </a:solidFill>
            <a:round/>
            <a:headEnd/>
            <a:tailEnd/>
          </a:ln>
        </p:spPr>
        <p:txBody>
          <a:bodyPr wrap="none" anchor="ctr"/>
          <a:lstStyle/>
          <a:p>
            <a:pPr algn="ctr"/>
            <a:r>
              <a:rPr lang="en-US" sz="3200">
                <a:solidFill>
                  <a:schemeClr val="bg2"/>
                </a:solidFill>
              </a:rPr>
              <a:t>User</a:t>
            </a:r>
          </a:p>
        </p:txBody>
      </p:sp>
      <p:sp>
        <p:nvSpPr>
          <p:cNvPr id="31768" name="Oval 56"/>
          <p:cNvSpPr>
            <a:spLocks noChangeArrowheads="1"/>
          </p:cNvSpPr>
          <p:nvPr/>
        </p:nvSpPr>
        <p:spPr bwMode="auto">
          <a:xfrm>
            <a:off x="2133600" y="5638800"/>
            <a:ext cx="3124200" cy="609600"/>
          </a:xfrm>
          <a:prstGeom prst="ellipse">
            <a:avLst/>
          </a:prstGeom>
          <a:solidFill>
            <a:schemeClr val="tx1"/>
          </a:solidFill>
          <a:ln w="38100">
            <a:solidFill>
              <a:schemeClr val="folHlink"/>
            </a:solidFill>
            <a:round/>
            <a:headEnd/>
            <a:tailEnd/>
          </a:ln>
        </p:spPr>
        <p:txBody>
          <a:bodyPr wrap="none" anchor="ctr"/>
          <a:lstStyle/>
          <a:p>
            <a:pPr algn="ctr"/>
            <a:r>
              <a:rPr lang="en-US">
                <a:solidFill>
                  <a:schemeClr val="bg2"/>
                </a:solidFill>
              </a:rPr>
              <a:t>Transmission</a:t>
            </a:r>
            <a:br>
              <a:rPr lang="en-US">
                <a:solidFill>
                  <a:schemeClr val="bg2"/>
                </a:solidFill>
              </a:rPr>
            </a:br>
            <a:r>
              <a:rPr lang="en-US">
                <a:solidFill>
                  <a:schemeClr val="bg2"/>
                </a:solidFill>
              </a:rPr>
              <a:t>Medium</a:t>
            </a:r>
          </a:p>
        </p:txBody>
      </p:sp>
    </p:spTree>
    <p:extLst>
      <p:ext uri="{BB962C8B-B14F-4D97-AF65-F5344CB8AC3E}">
        <p14:creationId xmlns:p14="http://schemas.microsoft.com/office/powerpoint/2010/main" val="32552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5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5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58"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r>
              <a:rPr lang="en-US"/>
              <a:t>Session Layer</a:t>
            </a:r>
          </a:p>
        </p:txBody>
      </p:sp>
      <p:sp>
        <p:nvSpPr>
          <p:cNvPr id="31747" name="Rectangle 3"/>
          <p:cNvSpPr>
            <a:spLocks noGrp="1" noChangeArrowheads="1"/>
          </p:cNvSpPr>
          <p:nvPr>
            <p:ph type="body" idx="1"/>
          </p:nvPr>
        </p:nvSpPr>
        <p:spPr>
          <a:xfrm>
            <a:off x="1328569" y="2866174"/>
            <a:ext cx="8229600" cy="3505200"/>
          </a:xfrm>
        </p:spPr>
        <p:txBody>
          <a:bodyPr/>
          <a:lstStyle/>
          <a:p>
            <a:pPr eaLnBrk="1" hangingPunct="1">
              <a:defRPr/>
            </a:pPr>
            <a:r>
              <a:rPr lang="en-US" dirty="0"/>
              <a:t>Duties/services</a:t>
            </a:r>
          </a:p>
          <a:p>
            <a:pPr lvl="1" eaLnBrk="1" hangingPunct="1">
              <a:defRPr/>
            </a:pPr>
            <a:r>
              <a:rPr lang="en-US" dirty="0"/>
              <a:t>Interaction management</a:t>
            </a:r>
          </a:p>
          <a:p>
            <a:pPr lvl="2" eaLnBrk="1" hangingPunct="1">
              <a:buFont typeface="Wingdings" pitchFamily="2" charset="2"/>
              <a:buNone/>
              <a:defRPr/>
            </a:pPr>
            <a:r>
              <a:rPr lang="en-US" dirty="0">
                <a:sym typeface="Wingdings" pitchFamily="2" charset="2"/>
              </a:rPr>
              <a:t> </a:t>
            </a:r>
            <a:r>
              <a:rPr lang="en-US" dirty="0"/>
              <a:t>Simplex, half-duplex, full-duplex</a:t>
            </a:r>
          </a:p>
          <a:p>
            <a:pPr lvl="1" eaLnBrk="1" hangingPunct="1">
              <a:defRPr/>
            </a:pPr>
            <a:r>
              <a:rPr lang="en-US" dirty="0"/>
              <a:t>Session recovery</a:t>
            </a:r>
          </a:p>
        </p:txBody>
      </p:sp>
      <p:sp>
        <p:nvSpPr>
          <p:cNvPr id="31748" name="Text Box 4"/>
          <p:cNvSpPr txBox="1">
            <a:spLocks noChangeArrowheads="1"/>
          </p:cNvSpPr>
          <p:nvPr/>
        </p:nvSpPr>
        <p:spPr bwMode="auto">
          <a:xfrm>
            <a:off x="1747533" y="1598593"/>
            <a:ext cx="8368748" cy="954107"/>
          </a:xfrm>
          <a:prstGeom prst="rect">
            <a:avLst/>
          </a:prstGeom>
          <a:solidFill>
            <a:srgbClr val="FFFF00"/>
          </a:solidFill>
          <a:ln w="9525">
            <a:noFill/>
            <a:miter lim="800000"/>
            <a:headEnd/>
            <a:tailEnd/>
          </a:ln>
          <a:effectLst>
            <a:glow rad="63500">
              <a:srgbClr val="FF0000">
                <a:alpha val="40000"/>
              </a:srgbClr>
            </a:glow>
          </a:effectLst>
        </p:spPr>
        <p:txBody>
          <a:bodyPr wrap="square">
            <a:spAutoFit/>
          </a:bodyPr>
          <a:lstStyle>
            <a:defPPr>
              <a:defRPr lang="en-US"/>
            </a:defPPr>
            <a:lvl1pPr algn="ctr">
              <a:defRPr sz="2800" b="1" i="1">
                <a:solidFill>
                  <a:srgbClr val="FF0000"/>
                </a:solidFill>
                <a:effectLst>
                  <a:outerShdw blurRad="38100" dist="38100" dir="2700000" algn="tl">
                    <a:srgbClr val="000000"/>
                  </a:outerShdw>
                </a:effectLst>
                <a:latin typeface="+mj-lt"/>
              </a:defRPr>
            </a:lvl1pPr>
          </a:lstStyle>
          <a:p>
            <a:r>
              <a:rPr lang="en-US" dirty="0"/>
              <a:t>Responsible for establishing, managing and terminating connections between applications</a:t>
            </a:r>
          </a:p>
        </p:txBody>
      </p:sp>
    </p:spTree>
    <p:extLst>
      <p:ext uri="{BB962C8B-B14F-4D97-AF65-F5344CB8AC3E}">
        <p14:creationId xmlns:p14="http://schemas.microsoft.com/office/powerpoint/2010/main" val="2118981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270" y="1301675"/>
            <a:ext cx="9603275" cy="4164670"/>
          </a:xfrm>
        </p:spPr>
        <p:txBody>
          <a:bodyPr/>
          <a:lstStyle/>
          <a:p>
            <a:pPr algn="just"/>
            <a:r>
              <a:rPr lang="en-US" dirty="0">
                <a:solidFill>
                  <a:srgbClr val="7030A0"/>
                </a:solidFill>
              </a:rPr>
              <a:t>Data communications </a:t>
            </a:r>
            <a:r>
              <a:rPr lang="en-US" dirty="0"/>
              <a:t>: Data communications is the exchange of data between two devices via some form of transmission medium such as a wire cable.</a:t>
            </a:r>
          </a:p>
          <a:p>
            <a:pPr algn="just"/>
            <a:endParaRPr lang="en-US" altLang="en-US" dirty="0">
              <a:solidFill>
                <a:srgbClr val="7030A0"/>
              </a:solidFill>
            </a:endParaRPr>
          </a:p>
          <a:p>
            <a:pPr algn="just"/>
            <a:r>
              <a:rPr lang="en-US" altLang="en-US" dirty="0">
                <a:solidFill>
                  <a:srgbClr val="7030A0"/>
                </a:solidFill>
              </a:rPr>
              <a:t>Telecommunications </a:t>
            </a:r>
            <a:r>
              <a:rPr lang="en-US" altLang="en-US" dirty="0">
                <a:solidFill>
                  <a:schemeClr val="accent2">
                    <a:lumMod val="75000"/>
                  </a:schemeClr>
                </a:solidFill>
              </a:rPr>
              <a:t>(</a:t>
            </a:r>
            <a:r>
              <a:rPr lang="en-US" i="1" dirty="0"/>
              <a:t>tele </a:t>
            </a:r>
            <a:r>
              <a:rPr lang="en-US" dirty="0"/>
              <a:t>is Greek for “far”)</a:t>
            </a:r>
            <a:endParaRPr lang="en-US" altLang="en-US" dirty="0">
              <a:solidFill>
                <a:srgbClr val="7030A0"/>
              </a:solidFill>
            </a:endParaRPr>
          </a:p>
          <a:p>
            <a:pPr lvl="1" algn="just"/>
            <a:r>
              <a:rPr lang="en-US" altLang="en-US" dirty="0"/>
              <a:t>Communication over a distance by definition</a:t>
            </a:r>
          </a:p>
          <a:p>
            <a:pPr lvl="1" algn="just"/>
            <a:r>
              <a:rPr lang="en-US" altLang="en-US" dirty="0"/>
              <a:t>All type of communications using signaling such as voice (telephone), images (television), data (computers).</a:t>
            </a:r>
          </a:p>
          <a:p>
            <a:endParaRPr lang="en-IN" dirty="0"/>
          </a:p>
        </p:txBody>
      </p:sp>
    </p:spTree>
    <p:extLst>
      <p:ext uri="{BB962C8B-B14F-4D97-AF65-F5344CB8AC3E}">
        <p14:creationId xmlns:p14="http://schemas.microsoft.com/office/powerpoint/2010/main" val="3664478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a:t>Presentation Layer</a:t>
            </a:r>
          </a:p>
        </p:txBody>
      </p:sp>
      <p:sp>
        <p:nvSpPr>
          <p:cNvPr id="32771" name="Rectangle 3"/>
          <p:cNvSpPr>
            <a:spLocks noGrp="1" noChangeArrowheads="1"/>
          </p:cNvSpPr>
          <p:nvPr>
            <p:ph type="body" idx="1"/>
          </p:nvPr>
        </p:nvSpPr>
        <p:spPr>
          <a:xfrm>
            <a:off x="1130270" y="2685077"/>
            <a:ext cx="8229600" cy="3505200"/>
          </a:xfrm>
        </p:spPr>
        <p:txBody>
          <a:bodyPr/>
          <a:lstStyle/>
          <a:p>
            <a:pPr eaLnBrk="1" hangingPunct="1">
              <a:defRPr/>
            </a:pPr>
            <a:r>
              <a:rPr lang="en-US" dirty="0"/>
              <a:t>Duties/services</a:t>
            </a:r>
          </a:p>
          <a:p>
            <a:pPr lvl="1" eaLnBrk="1" hangingPunct="1">
              <a:defRPr/>
            </a:pPr>
            <a:r>
              <a:rPr lang="en-US" dirty="0"/>
              <a:t>Data translation</a:t>
            </a:r>
          </a:p>
          <a:p>
            <a:pPr lvl="1" eaLnBrk="1" hangingPunct="1">
              <a:defRPr/>
            </a:pPr>
            <a:r>
              <a:rPr lang="en-US" dirty="0"/>
              <a:t>Encryption</a:t>
            </a:r>
          </a:p>
          <a:p>
            <a:pPr lvl="1" eaLnBrk="1" hangingPunct="1">
              <a:defRPr/>
            </a:pPr>
            <a:r>
              <a:rPr lang="en-US" dirty="0"/>
              <a:t>Decryption</a:t>
            </a:r>
          </a:p>
          <a:p>
            <a:pPr lvl="1" eaLnBrk="1" hangingPunct="1">
              <a:defRPr/>
            </a:pPr>
            <a:r>
              <a:rPr lang="en-US" dirty="0"/>
              <a:t>Compression</a:t>
            </a:r>
          </a:p>
        </p:txBody>
      </p:sp>
      <p:sp>
        <p:nvSpPr>
          <p:cNvPr id="32772" name="Text Box 4"/>
          <p:cNvSpPr txBox="1">
            <a:spLocks noChangeArrowheads="1"/>
          </p:cNvSpPr>
          <p:nvPr/>
        </p:nvSpPr>
        <p:spPr bwMode="auto">
          <a:xfrm>
            <a:off x="2590800" y="1529484"/>
            <a:ext cx="7010400" cy="946150"/>
          </a:xfrm>
          <a:prstGeom prst="rect">
            <a:avLst/>
          </a:prstGeom>
          <a:solidFill>
            <a:srgbClr val="FFFF00"/>
          </a:solidFill>
          <a:ln w="9525">
            <a:noFill/>
            <a:miter lim="800000"/>
            <a:headEnd/>
            <a:tailEnd/>
          </a:ln>
          <a:effectLst>
            <a:glow rad="63500">
              <a:srgbClr val="FF0000">
                <a:alpha val="40000"/>
              </a:srgbClr>
            </a:glow>
          </a:effectLst>
        </p:spPr>
        <p:txBody>
          <a:bodyPr>
            <a:spAutoFit/>
          </a:bodyPr>
          <a:lstStyle>
            <a:defPPr>
              <a:defRPr lang="en-US"/>
            </a:defPPr>
            <a:lvl1pPr algn="ctr">
              <a:defRPr sz="2800" b="1" i="1">
                <a:solidFill>
                  <a:srgbClr val="FF0000"/>
                </a:solidFill>
                <a:effectLst>
                  <a:outerShdw blurRad="38100" dist="38100" dir="2700000" algn="tl">
                    <a:srgbClr val="000000"/>
                  </a:outerShdw>
                </a:effectLst>
                <a:latin typeface="+mj-lt"/>
              </a:defRPr>
            </a:lvl1pPr>
          </a:lstStyle>
          <a:p>
            <a:r>
              <a:rPr lang="en-US" dirty="0"/>
              <a:t>Responsible for handling differences in</a:t>
            </a:r>
            <a:br>
              <a:rPr lang="en-US" dirty="0"/>
            </a:br>
            <a:r>
              <a:rPr lang="en-US" dirty="0"/>
              <a:t>data representation to applications</a:t>
            </a:r>
          </a:p>
        </p:txBody>
      </p:sp>
    </p:spTree>
    <p:extLst>
      <p:ext uri="{BB962C8B-B14F-4D97-AF65-F5344CB8AC3E}">
        <p14:creationId xmlns:p14="http://schemas.microsoft.com/office/powerpoint/2010/main" val="34088466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OSI versus TCP/IP</a:t>
            </a:r>
          </a:p>
        </p:txBody>
      </p:sp>
      <p:pic>
        <p:nvPicPr>
          <p:cNvPr id="9218" name="Picture 2"/>
          <p:cNvPicPr>
            <a:picLocks noChangeAspect="1" noChangeArrowheads="1"/>
          </p:cNvPicPr>
          <p:nvPr/>
        </p:nvPicPr>
        <p:blipFill>
          <a:blip r:embed="rId2"/>
          <a:srcRect/>
          <a:stretch>
            <a:fillRect/>
          </a:stretch>
        </p:blipFill>
        <p:spPr bwMode="auto">
          <a:xfrm>
            <a:off x="2729948" y="1590261"/>
            <a:ext cx="6003235" cy="4412975"/>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OSI versus TCP/IP</a:t>
            </a:r>
          </a:p>
        </p:txBody>
      </p:sp>
      <p:sp>
        <p:nvSpPr>
          <p:cNvPr id="3" name="Content Placeholder 2"/>
          <p:cNvSpPr>
            <a:spLocks noGrp="1"/>
          </p:cNvSpPr>
          <p:nvPr>
            <p:ph idx="1"/>
          </p:nvPr>
        </p:nvSpPr>
        <p:spPr>
          <a:xfrm>
            <a:off x="1130270" y="1802296"/>
            <a:ext cx="9603275" cy="3664049"/>
          </a:xfrm>
        </p:spPr>
        <p:txBody>
          <a:bodyPr/>
          <a:lstStyle/>
          <a:p>
            <a:r>
              <a:rPr lang="en-US" dirty="0">
                <a:latin typeface="Times New Roman" pitchFamily="18" charset="0"/>
              </a:rPr>
              <a:t>When we compare the two models, we find that two layers, session and presentation, are missing from the TCP/IP protocol suite. </a:t>
            </a:r>
          </a:p>
          <a:p>
            <a:r>
              <a:rPr lang="en-US" dirty="0">
                <a:latin typeface="Times New Roman" pitchFamily="18" charset="0"/>
              </a:rPr>
              <a:t>These two layers were not added to the TCP/IP protocol suite after the publication of the OSI model. </a:t>
            </a:r>
          </a:p>
          <a:p>
            <a:r>
              <a:rPr lang="en-US" dirty="0">
                <a:latin typeface="Times New Roman" pitchFamily="18" charset="0"/>
              </a:rPr>
              <a:t>The application layer in the suite is usually considered to be the combination of three layers in the OSI model</a:t>
            </a:r>
            <a:endParaRPr lang="en-IN"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2467E-A11B-6B5A-7141-B32FD149434E}"/>
              </a:ext>
            </a:extLst>
          </p:cNvPr>
          <p:cNvSpPr>
            <a:spLocks noGrp="1"/>
          </p:cNvSpPr>
          <p:nvPr>
            <p:ph idx="1"/>
          </p:nvPr>
        </p:nvSpPr>
        <p:spPr>
          <a:xfrm>
            <a:off x="1130270" y="821635"/>
            <a:ext cx="9603275" cy="5155095"/>
          </a:xfrm>
        </p:spPr>
        <p:txBody>
          <a:bodyPr>
            <a:normAutofit/>
          </a:bodyPr>
          <a:lstStyle/>
          <a:p>
            <a:pPr marL="0" indent="0">
              <a:buNone/>
            </a:pPr>
            <a:r>
              <a:rPr lang="en-US" b="1" dirty="0"/>
              <a:t>Lack of OSI Model’s Success :</a:t>
            </a:r>
          </a:p>
          <a:p>
            <a:r>
              <a:rPr lang="en-US" dirty="0"/>
              <a:t>The OSI model appeared after the TCP/IP protocol suite. </a:t>
            </a:r>
          </a:p>
          <a:p>
            <a:r>
              <a:rPr lang="en-US" dirty="0"/>
              <a:t>Most experts were at first excited and thought that the TCP/IP protocol would be fully replaced by the OSI model. </a:t>
            </a:r>
          </a:p>
          <a:p>
            <a:r>
              <a:rPr lang="en-US" dirty="0"/>
              <a:t>This did not happen for several reasons, but we describe only three, which are agreed upon by all experts in the field. </a:t>
            </a:r>
          </a:p>
          <a:p>
            <a:pPr lvl="1"/>
            <a:r>
              <a:rPr lang="en-US" dirty="0"/>
              <a:t>First, OSI was completed when TCP/IP was fully in place and a lot of time and money had been spent on the suite.</a:t>
            </a:r>
          </a:p>
          <a:p>
            <a:pPr lvl="1"/>
            <a:r>
              <a:rPr lang="en-US" dirty="0"/>
              <a:t>Second, some layers in the OSI model were never fully defined.</a:t>
            </a:r>
          </a:p>
          <a:p>
            <a:pPr lvl="1"/>
            <a:r>
              <a:rPr lang="en-US" dirty="0"/>
              <a:t>Third, when OSI was implemented by an organization in a different application, it did not show a high enough level of performance to entice the Internet authority to switch from the TCP/IP protocol suite to the OSI model.</a:t>
            </a:r>
            <a:endParaRPr lang="en-IN" dirty="0"/>
          </a:p>
        </p:txBody>
      </p:sp>
    </p:spTree>
    <p:extLst>
      <p:ext uri="{BB962C8B-B14F-4D97-AF65-F5344CB8AC3E}">
        <p14:creationId xmlns:p14="http://schemas.microsoft.com/office/powerpoint/2010/main" val="26670042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BD3DEB-5ACE-85BB-BBE0-AA87F79170B1}"/>
              </a:ext>
            </a:extLst>
          </p:cNvPr>
          <p:cNvSpPr>
            <a:spLocks noGrp="1"/>
          </p:cNvSpPr>
          <p:nvPr>
            <p:ph type="ctrTitle"/>
          </p:nvPr>
        </p:nvSpPr>
        <p:spPr/>
        <p:txBody>
          <a:bodyPr/>
          <a:lstStyle/>
          <a:p>
            <a:r>
              <a:rPr lang="en-US" dirty="0"/>
              <a:t>Application Layer</a:t>
            </a:r>
            <a:endParaRPr lang="en-IN" dirty="0"/>
          </a:p>
        </p:txBody>
      </p:sp>
      <p:sp>
        <p:nvSpPr>
          <p:cNvPr id="5" name="Subtitle 4">
            <a:extLst>
              <a:ext uri="{FF2B5EF4-FFF2-40B4-BE49-F238E27FC236}">
                <a16:creationId xmlns:a16="http://schemas.microsoft.com/office/drawing/2014/main" id="{695EE0F3-C494-ED58-0C18-F24EB553F396}"/>
              </a:ext>
            </a:extLst>
          </p:cNvPr>
          <p:cNvSpPr>
            <a:spLocks noGrp="1"/>
          </p:cNvSpPr>
          <p:nvPr>
            <p:ph type="subTitle" idx="1"/>
          </p:nvPr>
        </p:nvSpPr>
        <p:spPr/>
        <p:txBody>
          <a:bodyPr/>
          <a:lstStyle/>
          <a:p>
            <a:r>
              <a:rPr lang="en-US" dirty="0"/>
              <a:t>Chapter – 2</a:t>
            </a:r>
            <a:endParaRPr lang="en-IN" dirty="0"/>
          </a:p>
        </p:txBody>
      </p:sp>
    </p:spTree>
    <p:extLst>
      <p:ext uri="{BB962C8B-B14F-4D97-AF65-F5344CB8AC3E}">
        <p14:creationId xmlns:p14="http://schemas.microsoft.com/office/powerpoint/2010/main" val="24693762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C9D7-1E99-106A-02B3-1F420530EE83}"/>
              </a:ext>
            </a:extLst>
          </p:cNvPr>
          <p:cNvSpPr>
            <a:spLocks noGrp="1"/>
          </p:cNvSpPr>
          <p:nvPr>
            <p:ph type="title"/>
          </p:nvPr>
        </p:nvSpPr>
        <p:spPr/>
        <p:txBody>
          <a:bodyPr/>
          <a:lstStyle/>
          <a:p>
            <a:pPr algn="ctr"/>
            <a:r>
              <a:rPr lang="en-US" dirty="0"/>
              <a:t>Introduction</a:t>
            </a:r>
            <a:endParaRPr lang="en-IN" dirty="0"/>
          </a:p>
        </p:txBody>
      </p:sp>
      <p:sp>
        <p:nvSpPr>
          <p:cNvPr id="3" name="Content Placeholder 2">
            <a:extLst>
              <a:ext uri="{FF2B5EF4-FFF2-40B4-BE49-F238E27FC236}">
                <a16:creationId xmlns:a16="http://schemas.microsoft.com/office/drawing/2014/main" id="{7D7C894F-24A6-FAE4-6172-215D93694015}"/>
              </a:ext>
            </a:extLst>
          </p:cNvPr>
          <p:cNvSpPr>
            <a:spLocks noGrp="1"/>
          </p:cNvSpPr>
          <p:nvPr>
            <p:ph idx="1"/>
          </p:nvPr>
        </p:nvSpPr>
        <p:spPr>
          <a:xfrm>
            <a:off x="1130270" y="1709530"/>
            <a:ext cx="9603275" cy="3756815"/>
          </a:xfrm>
        </p:spPr>
        <p:txBody>
          <a:bodyPr/>
          <a:lstStyle/>
          <a:p>
            <a:r>
              <a:rPr lang="en-US" dirty="0"/>
              <a:t>Interface between the application.</a:t>
            </a:r>
          </a:p>
          <a:p>
            <a:r>
              <a:rPr lang="en-IN" dirty="0"/>
              <a:t>Internet application include classic text based application.</a:t>
            </a:r>
          </a:p>
          <a:p>
            <a:endParaRPr lang="en-IN" dirty="0"/>
          </a:p>
        </p:txBody>
      </p:sp>
      <p:pic>
        <p:nvPicPr>
          <p:cNvPr id="4" name="Picture 3">
            <a:extLst>
              <a:ext uri="{FF2B5EF4-FFF2-40B4-BE49-F238E27FC236}">
                <a16:creationId xmlns:a16="http://schemas.microsoft.com/office/drawing/2014/main" id="{32A83D3C-5F08-7F74-87B3-D48649EAAEFE}"/>
              </a:ext>
            </a:extLst>
          </p:cNvPr>
          <p:cNvPicPr>
            <a:picLocks noChangeAspect="1"/>
          </p:cNvPicPr>
          <p:nvPr/>
        </p:nvPicPr>
        <p:blipFill rotWithShape="1">
          <a:blip r:embed="rId2"/>
          <a:srcRect l="10575" t="13901" r="9564" b="9565"/>
          <a:stretch/>
        </p:blipFill>
        <p:spPr>
          <a:xfrm>
            <a:off x="3949147" y="3007563"/>
            <a:ext cx="4293705" cy="3075184"/>
          </a:xfrm>
          <a:prstGeom prst="rect">
            <a:avLst/>
          </a:prstGeom>
        </p:spPr>
      </p:pic>
    </p:spTree>
    <p:extLst>
      <p:ext uri="{BB962C8B-B14F-4D97-AF65-F5344CB8AC3E}">
        <p14:creationId xmlns:p14="http://schemas.microsoft.com/office/powerpoint/2010/main" val="1391985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1E941-2EFF-38A6-DA2A-259AFE554459}"/>
              </a:ext>
            </a:extLst>
          </p:cNvPr>
          <p:cNvSpPr>
            <a:spLocks noGrp="1"/>
          </p:cNvSpPr>
          <p:nvPr>
            <p:ph idx="1"/>
          </p:nvPr>
        </p:nvSpPr>
        <p:spPr>
          <a:xfrm>
            <a:off x="1130270" y="1020417"/>
            <a:ext cx="9603275" cy="4445928"/>
          </a:xfrm>
        </p:spPr>
        <p:txBody>
          <a:bodyPr/>
          <a:lstStyle/>
          <a:p>
            <a:r>
              <a:rPr lang="en-US" dirty="0"/>
              <a:t>During 1970s and 1980s </a:t>
            </a:r>
            <a:r>
              <a:rPr lang="en-US" dirty="0">
                <a:sym typeface="Wingdings" panose="05000000000000000000" pitchFamily="2" charset="2"/>
              </a:rPr>
              <a:t> text e-mail, remote access to computer, file transfer and newsgroup.</a:t>
            </a:r>
          </a:p>
          <a:p>
            <a:r>
              <a:rPr lang="en-US" dirty="0">
                <a:sym typeface="Wingdings" panose="05000000000000000000" pitchFamily="2" charset="2"/>
              </a:rPr>
              <a:t>Mid 1990s  World Wide Web, Web Surfing, search, electronic commerce.</a:t>
            </a:r>
          </a:p>
          <a:p>
            <a:r>
              <a:rPr lang="en-US" dirty="0">
                <a:sym typeface="Wingdings" panose="05000000000000000000" pitchFamily="2" charset="2"/>
              </a:rPr>
              <a:t>2001  voice over IP, video conferencing(Skype, Facetime, Google hangout), user generated videos(</a:t>
            </a:r>
            <a:r>
              <a:rPr lang="en-US" dirty="0" err="1">
                <a:sym typeface="Wingdings" panose="05000000000000000000" pitchFamily="2" charset="2"/>
              </a:rPr>
              <a:t>Youtube</a:t>
            </a:r>
            <a:r>
              <a:rPr lang="en-US" dirty="0">
                <a:sym typeface="Wingdings" panose="05000000000000000000" pitchFamily="2" charset="2"/>
              </a:rPr>
              <a:t>, Netflix, multiplayer online games).</a:t>
            </a:r>
          </a:p>
          <a:p>
            <a:r>
              <a:rPr lang="en-US" dirty="0">
                <a:sym typeface="Wingdings" panose="05000000000000000000" pitchFamily="2" charset="2"/>
              </a:rPr>
              <a:t>Later  Facebook, twitter, Instagram.</a:t>
            </a:r>
          </a:p>
          <a:p>
            <a:r>
              <a:rPr lang="en-US" dirty="0">
                <a:sym typeface="Wingdings" panose="05000000000000000000" pitchFamily="2" charset="2"/>
              </a:rPr>
              <a:t>Recently  location based mobile app, mobile payment app. </a:t>
            </a:r>
          </a:p>
        </p:txBody>
      </p:sp>
    </p:spTree>
    <p:extLst>
      <p:ext uri="{BB962C8B-B14F-4D97-AF65-F5344CB8AC3E}">
        <p14:creationId xmlns:p14="http://schemas.microsoft.com/office/powerpoint/2010/main" val="548626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21509" name="Rectangle 2"/>
          <p:cNvSpPr>
            <a:spLocks noGrp="1" noChangeArrowheads="1"/>
          </p:cNvSpPr>
          <p:nvPr>
            <p:ph type="title"/>
          </p:nvPr>
        </p:nvSpPr>
        <p:spPr>
          <a:xfrm>
            <a:off x="999565" y="889995"/>
            <a:ext cx="7772400" cy="1030287"/>
          </a:xfrm>
        </p:spPr>
        <p:txBody>
          <a:bodyPr/>
          <a:lstStyle/>
          <a:p>
            <a:r>
              <a:rPr lang="en-US" dirty="0">
                <a:ea typeface="ＭＳ Ｐゴシック" pitchFamily="34" charset="-128"/>
              </a:rPr>
              <a:t>Application architectures</a:t>
            </a:r>
          </a:p>
        </p:txBody>
      </p:sp>
      <p:sp>
        <p:nvSpPr>
          <p:cNvPr id="21510" name="Rectangle 3"/>
          <p:cNvSpPr>
            <a:spLocks noGrp="1" noChangeArrowheads="1"/>
          </p:cNvSpPr>
          <p:nvPr>
            <p:ph type="body" idx="1"/>
          </p:nvPr>
        </p:nvSpPr>
        <p:spPr>
          <a:xfrm>
            <a:off x="1130270" y="1497496"/>
            <a:ext cx="9603275" cy="3968849"/>
          </a:xfrm>
        </p:spPr>
        <p:txBody>
          <a:bodyPr/>
          <a:lstStyle/>
          <a:p>
            <a:pPr>
              <a:buFont typeface="Wingdings" pitchFamily="2" charset="2"/>
              <a:buNone/>
            </a:pPr>
            <a:r>
              <a:rPr lang="en-US" dirty="0">
                <a:solidFill>
                  <a:srgbClr val="000099"/>
                </a:solidFill>
                <a:ea typeface="ＭＳ Ｐゴシック" pitchFamily="34" charset="-128"/>
              </a:rPr>
              <a:t>possible structure of applications:</a:t>
            </a:r>
          </a:p>
          <a:p>
            <a:r>
              <a:rPr lang="en-US" dirty="0">
                <a:ea typeface="ＭＳ Ｐゴシック" pitchFamily="34" charset="-128"/>
              </a:rPr>
              <a:t>client-server</a:t>
            </a:r>
          </a:p>
          <a:p>
            <a:r>
              <a:rPr lang="en-US" dirty="0">
                <a:ea typeface="ＭＳ Ｐゴシック" pitchFamily="34" charset="-128"/>
              </a:rPr>
              <a:t>peer-to-peer (P2P)</a:t>
            </a:r>
          </a:p>
        </p:txBody>
      </p:sp>
      <p:pic>
        <p:nvPicPr>
          <p:cNvPr id="2" name="Picture 1">
            <a:extLst>
              <a:ext uri="{FF2B5EF4-FFF2-40B4-BE49-F238E27FC236}">
                <a16:creationId xmlns:a16="http://schemas.microsoft.com/office/drawing/2014/main" id="{80D47E28-FD24-AA46-E9FB-8FDA09A50AF2}"/>
              </a:ext>
            </a:extLst>
          </p:cNvPr>
          <p:cNvPicPr>
            <a:picLocks noChangeAspect="1"/>
          </p:cNvPicPr>
          <p:nvPr/>
        </p:nvPicPr>
        <p:blipFill>
          <a:blip r:embed="rId3"/>
          <a:stretch>
            <a:fillRect/>
          </a:stretch>
        </p:blipFill>
        <p:spPr>
          <a:xfrm>
            <a:off x="4399721" y="2608747"/>
            <a:ext cx="7090327" cy="3465099"/>
          </a:xfrm>
          <a:prstGeom prst="rect">
            <a:avLst/>
          </a:prstGeom>
        </p:spPr>
      </p:pic>
    </p:spTree>
    <p:extLst>
      <p:ext uri="{BB962C8B-B14F-4D97-AF65-F5344CB8AC3E}">
        <p14:creationId xmlns:p14="http://schemas.microsoft.com/office/powerpoint/2010/main" val="1532211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ftr" sz="quarter" idx="11"/>
          </p:nvPr>
        </p:nvSpPr>
        <p:spPr>
          <a:noFill/>
        </p:spPr>
        <p:txBody>
          <a:bodyPr/>
          <a:lstStyle/>
          <a:p>
            <a:r>
              <a:rPr lang="en-US">
                <a:ea typeface="ＭＳ Ｐゴシック" pitchFamily="34" charset="-128"/>
              </a:rPr>
              <a:t>Application Layer</a:t>
            </a:r>
          </a:p>
        </p:txBody>
      </p:sp>
      <p:sp>
        <p:nvSpPr>
          <p:cNvPr id="27653" name="Rectangle 2"/>
          <p:cNvSpPr>
            <a:spLocks noGrp="1" noChangeArrowheads="1"/>
          </p:cNvSpPr>
          <p:nvPr>
            <p:ph type="title"/>
          </p:nvPr>
        </p:nvSpPr>
        <p:spPr>
          <a:xfrm>
            <a:off x="1130270" y="828340"/>
            <a:ext cx="7772400" cy="860425"/>
          </a:xfrm>
        </p:spPr>
        <p:txBody>
          <a:bodyPr/>
          <a:lstStyle/>
          <a:p>
            <a:r>
              <a:rPr lang="en-US" dirty="0">
                <a:ea typeface="ＭＳ Ｐゴシック" pitchFamily="34" charset="-128"/>
              </a:rPr>
              <a:t>App-layer protocol defines :</a:t>
            </a:r>
          </a:p>
        </p:txBody>
      </p:sp>
      <p:sp>
        <p:nvSpPr>
          <p:cNvPr id="27654" name="Rectangle 3"/>
          <p:cNvSpPr>
            <a:spLocks noGrp="1" noChangeArrowheads="1"/>
          </p:cNvSpPr>
          <p:nvPr>
            <p:ph type="body" sz="half" idx="1"/>
          </p:nvPr>
        </p:nvSpPr>
        <p:spPr>
          <a:xfrm>
            <a:off x="1130270" y="1408113"/>
            <a:ext cx="4696771" cy="4648200"/>
          </a:xfrm>
        </p:spPr>
        <p:txBody>
          <a:bodyPr>
            <a:normAutofit fontScale="92500"/>
          </a:bodyPr>
          <a:lstStyle/>
          <a:p>
            <a:r>
              <a:rPr lang="en-US" sz="2400" dirty="0">
                <a:solidFill>
                  <a:srgbClr val="CC0000"/>
                </a:solidFill>
                <a:ea typeface="ＭＳ Ｐゴシック" pitchFamily="34" charset="-128"/>
              </a:rPr>
              <a:t>types of messages exchanged,</a:t>
            </a:r>
            <a:r>
              <a:rPr lang="en-US" sz="2400" dirty="0">
                <a:ea typeface="ＭＳ Ｐゴシック" pitchFamily="34" charset="-128"/>
              </a:rPr>
              <a:t> </a:t>
            </a:r>
          </a:p>
          <a:p>
            <a:pPr lvl="1"/>
            <a:r>
              <a:rPr lang="en-US" dirty="0">
                <a:ea typeface="ＭＳ Ｐゴシック" pitchFamily="34" charset="-128"/>
              </a:rPr>
              <a:t>e.g., request, response </a:t>
            </a:r>
          </a:p>
          <a:p>
            <a:r>
              <a:rPr lang="en-US" sz="2400" dirty="0">
                <a:solidFill>
                  <a:srgbClr val="CC0000"/>
                </a:solidFill>
                <a:ea typeface="ＭＳ Ｐゴシック" pitchFamily="34" charset="-128"/>
              </a:rPr>
              <a:t>message syntax:</a:t>
            </a:r>
          </a:p>
          <a:p>
            <a:pPr lvl="1"/>
            <a:r>
              <a:rPr lang="en-US" dirty="0">
                <a:ea typeface="ＭＳ Ｐゴシック" pitchFamily="34" charset="-128"/>
              </a:rPr>
              <a:t>what fields in messages &amp; how fields are delineated</a:t>
            </a:r>
          </a:p>
          <a:p>
            <a:r>
              <a:rPr lang="en-US" sz="2400" dirty="0">
                <a:solidFill>
                  <a:srgbClr val="CC0000"/>
                </a:solidFill>
                <a:ea typeface="ＭＳ Ｐゴシック" pitchFamily="34" charset="-128"/>
              </a:rPr>
              <a:t>message semantics</a:t>
            </a:r>
            <a:r>
              <a:rPr lang="en-US" sz="2400" dirty="0">
                <a:ea typeface="ＭＳ Ｐゴシック" pitchFamily="34" charset="-128"/>
              </a:rPr>
              <a:t> </a:t>
            </a:r>
          </a:p>
          <a:p>
            <a:pPr lvl="1"/>
            <a:r>
              <a:rPr lang="en-US" dirty="0">
                <a:ea typeface="ＭＳ Ｐゴシック" pitchFamily="34" charset="-128"/>
              </a:rPr>
              <a:t>meaning of information in fields</a:t>
            </a:r>
          </a:p>
          <a:p>
            <a:r>
              <a:rPr lang="en-US" sz="2400" dirty="0">
                <a:solidFill>
                  <a:srgbClr val="CC0000"/>
                </a:solidFill>
                <a:ea typeface="ＭＳ Ｐゴシック" pitchFamily="34" charset="-128"/>
              </a:rPr>
              <a:t>rules</a:t>
            </a:r>
            <a:r>
              <a:rPr lang="en-US" sz="2400" dirty="0">
                <a:ea typeface="ＭＳ Ｐゴシック" pitchFamily="34" charset="-128"/>
              </a:rPr>
              <a:t> for when and how processes send &amp; respond to messages</a:t>
            </a:r>
          </a:p>
        </p:txBody>
      </p:sp>
      <p:sp>
        <p:nvSpPr>
          <p:cNvPr id="44038" name="Rectangle 4"/>
          <p:cNvSpPr>
            <a:spLocks noGrp="1" noChangeArrowheads="1"/>
          </p:cNvSpPr>
          <p:nvPr>
            <p:ph type="body" sz="half" idx="2"/>
          </p:nvPr>
        </p:nvSpPr>
        <p:spPr>
          <a:xfrm>
            <a:off x="6424780" y="1408113"/>
            <a:ext cx="4428750" cy="4648200"/>
          </a:xfrm>
        </p:spPr>
        <p:txBody>
          <a:bodyPr/>
          <a:lstStyle/>
          <a:p>
            <a:pPr>
              <a:buFont typeface="Wingdings" pitchFamily="2" charset="2"/>
              <a:buNone/>
            </a:pPr>
            <a:r>
              <a:rPr lang="en-US" sz="2400" dirty="0">
                <a:solidFill>
                  <a:srgbClr val="FF0000"/>
                </a:solidFill>
                <a:ea typeface="ＭＳ Ｐゴシック" pitchFamily="34" charset="-128"/>
              </a:rPr>
              <a:t>open protocols:</a:t>
            </a:r>
          </a:p>
          <a:p>
            <a:r>
              <a:rPr lang="en-US" sz="2400" dirty="0">
                <a:ea typeface="ＭＳ Ｐゴシック" pitchFamily="34" charset="-128"/>
              </a:rPr>
              <a:t>defined in RFCs</a:t>
            </a:r>
          </a:p>
          <a:p>
            <a:r>
              <a:rPr lang="en-US" sz="2400" dirty="0">
                <a:ea typeface="ＭＳ Ｐゴシック" pitchFamily="34" charset="-128"/>
              </a:rPr>
              <a:t>allows for interoperability</a:t>
            </a:r>
          </a:p>
          <a:p>
            <a:r>
              <a:rPr lang="en-US" sz="2400" dirty="0">
                <a:ea typeface="ＭＳ Ｐゴシック" pitchFamily="34" charset="-128"/>
              </a:rPr>
              <a:t>e.g., HTTP, SMTP</a:t>
            </a:r>
          </a:p>
          <a:p>
            <a:pPr>
              <a:buFont typeface="Wingdings" pitchFamily="2" charset="2"/>
              <a:buNone/>
            </a:pPr>
            <a:r>
              <a:rPr lang="en-US" sz="2400" dirty="0">
                <a:solidFill>
                  <a:srgbClr val="FF0000"/>
                </a:solidFill>
                <a:ea typeface="ＭＳ Ｐゴシック" pitchFamily="34" charset="-128"/>
              </a:rPr>
              <a:t>proprietary protocols:</a:t>
            </a:r>
          </a:p>
          <a:p>
            <a:r>
              <a:rPr lang="en-US" sz="2400" dirty="0">
                <a:ea typeface="ＭＳ Ｐゴシック" pitchFamily="34" charset="-128"/>
              </a:rPr>
              <a:t>e.g., Skype</a:t>
            </a:r>
          </a:p>
        </p:txBody>
      </p:sp>
    </p:spTree>
    <p:extLst>
      <p:ext uri="{BB962C8B-B14F-4D97-AF65-F5344CB8AC3E}">
        <p14:creationId xmlns:p14="http://schemas.microsoft.com/office/powerpoint/2010/main" val="4266239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8"/>
                                        </p:tgtEl>
                                        <p:attrNameLst>
                                          <p:attrName>style.visibility</p:attrName>
                                        </p:attrNameLst>
                                      </p:cBhvr>
                                      <p:to>
                                        <p:strVal val="visible"/>
                                      </p:to>
                                    </p:set>
                                    <p:animEffect transition="in" filter="dissolve">
                                      <p:cBhvr>
                                        <p:cTn id="7" dur="500"/>
                                        <p:tgtEl>
                                          <p:spTgt spid="4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The Web and HTTP</a:t>
            </a:r>
          </a:p>
        </p:txBody>
      </p:sp>
      <p:sp>
        <p:nvSpPr>
          <p:cNvPr id="5" name="Content Placeholder 4"/>
          <p:cNvSpPr>
            <a:spLocks noGrp="1"/>
          </p:cNvSpPr>
          <p:nvPr>
            <p:ph idx="1"/>
          </p:nvPr>
        </p:nvSpPr>
        <p:spPr>
          <a:xfrm>
            <a:off x="1130270" y="1778442"/>
            <a:ext cx="9603275" cy="3820425"/>
          </a:xfrm>
        </p:spPr>
        <p:txBody>
          <a:bodyPr>
            <a:normAutofit fontScale="92500" lnSpcReduction="10000"/>
          </a:bodyPr>
          <a:lstStyle/>
          <a:p>
            <a:pPr algn="just"/>
            <a:r>
              <a:rPr lang="en-US" dirty="0"/>
              <a:t>The Web was the first Internet application that caught the general public’s eye.</a:t>
            </a:r>
          </a:p>
          <a:p>
            <a:pPr algn="just"/>
            <a:r>
              <a:rPr lang="en-US" dirty="0"/>
              <a:t>The Web operates on demand.</a:t>
            </a:r>
          </a:p>
          <a:p>
            <a:pPr algn="just"/>
            <a:r>
              <a:rPr lang="en-US" dirty="0"/>
              <a:t>Hyperlinks and search engines help us navigate through an ocean of information.</a:t>
            </a:r>
          </a:p>
          <a:p>
            <a:pPr algn="just"/>
            <a:r>
              <a:rPr lang="en-US" dirty="0"/>
              <a:t>Forms, JavaScript, video, and many other devices enable us to interact with pages and sites. </a:t>
            </a:r>
          </a:p>
          <a:p>
            <a:pPr algn="just"/>
            <a:r>
              <a:rPr lang="en-US" dirty="0"/>
              <a:t>The Web and its protocols serve as a platform for YouTube, Web-based e-mail (such as Gmail), and most mobile Internet applications, including Instagram and Google Maps.</a:t>
            </a:r>
            <a:endParaRPr lang="en-IN" dirty="0"/>
          </a:p>
        </p:txBody>
      </p:sp>
    </p:spTree>
    <p:extLst>
      <p:ext uri="{BB962C8B-B14F-4D97-AF65-F5344CB8AC3E}">
        <p14:creationId xmlns:p14="http://schemas.microsoft.com/office/powerpoint/2010/main" val="354005724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5676</TotalTime>
  <Words>9867</Words>
  <Application>Microsoft Office PowerPoint</Application>
  <PresentationFormat>Widescreen</PresentationFormat>
  <Paragraphs>1647</Paragraphs>
  <Slides>181</Slides>
  <Notes>27</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181</vt:i4>
      </vt:variant>
    </vt:vector>
  </HeadingPairs>
  <TitlesOfParts>
    <vt:vector size="199" baseType="lpstr">
      <vt:lpstr>ＭＳ Ｐゴシック</vt:lpstr>
      <vt:lpstr>游ゴシック</vt:lpstr>
      <vt:lpstr>Angsana New</vt:lpstr>
      <vt:lpstr>Arial</vt:lpstr>
      <vt:lpstr>Calibri</vt:lpstr>
      <vt:lpstr>Century Gothic</vt:lpstr>
      <vt:lpstr>Comic Sans MS</vt:lpstr>
      <vt:lpstr>Consolas</vt:lpstr>
      <vt:lpstr>CordiaUPC</vt:lpstr>
      <vt:lpstr>Courier New</vt:lpstr>
      <vt:lpstr>Gill Sans MT</vt:lpstr>
      <vt:lpstr>Symbol</vt:lpstr>
      <vt:lpstr>Times New Roman</vt:lpstr>
      <vt:lpstr>Times-BoldItalic</vt:lpstr>
      <vt:lpstr>Times-Roman</vt:lpstr>
      <vt:lpstr>Wingdings</vt:lpstr>
      <vt:lpstr>Gallery</vt:lpstr>
      <vt:lpstr>Chart</vt:lpstr>
      <vt:lpstr>Data Communication and Networking  Course Code : CS44 Credits : 3:0:0</vt:lpstr>
      <vt:lpstr>Syllabus</vt:lpstr>
      <vt:lpstr>PowerPoint Presentation</vt:lpstr>
      <vt:lpstr>Books</vt:lpstr>
      <vt:lpstr>PowerPoint Presentation</vt:lpstr>
      <vt:lpstr>PowerPoint Presentation</vt:lpstr>
      <vt:lpstr>Unit 1</vt:lpstr>
      <vt:lpstr>Data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Consideration for choosing the topology</vt:lpstr>
      <vt:lpstr>Network Types</vt:lpstr>
      <vt:lpstr>PowerPoint Presentation</vt:lpstr>
      <vt:lpstr>PowerPoint Presentation</vt:lpstr>
      <vt:lpstr>PowerPoint Presentation</vt:lpstr>
      <vt:lpstr>PowerPoint Presentation</vt:lpstr>
      <vt:lpstr>PowerPoint Presentation</vt:lpstr>
      <vt:lpstr>Point-to-Point WAN</vt:lpstr>
      <vt:lpstr>Switched WAN</vt:lpstr>
      <vt:lpstr> WAN</vt:lpstr>
      <vt:lpstr>Difference between LAN and WAN</vt:lpstr>
      <vt:lpstr>PowerPoint Presentation</vt:lpstr>
      <vt:lpstr>PowerPoint Presentation</vt:lpstr>
      <vt:lpstr>Interconnection of Networks: Internetwork</vt:lpstr>
      <vt:lpstr>PowerPoint Presentation</vt:lpstr>
      <vt:lpstr>Switched Network</vt:lpstr>
      <vt:lpstr>Switching</vt:lpstr>
      <vt:lpstr>Switching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Around Us</vt:lpstr>
      <vt:lpstr>Protocol Layering</vt:lpstr>
      <vt:lpstr>PowerPoint Presentation</vt:lpstr>
      <vt:lpstr>PowerPoint Presentation</vt:lpstr>
      <vt:lpstr>PowerPoint Presentation</vt:lpstr>
      <vt:lpstr>PowerPoint Presentation</vt:lpstr>
      <vt:lpstr>TCP/IP Protocol suite</vt:lpstr>
      <vt:lpstr>Layers in TCP/IP Protocol Suite</vt:lpstr>
      <vt:lpstr>Layered Architecture</vt:lpstr>
      <vt:lpstr>Layered Architecture</vt:lpstr>
      <vt:lpstr>PowerPoint Presentation</vt:lpstr>
      <vt:lpstr>PowerPoint Presentation</vt:lpstr>
      <vt:lpstr>PowerPoint Presentation</vt:lpstr>
      <vt:lpstr>PowerPoint Presentation</vt:lpstr>
      <vt:lpstr>Application Layer</vt:lpstr>
      <vt:lpstr>Transport Layer</vt:lpstr>
      <vt:lpstr>Transport Layer</vt:lpstr>
      <vt:lpstr>Network Layer</vt:lpstr>
      <vt:lpstr>Network Layer</vt:lpstr>
      <vt:lpstr>Network Layer Operation</vt:lpstr>
      <vt:lpstr>Data Link Layer</vt:lpstr>
      <vt:lpstr>Data Link Layer</vt:lpstr>
      <vt:lpstr>Data Link Layer</vt:lpstr>
      <vt:lpstr>Data Link Layer Operation</vt:lpstr>
      <vt:lpstr>Physical Layer</vt:lpstr>
      <vt:lpstr>Physical Layer</vt:lpstr>
      <vt:lpstr>Encapsulation and Decapsulation</vt:lpstr>
      <vt:lpstr>OSI Model</vt:lpstr>
      <vt:lpstr>Session Layer</vt:lpstr>
      <vt:lpstr>Presentation Layer</vt:lpstr>
      <vt:lpstr>OSI versus TCP/IP</vt:lpstr>
      <vt:lpstr>OSI versus TCP/IP</vt:lpstr>
      <vt:lpstr>PowerPoint Presentation</vt:lpstr>
      <vt:lpstr>Application Layer</vt:lpstr>
      <vt:lpstr>Introduction</vt:lpstr>
      <vt:lpstr>PowerPoint Presentation</vt:lpstr>
      <vt:lpstr>Application architectures</vt:lpstr>
      <vt:lpstr>App-layer protocol defines :</vt:lpstr>
      <vt:lpstr>The Web and HTTP</vt:lpstr>
      <vt:lpstr>PowerPoint Presentation</vt:lpstr>
      <vt:lpstr>PowerPoint Presentation</vt:lpstr>
      <vt:lpstr>Web and HTTP</vt:lpstr>
      <vt:lpstr>PowerPoint Presentation</vt:lpstr>
      <vt:lpstr>PowerPoint Presentation</vt:lpstr>
      <vt:lpstr>Non-Persistent and Persistent Connections</vt:lpstr>
      <vt:lpstr>Non-persistent HTTP</vt:lpstr>
      <vt:lpstr>Non-persistent HTTP (cont.)</vt:lpstr>
      <vt:lpstr>Non-persistent HTTP: response time</vt:lpstr>
      <vt:lpstr>Persistent HTTP</vt:lpstr>
      <vt:lpstr>HTTP Message Format</vt:lpstr>
      <vt:lpstr>HTTP request message: general format</vt:lpstr>
      <vt:lpstr>PowerPoint Presentation</vt:lpstr>
      <vt:lpstr>HTTP response message</vt:lpstr>
      <vt:lpstr> </vt:lpstr>
      <vt:lpstr>PowerPoint Presentation</vt:lpstr>
      <vt:lpstr>User-Server Interaction: Cookies</vt:lpstr>
      <vt:lpstr>Maintaining user/server state: cookies</vt:lpstr>
      <vt:lpstr>PowerPoint Presentation</vt:lpstr>
      <vt:lpstr>Web Caching</vt:lpstr>
      <vt:lpstr>PowerPoint Presentation</vt:lpstr>
      <vt:lpstr>PowerPoint Presentation</vt:lpstr>
      <vt:lpstr>Caching example</vt:lpstr>
      <vt:lpstr>Option 1: buy a faster access link</vt:lpstr>
      <vt:lpstr>Option 2: install a web cache</vt:lpstr>
      <vt:lpstr>Calculating access link utilization, end-end delay with cache:</vt:lpstr>
      <vt:lpstr>The Conditional GET</vt:lpstr>
      <vt:lpstr>PowerPoint Presentation</vt:lpstr>
      <vt:lpstr>PowerPoint Presentation</vt:lpstr>
      <vt:lpstr>PowerPoint Presentation</vt:lpstr>
      <vt:lpstr>FTP – File Transfer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Electronic Mail in the Internet</vt:lpstr>
      <vt:lpstr>A high-level view of the Internet e-mail system</vt:lpstr>
      <vt:lpstr>PowerPoint Presentation</vt:lpstr>
      <vt:lpstr>PowerPoint Presentation</vt:lpstr>
      <vt:lpstr>SMTP – Simple Mail Transfer Protocol</vt:lpstr>
      <vt:lpstr>Scenario: Alice sends message to Bob</vt:lpstr>
      <vt:lpstr>Sample SMTP interaction</vt:lpstr>
      <vt:lpstr>Try SMTP interaction for yourself:</vt:lpstr>
      <vt:lpstr>Mail Message Formats:</vt:lpstr>
      <vt:lpstr>Mail Access Protocols</vt:lpstr>
      <vt:lpstr>DNS—The Internet’s Directory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DNS name resolution example:</vt:lpstr>
      <vt:lpstr>PowerPoint Presentation</vt:lpstr>
      <vt:lpstr>PowerPoint Presentation</vt:lpstr>
      <vt:lpstr>DNS Records and Messages</vt:lpstr>
      <vt:lpstr>PowerPoint Presentation</vt:lpstr>
      <vt:lpstr>PowerPoint Presentation</vt:lpstr>
      <vt:lpstr>PowerPoint Presentation</vt:lpstr>
      <vt:lpstr>PowerPoint Presentation</vt:lpstr>
      <vt:lpstr>Peer-to-Peer File Distribution</vt:lpstr>
      <vt:lpstr>PowerPoint Presentation</vt:lpstr>
      <vt:lpstr>File distribution: client-server vs P2P</vt:lpstr>
      <vt:lpstr>File distribution time: client-server</vt:lpstr>
      <vt:lpstr>File distribution time: P2P</vt:lpstr>
      <vt:lpstr>PowerPoint Presentation</vt:lpstr>
      <vt:lpstr>PowerPoint Presentation</vt:lpstr>
      <vt:lpstr>♦  File distribution with BitTorrent</vt:lpstr>
      <vt:lpstr>PowerPoint Presentation</vt:lpstr>
      <vt:lpstr>PowerPoint Presentation</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 and Networking         Course Code : CS44        Credits : 3:0:0</dc:title>
  <dc:creator>ADMIN</dc:creator>
  <cp:lastModifiedBy>ADMIN</cp:lastModifiedBy>
  <cp:revision>312</cp:revision>
  <dcterms:created xsi:type="dcterms:W3CDTF">2023-05-08T07:17:09Z</dcterms:created>
  <dcterms:modified xsi:type="dcterms:W3CDTF">2024-05-09T06:00:15Z</dcterms:modified>
</cp:coreProperties>
</file>